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0" r:id="rId6"/>
    <p:sldId id="261" r:id="rId7"/>
    <p:sldId id="262" r:id="rId8"/>
    <p:sldId id="263" r:id="rId9"/>
    <p:sldId id="264" r:id="rId10"/>
    <p:sldId id="269" r:id="rId11"/>
    <p:sldId id="265"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4660"/>
  </p:normalViewPr>
  <p:slideViewPr>
    <p:cSldViewPr snapToGrid="0">
      <p:cViewPr varScale="1">
        <p:scale>
          <a:sx n="83" d="100"/>
          <a:sy n="83" d="100"/>
        </p:scale>
        <p:origin x="667"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2F3B1650-FFA8-4392-AE70-8B0A2CCDAD55}"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73400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393305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507989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651118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2F3B1650-FFA8-4392-AE70-8B0A2CCDAD55}"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12505061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1ED59F71-CE6A-4BCC-AD12-0FB987996742}" type="datetimeFigureOut">
              <a:rPr lang="tr-TR" smtClean="0"/>
              <a:t>21.10.2022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988273571"/>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1ED59F71-CE6A-4BCC-AD12-0FB987996742}" type="datetimeFigureOut">
              <a:rPr lang="tr-TR" smtClean="0"/>
              <a:t>21.10.2022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3488991850"/>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1ED59F71-CE6A-4BCC-AD12-0FB987996742}" type="datetimeFigureOut">
              <a:rPr lang="tr-TR" smtClean="0"/>
              <a:t>21.10.2022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963148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59F71-CE6A-4BCC-AD12-0FB987996742}" type="datetimeFigureOut">
              <a:rPr lang="tr-TR" smtClean="0"/>
              <a:t>21.10.2022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718395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1ED59F71-CE6A-4BCC-AD12-0FB987996742}" type="datetimeFigureOut">
              <a:rPr lang="tr-TR" smtClean="0"/>
              <a:t>21.10.2022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2F3B1650-FFA8-4392-AE70-8B0A2CCDAD55}"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08560371"/>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1ED59F71-CE6A-4BCC-AD12-0FB987996742}" type="datetimeFigureOut">
              <a:rPr lang="tr-TR" smtClean="0"/>
              <a:t>21.10.2022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tr-TR"/>
          </a:p>
        </p:txBody>
      </p:sp>
      <p:sp>
        <p:nvSpPr>
          <p:cNvPr id="7" name="Slide Number Placeholder 6"/>
          <p:cNvSpPr>
            <a:spLocks noGrp="1"/>
          </p:cNvSpPr>
          <p:nvPr>
            <p:ph type="sldNum" sz="quarter" idx="12"/>
          </p:nvPr>
        </p:nvSpPr>
        <p:spPr>
          <a:xfrm>
            <a:off x="5687568" y="6375679"/>
            <a:ext cx="1234440" cy="345796"/>
          </a:xfrm>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81740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ED59F71-CE6A-4BCC-AD12-0FB987996742}" type="datetimeFigureOut">
              <a:rPr lang="tr-TR" smtClean="0"/>
              <a:t>21.10.2022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2F3B1650-FFA8-4392-AE70-8B0A2CCDAD55}"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113494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38546"/>
            <a:ext cx="6433508" cy="6151418"/>
          </a:xfrm>
          <a:prstGeom prst="rect">
            <a:avLst/>
          </a:prstGeom>
          <a:noFill/>
          <a:extLst>
            <a:ext uri="{909E8E84-426E-40DD-AFC4-6F175D3DCCD1}">
              <a14:hiddenFill xmlns:a14="http://schemas.microsoft.com/office/drawing/2010/main">
                <a:solidFill>
                  <a:srgbClr val="FFFFFF"/>
                </a:solidFill>
              </a14:hiddenFill>
            </a:ext>
          </a:extLst>
        </p:spPr>
      </p:pic>
      <p:sp>
        <p:nvSpPr>
          <p:cNvPr id="6" name="Metin kutusu 5"/>
          <p:cNvSpPr txBox="1"/>
          <p:nvPr/>
        </p:nvSpPr>
        <p:spPr>
          <a:xfrm>
            <a:off x="3546764" y="6446982"/>
            <a:ext cx="5606472" cy="538609"/>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a:p>
            <a:endParaRPr lang="tr-TR" dirty="0"/>
          </a:p>
        </p:txBody>
      </p:sp>
    </p:spTree>
    <p:extLst>
      <p:ext uri="{BB962C8B-B14F-4D97-AF65-F5344CB8AC3E}">
        <p14:creationId xmlns:p14="http://schemas.microsoft.com/office/powerpoint/2010/main" val="1195986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pPr algn="ctr"/>
            <a:r>
              <a:rPr lang="it-IT" b="1" dirty="0"/>
              <a:t>More features of digital communication</a:t>
            </a:r>
            <a:r>
              <a:rPr lang="tr-TR" b="1" dirty="0"/>
              <a:t/>
            </a:r>
            <a:br>
              <a:rPr lang="tr-TR" b="1" dirty="0"/>
            </a:br>
            <a:r>
              <a:rPr lang="tr-TR" b="1" dirty="0"/>
              <a:t/>
            </a:r>
            <a:br>
              <a:rPr lang="tr-TR" b="1" dirty="0"/>
            </a:br>
            <a:endParaRPr lang="tr-TR" dirty="0"/>
          </a:p>
        </p:txBody>
      </p:sp>
      <p:sp>
        <p:nvSpPr>
          <p:cNvPr id="3" name="İçerik Yer Tutucusu 2"/>
          <p:cNvSpPr>
            <a:spLocks noGrp="1"/>
          </p:cNvSpPr>
          <p:nvPr>
            <p:ph idx="1"/>
          </p:nvPr>
        </p:nvSpPr>
        <p:spPr>
          <a:xfrm>
            <a:off x="982305" y="1874517"/>
            <a:ext cx="10178322" cy="3593591"/>
          </a:xfrm>
        </p:spPr>
        <p:txBody>
          <a:bodyPr/>
          <a:lstStyle/>
          <a:p>
            <a:r>
              <a:rPr lang="it-IT" dirty="0">
                <a:solidFill>
                  <a:schemeClr val="tx1"/>
                </a:solidFill>
              </a:rPr>
              <a:t>Digital data can be copied, modified or even reissued. </a:t>
            </a:r>
            <a:endParaRPr lang="tr-TR" dirty="0" smtClean="0">
              <a:solidFill>
                <a:schemeClr val="tx1"/>
              </a:solidFill>
            </a:endParaRPr>
          </a:p>
          <a:p>
            <a:r>
              <a:rPr lang="it-IT" dirty="0">
                <a:solidFill>
                  <a:schemeClr val="tx1"/>
                </a:solidFill>
              </a:rPr>
              <a:t>With digital communication, you can be in contact with people who have similar interests, whom otherwise you would never get to know. </a:t>
            </a:r>
            <a:endParaRPr lang="tr-TR" dirty="0" smtClean="0">
              <a:solidFill>
                <a:schemeClr val="tx1"/>
              </a:solidFill>
            </a:endParaRPr>
          </a:p>
          <a:p>
            <a:r>
              <a:rPr lang="it-IT" dirty="0">
                <a:solidFill>
                  <a:schemeClr val="tx1"/>
                </a:solidFill>
              </a:rPr>
              <a:t>Another feature of digital communication is that it doesn’t cost very much. </a:t>
            </a:r>
            <a:endParaRPr lang="tr-TR" dirty="0" smtClean="0">
              <a:solidFill>
                <a:schemeClr val="tx1"/>
              </a:solidFill>
            </a:endParaRPr>
          </a:p>
          <a:p>
            <a:r>
              <a:rPr lang="it-IT" dirty="0">
                <a:solidFill>
                  <a:schemeClr val="tx1"/>
                </a:solidFill>
              </a:rPr>
              <a:t>The final feature is that most of your personal ID and information can be stored on your own device. </a:t>
            </a:r>
            <a:endParaRPr lang="tr-TR" dirty="0">
              <a:solidFill>
                <a:schemeClr val="tx1"/>
              </a:solidFill>
            </a:endParaRPr>
          </a:p>
        </p:txBody>
      </p:sp>
    </p:spTree>
    <p:extLst>
      <p:ext uri="{BB962C8B-B14F-4D97-AF65-F5344CB8AC3E}">
        <p14:creationId xmlns:p14="http://schemas.microsoft.com/office/powerpoint/2010/main" val="2926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Evaluatıon</a:t>
            </a:r>
            <a:r>
              <a:rPr lang="tr-TR" dirty="0" smtClean="0"/>
              <a:t> </a:t>
            </a:r>
            <a:r>
              <a:rPr lang="tr-TR" dirty="0" err="1" smtClean="0"/>
              <a:t>questıons</a:t>
            </a:r>
            <a:endParaRPr lang="tr-TR" dirty="0"/>
          </a:p>
        </p:txBody>
      </p:sp>
      <p:sp>
        <p:nvSpPr>
          <p:cNvPr id="3" name="İçerik Yer Tutucusu 2"/>
          <p:cNvSpPr>
            <a:spLocks noGrp="1"/>
          </p:cNvSpPr>
          <p:nvPr>
            <p:ph idx="1"/>
          </p:nvPr>
        </p:nvSpPr>
        <p:spPr>
          <a:xfrm>
            <a:off x="1251678" y="1611747"/>
            <a:ext cx="10178322" cy="3593591"/>
          </a:xfrm>
        </p:spPr>
        <p:txBody>
          <a:bodyPr/>
          <a:lstStyle/>
          <a:p>
            <a:pPr lvl="0"/>
            <a:r>
              <a:rPr lang="tr-TR" dirty="0" err="1">
                <a:solidFill>
                  <a:schemeClr val="tx1"/>
                </a:solidFill>
              </a:rPr>
              <a:t>What</a:t>
            </a:r>
            <a:r>
              <a:rPr lang="tr-TR" dirty="0">
                <a:solidFill>
                  <a:schemeClr val="tx1"/>
                </a:solidFill>
              </a:rPr>
              <a:t> </a:t>
            </a:r>
            <a:r>
              <a:rPr lang="tr-TR" dirty="0" err="1">
                <a:solidFill>
                  <a:schemeClr val="tx1"/>
                </a:solidFill>
              </a:rPr>
              <a:t>comes</a:t>
            </a:r>
            <a:r>
              <a:rPr lang="tr-TR" dirty="0">
                <a:solidFill>
                  <a:schemeClr val="tx1"/>
                </a:solidFill>
              </a:rPr>
              <a:t> </a:t>
            </a:r>
            <a:r>
              <a:rPr lang="tr-TR" dirty="0" err="1">
                <a:solidFill>
                  <a:schemeClr val="tx1"/>
                </a:solidFill>
              </a:rPr>
              <a:t>to</a:t>
            </a:r>
            <a:r>
              <a:rPr lang="tr-TR" dirty="0">
                <a:solidFill>
                  <a:schemeClr val="tx1"/>
                </a:solidFill>
              </a:rPr>
              <a:t> </a:t>
            </a:r>
            <a:r>
              <a:rPr lang="tr-TR" dirty="0" err="1">
                <a:solidFill>
                  <a:schemeClr val="tx1"/>
                </a:solidFill>
              </a:rPr>
              <a:t>your</a:t>
            </a:r>
            <a:r>
              <a:rPr lang="tr-TR" dirty="0">
                <a:solidFill>
                  <a:schemeClr val="tx1"/>
                </a:solidFill>
              </a:rPr>
              <a:t> </a:t>
            </a:r>
            <a:r>
              <a:rPr lang="tr-TR" dirty="0" err="1">
                <a:solidFill>
                  <a:schemeClr val="tx1"/>
                </a:solidFill>
              </a:rPr>
              <a:t>mind</a:t>
            </a:r>
            <a:r>
              <a:rPr lang="tr-TR" dirty="0">
                <a:solidFill>
                  <a:schemeClr val="tx1"/>
                </a:solidFill>
              </a:rPr>
              <a:t> </a:t>
            </a:r>
            <a:r>
              <a:rPr lang="tr-TR" dirty="0" err="1">
                <a:solidFill>
                  <a:schemeClr val="tx1"/>
                </a:solidFill>
              </a:rPr>
              <a:t>when</a:t>
            </a:r>
            <a:r>
              <a:rPr lang="tr-TR" dirty="0">
                <a:solidFill>
                  <a:schemeClr val="tx1"/>
                </a:solidFill>
              </a:rPr>
              <a:t> </a:t>
            </a:r>
            <a:r>
              <a:rPr lang="tr-TR" dirty="0" err="1">
                <a:solidFill>
                  <a:schemeClr val="tx1"/>
                </a:solidFill>
              </a:rPr>
              <a:t>you</a:t>
            </a:r>
            <a:r>
              <a:rPr lang="tr-TR" dirty="0">
                <a:solidFill>
                  <a:schemeClr val="tx1"/>
                </a:solidFill>
              </a:rPr>
              <a:t> </a:t>
            </a:r>
            <a:r>
              <a:rPr lang="tr-TR" dirty="0" err="1">
                <a:solidFill>
                  <a:schemeClr val="tx1"/>
                </a:solidFill>
              </a:rPr>
              <a:t>hear</a:t>
            </a:r>
            <a:r>
              <a:rPr lang="tr-TR" dirty="0">
                <a:solidFill>
                  <a:schemeClr val="tx1"/>
                </a:solidFill>
              </a:rPr>
              <a:t> </a:t>
            </a:r>
            <a:r>
              <a:rPr lang="tr-TR" dirty="0" err="1">
                <a:solidFill>
                  <a:schemeClr val="tx1"/>
                </a:solidFill>
              </a:rPr>
              <a:t>the</a:t>
            </a:r>
            <a:r>
              <a:rPr lang="tr-TR" dirty="0">
                <a:solidFill>
                  <a:schemeClr val="tx1"/>
                </a:solidFill>
              </a:rPr>
              <a:t> </a:t>
            </a:r>
            <a:r>
              <a:rPr lang="tr-TR" dirty="0" err="1">
                <a:solidFill>
                  <a:schemeClr val="tx1"/>
                </a:solidFill>
              </a:rPr>
              <a:t>word</a:t>
            </a:r>
            <a:r>
              <a:rPr lang="tr-TR" dirty="0">
                <a:solidFill>
                  <a:schemeClr val="tx1"/>
                </a:solidFill>
              </a:rPr>
              <a:t> «</a:t>
            </a:r>
            <a:r>
              <a:rPr lang="tr-TR" dirty="0" err="1">
                <a:solidFill>
                  <a:schemeClr val="tx1"/>
                </a:solidFill>
              </a:rPr>
              <a:t>digital</a:t>
            </a:r>
            <a:r>
              <a:rPr lang="tr-TR" dirty="0">
                <a:solidFill>
                  <a:schemeClr val="tx1"/>
                </a:solidFill>
              </a:rPr>
              <a:t> </a:t>
            </a:r>
            <a:r>
              <a:rPr lang="tr-TR" dirty="0" err="1">
                <a:solidFill>
                  <a:schemeClr val="tx1"/>
                </a:solidFill>
              </a:rPr>
              <a:t>communication</a:t>
            </a:r>
            <a:r>
              <a:rPr lang="tr-TR" dirty="0">
                <a:solidFill>
                  <a:schemeClr val="tx1"/>
                </a:solidFill>
              </a:rPr>
              <a:t>»?</a:t>
            </a:r>
          </a:p>
          <a:p>
            <a:pPr lvl="0"/>
            <a:r>
              <a:rPr lang="tr-TR" dirty="0">
                <a:solidFill>
                  <a:schemeClr val="tx1"/>
                </a:solidFill>
              </a:rPr>
              <a:t>How is </a:t>
            </a:r>
            <a:r>
              <a:rPr lang="tr-TR" dirty="0" err="1">
                <a:solidFill>
                  <a:schemeClr val="tx1"/>
                </a:solidFill>
              </a:rPr>
              <a:t>the</a:t>
            </a:r>
            <a:r>
              <a:rPr lang="tr-TR" dirty="0">
                <a:solidFill>
                  <a:schemeClr val="tx1"/>
                </a:solidFill>
              </a:rPr>
              <a:t> </a:t>
            </a:r>
            <a:r>
              <a:rPr lang="tr-TR" dirty="0" err="1">
                <a:solidFill>
                  <a:schemeClr val="tx1"/>
                </a:solidFill>
              </a:rPr>
              <a:t>digital</a:t>
            </a:r>
            <a:r>
              <a:rPr lang="tr-TR" dirty="0">
                <a:solidFill>
                  <a:schemeClr val="tx1"/>
                </a:solidFill>
              </a:rPr>
              <a:t> </a:t>
            </a:r>
            <a:r>
              <a:rPr lang="tr-TR" dirty="0" err="1">
                <a:solidFill>
                  <a:schemeClr val="tx1"/>
                </a:solidFill>
              </a:rPr>
              <a:t>communication</a:t>
            </a:r>
            <a:r>
              <a:rPr lang="tr-TR" dirty="0">
                <a:solidFill>
                  <a:schemeClr val="tx1"/>
                </a:solidFill>
              </a:rPr>
              <a:t> </a:t>
            </a:r>
            <a:r>
              <a:rPr lang="tr-TR" dirty="0" err="1">
                <a:solidFill>
                  <a:schemeClr val="tx1"/>
                </a:solidFill>
              </a:rPr>
              <a:t>used</a:t>
            </a:r>
            <a:r>
              <a:rPr lang="tr-TR" dirty="0">
                <a:solidFill>
                  <a:schemeClr val="tx1"/>
                </a:solidFill>
              </a:rPr>
              <a:t> in </a:t>
            </a:r>
            <a:r>
              <a:rPr lang="tr-TR" dirty="0" err="1">
                <a:solidFill>
                  <a:schemeClr val="tx1"/>
                </a:solidFill>
              </a:rPr>
              <a:t>education</a:t>
            </a:r>
            <a:r>
              <a:rPr lang="tr-TR" dirty="0">
                <a:solidFill>
                  <a:schemeClr val="tx1"/>
                </a:solidFill>
              </a:rPr>
              <a:t>?</a:t>
            </a:r>
          </a:p>
          <a:p>
            <a:pPr lvl="0"/>
            <a:r>
              <a:rPr lang="tr-TR" dirty="0" err="1">
                <a:solidFill>
                  <a:schemeClr val="tx1"/>
                </a:solidFill>
              </a:rPr>
              <a:t>What</a:t>
            </a:r>
            <a:r>
              <a:rPr lang="tr-TR" dirty="0">
                <a:solidFill>
                  <a:schemeClr val="tx1"/>
                </a:solidFill>
              </a:rPr>
              <a:t> </a:t>
            </a:r>
            <a:r>
              <a:rPr lang="tr-TR" dirty="0" err="1">
                <a:solidFill>
                  <a:schemeClr val="tx1"/>
                </a:solidFill>
              </a:rPr>
              <a:t>are</a:t>
            </a:r>
            <a:r>
              <a:rPr lang="tr-TR" dirty="0">
                <a:solidFill>
                  <a:schemeClr val="tx1"/>
                </a:solidFill>
              </a:rPr>
              <a:t> </a:t>
            </a:r>
            <a:r>
              <a:rPr lang="tr-TR" dirty="0" err="1">
                <a:solidFill>
                  <a:schemeClr val="tx1"/>
                </a:solidFill>
              </a:rPr>
              <a:t>the</a:t>
            </a:r>
            <a:r>
              <a:rPr lang="tr-TR" dirty="0">
                <a:solidFill>
                  <a:schemeClr val="tx1"/>
                </a:solidFill>
              </a:rPr>
              <a:t> </a:t>
            </a:r>
            <a:r>
              <a:rPr lang="tr-TR" dirty="0" err="1">
                <a:solidFill>
                  <a:schemeClr val="tx1"/>
                </a:solidFill>
              </a:rPr>
              <a:t>forms</a:t>
            </a:r>
            <a:r>
              <a:rPr lang="tr-TR" dirty="0">
                <a:solidFill>
                  <a:schemeClr val="tx1"/>
                </a:solidFill>
              </a:rPr>
              <a:t> of </a:t>
            </a:r>
            <a:r>
              <a:rPr lang="tr-TR" dirty="0" err="1">
                <a:solidFill>
                  <a:schemeClr val="tx1"/>
                </a:solidFill>
              </a:rPr>
              <a:t>digital</a:t>
            </a:r>
            <a:r>
              <a:rPr lang="tr-TR" dirty="0">
                <a:solidFill>
                  <a:schemeClr val="tx1"/>
                </a:solidFill>
              </a:rPr>
              <a:t> </a:t>
            </a:r>
            <a:r>
              <a:rPr lang="tr-TR" dirty="0" err="1">
                <a:solidFill>
                  <a:schemeClr val="tx1"/>
                </a:solidFill>
              </a:rPr>
              <a:t>communication</a:t>
            </a:r>
            <a:r>
              <a:rPr lang="tr-TR" dirty="0">
                <a:solidFill>
                  <a:schemeClr val="tx1"/>
                </a:solidFill>
              </a:rPr>
              <a:t>?</a:t>
            </a:r>
          </a:p>
          <a:p>
            <a:pPr lvl="0"/>
            <a:r>
              <a:rPr lang="tr-TR" dirty="0" err="1">
                <a:solidFill>
                  <a:schemeClr val="tx1"/>
                </a:solidFill>
              </a:rPr>
              <a:t>Give</a:t>
            </a:r>
            <a:r>
              <a:rPr lang="tr-TR" dirty="0">
                <a:solidFill>
                  <a:schemeClr val="tx1"/>
                </a:solidFill>
              </a:rPr>
              <a:t> an </a:t>
            </a:r>
            <a:r>
              <a:rPr lang="tr-TR" dirty="0" err="1">
                <a:solidFill>
                  <a:schemeClr val="tx1"/>
                </a:solidFill>
              </a:rPr>
              <a:t>example</a:t>
            </a:r>
            <a:r>
              <a:rPr lang="tr-TR" dirty="0">
                <a:solidFill>
                  <a:schemeClr val="tx1"/>
                </a:solidFill>
              </a:rPr>
              <a:t> of </a:t>
            </a:r>
            <a:r>
              <a:rPr lang="it-IT" dirty="0">
                <a:solidFill>
                  <a:schemeClr val="tx1"/>
                </a:solidFill>
              </a:rPr>
              <a:t>inappropriate digital communication</a:t>
            </a:r>
            <a:r>
              <a:rPr lang="tr-TR" dirty="0">
                <a:solidFill>
                  <a:schemeClr val="tx1"/>
                </a:solidFill>
              </a:rPr>
              <a:t>.</a:t>
            </a:r>
          </a:p>
          <a:p>
            <a:pPr marL="0" indent="0">
              <a:buNone/>
            </a:pPr>
            <a:endParaRPr lang="tr-TR" dirty="0"/>
          </a:p>
          <a:p>
            <a:pPr marL="0" indent="0">
              <a:buNone/>
            </a:pPr>
            <a:endParaRPr lang="tr-TR" dirty="0"/>
          </a:p>
        </p:txBody>
      </p:sp>
    </p:spTree>
    <p:extLst>
      <p:ext uri="{BB962C8B-B14F-4D97-AF65-F5344CB8AC3E}">
        <p14:creationId xmlns:p14="http://schemas.microsoft.com/office/powerpoint/2010/main" val="3962232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References</a:t>
            </a:r>
            <a:endParaRPr lang="tr-TR" dirty="0"/>
          </a:p>
        </p:txBody>
      </p:sp>
      <p:sp>
        <p:nvSpPr>
          <p:cNvPr id="3" name="İçerik Yer Tutucusu 2"/>
          <p:cNvSpPr>
            <a:spLocks noGrp="1"/>
          </p:cNvSpPr>
          <p:nvPr>
            <p:ph idx="1"/>
          </p:nvPr>
        </p:nvSpPr>
        <p:spPr>
          <a:xfrm>
            <a:off x="1251678" y="1644073"/>
            <a:ext cx="10178322" cy="4235519"/>
          </a:xfrm>
        </p:spPr>
        <p:txBody>
          <a:bodyPr/>
          <a:lstStyle/>
          <a:p>
            <a:r>
              <a:rPr lang="it-IT" dirty="0"/>
              <a:t>Digital Communication. https://govos.com/blog/what-is-digital-communication/</a:t>
            </a:r>
            <a:endParaRPr lang="tr-TR" dirty="0"/>
          </a:p>
          <a:p>
            <a:pPr marL="0" indent="0">
              <a:buNone/>
            </a:pPr>
            <a:endParaRPr lang="tr-TR" dirty="0"/>
          </a:p>
          <a:p>
            <a:r>
              <a:rPr lang="it-IT" dirty="0"/>
              <a:t>https://cure.erasmusplus.org.il/pluginfile.php/2578/mod_resource/content/2/Digital%20Communication.%20Introduction.pdf</a:t>
            </a:r>
            <a:endParaRPr lang="tr-TR" dirty="0"/>
          </a:p>
          <a:p>
            <a:pPr marL="0" indent="0">
              <a:buNone/>
            </a:pPr>
            <a:endParaRPr lang="tr-TR" dirty="0"/>
          </a:p>
          <a:p>
            <a:r>
              <a:rPr lang="it-IT" dirty="0"/>
              <a:t>https://www.epitech-it.es/noticias-eventos/digital-communication-what-is-it/</a:t>
            </a:r>
            <a:endParaRPr lang="tr-TR" dirty="0"/>
          </a:p>
          <a:p>
            <a:endParaRPr lang="tr-TR" dirty="0" smtClean="0"/>
          </a:p>
          <a:p>
            <a:endParaRPr lang="tr-TR" dirty="0" smtClean="0"/>
          </a:p>
        </p:txBody>
      </p:sp>
    </p:spTree>
    <p:extLst>
      <p:ext uri="{BB962C8B-B14F-4D97-AF65-F5344CB8AC3E}">
        <p14:creationId xmlns:p14="http://schemas.microsoft.com/office/powerpoint/2010/main" val="31131417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err="1"/>
              <a:t>Dıgıtal</a:t>
            </a:r>
            <a:r>
              <a:rPr lang="tr-TR" dirty="0"/>
              <a:t> </a:t>
            </a:r>
            <a:r>
              <a:rPr lang="tr-TR" dirty="0" err="1"/>
              <a:t>cıtızenshıp</a:t>
            </a:r>
            <a:endParaRPr lang="tr-TR"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622" y="4562611"/>
            <a:ext cx="1884219" cy="1749136"/>
          </a:xfrm>
          <a:prstGeom prst="rect">
            <a:avLst/>
          </a:prstGeom>
        </p:spPr>
      </p:pic>
      <p:sp>
        <p:nvSpPr>
          <p:cNvPr id="6" name="Metin kutusu 5"/>
          <p:cNvSpPr txBox="1"/>
          <p:nvPr/>
        </p:nvSpPr>
        <p:spPr>
          <a:xfrm>
            <a:off x="4211782" y="6410036"/>
            <a:ext cx="3833091" cy="276999"/>
          </a:xfrm>
          <a:prstGeom prst="rect">
            <a:avLst/>
          </a:prstGeom>
          <a:noFill/>
        </p:spPr>
        <p:txBody>
          <a:bodyPr wrap="square" rtlCol="0">
            <a:spAutoFit/>
          </a:bodyPr>
          <a:lstStyle/>
          <a:p>
            <a:r>
              <a:rPr lang="tr-TR" sz="1200" dirty="0" smtClean="0"/>
              <a:t>        Project </a:t>
            </a:r>
            <a:r>
              <a:rPr lang="tr-TR" sz="1200" dirty="0" err="1"/>
              <a:t>Number</a:t>
            </a:r>
            <a:r>
              <a:rPr lang="tr-TR" sz="1200" dirty="0"/>
              <a:t>: 2020-1-UK01-KA227-SCH-094437</a:t>
            </a:r>
          </a:p>
        </p:txBody>
      </p:sp>
      <p:pic>
        <p:nvPicPr>
          <p:cNvPr id="7"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7605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sz="2700" b="1" dirty="0" smtClean="0">
                <a:solidFill>
                  <a:srgbClr val="000000"/>
                </a:solidFill>
                <a:latin typeface="Comic Sans MS" panose="030F0702030302020204" pitchFamily="66" charset="0"/>
              </a:rPr>
              <a:t> </a:t>
            </a:r>
            <a:br>
              <a:rPr lang="tr-TR" sz="2700" b="1" dirty="0" smtClean="0">
                <a:solidFill>
                  <a:srgbClr val="000000"/>
                </a:solidFill>
                <a:latin typeface="Comic Sans MS" panose="030F0702030302020204" pitchFamily="66" charset="0"/>
              </a:rPr>
            </a:br>
            <a:r>
              <a:rPr lang="tr-TR" sz="2700" b="1" dirty="0">
                <a:solidFill>
                  <a:srgbClr val="000000"/>
                </a:solidFill>
                <a:latin typeface="Comic Sans MS" panose="030F0702030302020204" pitchFamily="66" charset="0"/>
              </a:rPr>
              <a:t/>
            </a:r>
            <a:br>
              <a:rPr lang="tr-TR" sz="2700" b="1" dirty="0">
                <a:solidFill>
                  <a:srgbClr val="000000"/>
                </a:solidFill>
                <a:latin typeface="Comic Sans MS" panose="030F0702030302020204" pitchFamily="66" charset="0"/>
              </a:rPr>
            </a:br>
            <a:r>
              <a:rPr lang="tr-TR" sz="2700" b="1" dirty="0" smtClean="0">
                <a:solidFill>
                  <a:srgbClr val="000000"/>
                </a:solidFill>
                <a:latin typeface="Comic Sans MS" panose="030F0702030302020204" pitchFamily="66" charset="0"/>
              </a:rPr>
              <a:t>                 </a:t>
            </a:r>
            <a:r>
              <a:rPr lang="tr-TR" sz="2700" b="1" dirty="0" err="1" smtClean="0">
                <a:solidFill>
                  <a:srgbClr val="000000"/>
                </a:solidFill>
                <a:latin typeface="Comic Sans MS" panose="030F0702030302020204" pitchFamily="66" charset="0"/>
              </a:rPr>
              <a:t>unıt</a:t>
            </a:r>
            <a:r>
              <a:rPr lang="tr-TR" sz="2700" b="1" dirty="0" smtClean="0">
                <a:solidFill>
                  <a:srgbClr val="000000"/>
                </a:solidFill>
                <a:latin typeface="Comic Sans MS" panose="030F0702030302020204" pitchFamily="66" charset="0"/>
              </a:rPr>
              <a:t> </a:t>
            </a:r>
            <a:r>
              <a:rPr lang="tr-TR" sz="2700" b="1" dirty="0">
                <a:solidFill>
                  <a:srgbClr val="000000"/>
                </a:solidFill>
                <a:latin typeface="Comic Sans MS" panose="030F0702030302020204" pitchFamily="66" charset="0"/>
              </a:rPr>
              <a:t>4</a:t>
            </a:r>
            <a:r>
              <a:rPr lang="tr-TR" sz="2700" dirty="0" smtClean="0">
                <a:latin typeface="Comic Sans MS" panose="030F0702030302020204" pitchFamily="66" charset="0"/>
              </a:rPr>
              <a:t>: </a:t>
            </a:r>
            <a:r>
              <a:rPr lang="tr-TR" sz="2700" b="1" dirty="0" err="1" smtClean="0">
                <a:solidFill>
                  <a:srgbClr val="0070C0"/>
                </a:solidFill>
                <a:latin typeface="Comic Sans MS" panose="030F0702030302020204" pitchFamily="66" charset="0"/>
              </a:rPr>
              <a:t>Dıgıtal</a:t>
            </a:r>
            <a:r>
              <a:rPr lang="tr-TR" sz="2700" b="1" dirty="0" smtClean="0">
                <a:solidFill>
                  <a:srgbClr val="0070C0"/>
                </a:solidFill>
                <a:latin typeface="Comic Sans MS" panose="030F0702030302020204" pitchFamily="66" charset="0"/>
              </a:rPr>
              <a:t> </a:t>
            </a:r>
            <a:r>
              <a:rPr lang="tr-TR" sz="2700" b="1" dirty="0" err="1" smtClean="0">
                <a:solidFill>
                  <a:srgbClr val="0070C0"/>
                </a:solidFill>
                <a:latin typeface="Comic Sans MS" panose="030F0702030302020204" pitchFamily="66" charset="0"/>
              </a:rPr>
              <a:t>communıcatıon</a:t>
            </a:r>
            <a:r>
              <a:rPr lang="tr-TR" sz="5400" dirty="0">
                <a:solidFill>
                  <a:srgbClr val="0070C0"/>
                </a:solidFill>
                <a:latin typeface="Comic Sans MS" panose="030F0702030302020204" pitchFamily="66" charset="0"/>
              </a:rPr>
              <a:t/>
            </a:r>
            <a:br>
              <a:rPr lang="tr-TR" sz="5400" dirty="0">
                <a:solidFill>
                  <a:srgbClr val="0070C0"/>
                </a:solidFill>
                <a:latin typeface="Comic Sans MS" panose="030F0702030302020204" pitchFamily="66" charset="0"/>
              </a:rPr>
            </a:br>
            <a:endParaRPr lang="tr-TR" dirty="0"/>
          </a:p>
        </p:txBody>
      </p:sp>
      <p:pic>
        <p:nvPicPr>
          <p:cNvPr id="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8" name="Resim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9"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9890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tr-TR" dirty="0" err="1" smtClean="0"/>
              <a:t>Dıgıtal</a:t>
            </a:r>
            <a:r>
              <a:rPr lang="tr-TR" dirty="0" smtClean="0"/>
              <a:t> </a:t>
            </a:r>
            <a:r>
              <a:rPr lang="tr-TR" dirty="0" err="1" smtClean="0"/>
              <a:t>communıcatıon</a:t>
            </a:r>
            <a:endParaRPr lang="tr-TR" dirty="0"/>
          </a:p>
        </p:txBody>
      </p:sp>
      <p:sp>
        <p:nvSpPr>
          <p:cNvPr id="3" name="İçerik Yer Tutucusu 2"/>
          <p:cNvSpPr>
            <a:spLocks noGrp="1"/>
          </p:cNvSpPr>
          <p:nvPr>
            <p:ph idx="1"/>
          </p:nvPr>
        </p:nvSpPr>
        <p:spPr>
          <a:xfrm>
            <a:off x="1251678" y="1874517"/>
            <a:ext cx="4936686" cy="4586501"/>
          </a:xfrm>
        </p:spPr>
        <p:txBody>
          <a:bodyPr>
            <a:normAutofit/>
          </a:bodyPr>
          <a:lstStyle/>
          <a:p>
            <a:pPr marL="0" indent="0">
              <a:buNone/>
            </a:pPr>
            <a:endParaRPr lang="tr-TR" dirty="0" smtClean="0"/>
          </a:p>
          <a:p>
            <a:pPr marL="0" indent="0">
              <a:buNone/>
            </a:pPr>
            <a:endParaRPr lang="tr-TR" dirty="0"/>
          </a:p>
          <a:p>
            <a:pPr fontAlgn="base"/>
            <a:r>
              <a:rPr lang="tr-TR" dirty="0" err="1">
                <a:solidFill>
                  <a:schemeClr val="tx1"/>
                </a:solidFill>
              </a:rPr>
              <a:t>Digital</a:t>
            </a:r>
            <a:r>
              <a:rPr lang="tr-TR" dirty="0">
                <a:solidFill>
                  <a:schemeClr val="tx1"/>
                </a:solidFill>
              </a:rPr>
              <a:t> </a:t>
            </a:r>
            <a:r>
              <a:rPr lang="tr-TR" dirty="0" err="1">
                <a:solidFill>
                  <a:schemeClr val="tx1"/>
                </a:solidFill>
              </a:rPr>
              <a:t>communication</a:t>
            </a:r>
            <a:r>
              <a:rPr lang="tr-TR" dirty="0">
                <a:solidFill>
                  <a:schemeClr val="tx1"/>
                </a:solidFill>
              </a:rPr>
              <a:t> is </a:t>
            </a:r>
            <a:r>
              <a:rPr lang="tr-TR" dirty="0" err="1">
                <a:solidFill>
                  <a:schemeClr val="tx1"/>
                </a:solidFill>
              </a:rPr>
              <a:t>the</a:t>
            </a:r>
            <a:r>
              <a:rPr lang="tr-TR" dirty="0">
                <a:solidFill>
                  <a:schemeClr val="tx1"/>
                </a:solidFill>
              </a:rPr>
              <a:t> </a:t>
            </a:r>
            <a:r>
              <a:rPr lang="tr-TR" dirty="0" err="1">
                <a:solidFill>
                  <a:schemeClr val="tx1"/>
                </a:solidFill>
              </a:rPr>
              <a:t>use</a:t>
            </a:r>
            <a:r>
              <a:rPr lang="tr-TR" dirty="0">
                <a:solidFill>
                  <a:schemeClr val="tx1"/>
                </a:solidFill>
              </a:rPr>
              <a:t> of online </a:t>
            </a:r>
            <a:r>
              <a:rPr lang="tr-TR" dirty="0" err="1">
                <a:solidFill>
                  <a:schemeClr val="tx1"/>
                </a:solidFill>
              </a:rPr>
              <a:t>tools</a:t>
            </a:r>
            <a:r>
              <a:rPr lang="tr-TR" dirty="0">
                <a:solidFill>
                  <a:schemeClr val="tx1"/>
                </a:solidFill>
              </a:rPr>
              <a:t> </a:t>
            </a:r>
            <a:r>
              <a:rPr lang="tr-TR" dirty="0" err="1">
                <a:solidFill>
                  <a:schemeClr val="tx1"/>
                </a:solidFill>
              </a:rPr>
              <a:t>like</a:t>
            </a:r>
            <a:r>
              <a:rPr lang="tr-TR" dirty="0">
                <a:solidFill>
                  <a:schemeClr val="tx1"/>
                </a:solidFill>
              </a:rPr>
              <a:t> </a:t>
            </a:r>
            <a:r>
              <a:rPr lang="tr-TR" dirty="0" err="1">
                <a:solidFill>
                  <a:schemeClr val="tx1"/>
                </a:solidFill>
              </a:rPr>
              <a:t>email</a:t>
            </a:r>
            <a:r>
              <a:rPr lang="tr-TR" dirty="0">
                <a:solidFill>
                  <a:schemeClr val="tx1"/>
                </a:solidFill>
              </a:rPr>
              <a:t>, </a:t>
            </a:r>
            <a:r>
              <a:rPr lang="tr-TR" dirty="0" err="1">
                <a:solidFill>
                  <a:schemeClr val="tx1"/>
                </a:solidFill>
              </a:rPr>
              <a:t>social</a:t>
            </a:r>
            <a:r>
              <a:rPr lang="tr-TR" dirty="0">
                <a:solidFill>
                  <a:schemeClr val="tx1"/>
                </a:solidFill>
              </a:rPr>
              <a:t> </a:t>
            </a:r>
            <a:r>
              <a:rPr lang="tr-TR" dirty="0" err="1">
                <a:solidFill>
                  <a:schemeClr val="tx1"/>
                </a:solidFill>
              </a:rPr>
              <a:t>media</a:t>
            </a:r>
            <a:r>
              <a:rPr lang="tr-TR" dirty="0">
                <a:solidFill>
                  <a:schemeClr val="tx1"/>
                </a:solidFill>
              </a:rPr>
              <a:t> </a:t>
            </a:r>
            <a:r>
              <a:rPr lang="tr-TR" dirty="0" err="1">
                <a:solidFill>
                  <a:schemeClr val="tx1"/>
                </a:solidFill>
              </a:rPr>
              <a:t>messaging</a:t>
            </a:r>
            <a:r>
              <a:rPr lang="tr-TR" dirty="0">
                <a:solidFill>
                  <a:schemeClr val="tx1"/>
                </a:solidFill>
              </a:rPr>
              <a:t> </a:t>
            </a:r>
            <a:r>
              <a:rPr lang="tr-TR" dirty="0" err="1">
                <a:solidFill>
                  <a:schemeClr val="tx1"/>
                </a:solidFill>
              </a:rPr>
              <a:t>and</a:t>
            </a:r>
            <a:r>
              <a:rPr lang="tr-TR" dirty="0">
                <a:solidFill>
                  <a:schemeClr val="tx1"/>
                </a:solidFill>
              </a:rPr>
              <a:t> </a:t>
            </a:r>
            <a:r>
              <a:rPr lang="tr-TR" dirty="0" err="1">
                <a:solidFill>
                  <a:schemeClr val="tx1"/>
                </a:solidFill>
              </a:rPr>
              <a:t>texting</a:t>
            </a:r>
            <a:r>
              <a:rPr lang="tr-TR" dirty="0">
                <a:solidFill>
                  <a:schemeClr val="tx1"/>
                </a:solidFill>
              </a:rPr>
              <a:t> </a:t>
            </a:r>
            <a:r>
              <a:rPr lang="tr-TR" dirty="0" err="1">
                <a:solidFill>
                  <a:schemeClr val="tx1"/>
                </a:solidFill>
              </a:rPr>
              <a:t>to</a:t>
            </a:r>
            <a:r>
              <a:rPr lang="tr-TR" dirty="0">
                <a:solidFill>
                  <a:schemeClr val="tx1"/>
                </a:solidFill>
              </a:rPr>
              <a:t> </a:t>
            </a:r>
            <a:r>
              <a:rPr lang="tr-TR" dirty="0" err="1">
                <a:solidFill>
                  <a:schemeClr val="tx1"/>
                </a:solidFill>
              </a:rPr>
              <a:t>reach</a:t>
            </a:r>
            <a:r>
              <a:rPr lang="tr-TR" dirty="0">
                <a:solidFill>
                  <a:schemeClr val="tx1"/>
                </a:solidFill>
              </a:rPr>
              <a:t> </a:t>
            </a:r>
            <a:r>
              <a:rPr lang="tr-TR" dirty="0" err="1">
                <a:solidFill>
                  <a:schemeClr val="tx1"/>
                </a:solidFill>
              </a:rPr>
              <a:t>other</a:t>
            </a:r>
            <a:r>
              <a:rPr lang="tr-TR" dirty="0">
                <a:solidFill>
                  <a:schemeClr val="tx1"/>
                </a:solidFill>
              </a:rPr>
              <a:t> </a:t>
            </a:r>
            <a:r>
              <a:rPr lang="tr-TR" dirty="0" err="1">
                <a:solidFill>
                  <a:schemeClr val="tx1"/>
                </a:solidFill>
              </a:rPr>
              <a:t>individuals</a:t>
            </a:r>
            <a:r>
              <a:rPr lang="tr-TR" dirty="0">
                <a:solidFill>
                  <a:schemeClr val="tx1"/>
                </a:solidFill>
              </a:rPr>
              <a:t> </a:t>
            </a:r>
            <a:r>
              <a:rPr lang="tr-TR" dirty="0" err="1">
                <a:solidFill>
                  <a:schemeClr val="tx1"/>
                </a:solidFill>
              </a:rPr>
              <a:t>or</a:t>
            </a:r>
            <a:r>
              <a:rPr lang="tr-TR" dirty="0">
                <a:solidFill>
                  <a:schemeClr val="tx1"/>
                </a:solidFill>
              </a:rPr>
              <a:t> a </a:t>
            </a:r>
            <a:r>
              <a:rPr lang="tr-TR" dirty="0" err="1">
                <a:solidFill>
                  <a:schemeClr val="tx1"/>
                </a:solidFill>
              </a:rPr>
              <a:t>specific</a:t>
            </a:r>
            <a:r>
              <a:rPr lang="tr-TR" dirty="0">
                <a:solidFill>
                  <a:schemeClr val="tx1"/>
                </a:solidFill>
              </a:rPr>
              <a:t> </a:t>
            </a:r>
            <a:r>
              <a:rPr lang="tr-TR" dirty="0" err="1">
                <a:solidFill>
                  <a:schemeClr val="tx1"/>
                </a:solidFill>
              </a:rPr>
              <a:t>audience</a:t>
            </a:r>
            <a:r>
              <a:rPr lang="tr-TR" dirty="0">
                <a:solidFill>
                  <a:schemeClr val="tx1"/>
                </a:solidFill>
              </a:rPr>
              <a:t> in </a:t>
            </a:r>
            <a:r>
              <a:rPr lang="tr-TR" dirty="0" err="1">
                <a:solidFill>
                  <a:schemeClr val="tx1"/>
                </a:solidFill>
              </a:rPr>
              <a:t>order</a:t>
            </a:r>
            <a:r>
              <a:rPr lang="tr-TR" dirty="0">
                <a:solidFill>
                  <a:schemeClr val="tx1"/>
                </a:solidFill>
              </a:rPr>
              <a:t> </a:t>
            </a:r>
            <a:r>
              <a:rPr lang="tr-TR" dirty="0" err="1">
                <a:solidFill>
                  <a:schemeClr val="tx1"/>
                </a:solidFill>
              </a:rPr>
              <a:t>to</a:t>
            </a:r>
            <a:r>
              <a:rPr lang="tr-TR" dirty="0">
                <a:solidFill>
                  <a:schemeClr val="tx1"/>
                </a:solidFill>
              </a:rPr>
              <a:t> </a:t>
            </a:r>
            <a:r>
              <a:rPr lang="tr-TR" dirty="0" err="1">
                <a:solidFill>
                  <a:schemeClr val="tx1"/>
                </a:solidFill>
              </a:rPr>
              <a:t>share</a:t>
            </a:r>
            <a:r>
              <a:rPr lang="tr-TR" dirty="0">
                <a:solidFill>
                  <a:schemeClr val="tx1"/>
                </a:solidFill>
              </a:rPr>
              <a:t> a </a:t>
            </a:r>
            <a:r>
              <a:rPr lang="tr-TR" dirty="0" err="1">
                <a:solidFill>
                  <a:schemeClr val="tx1"/>
                </a:solidFill>
              </a:rPr>
              <a:t>message</a:t>
            </a:r>
            <a:r>
              <a:rPr lang="tr-TR" dirty="0">
                <a:solidFill>
                  <a:schemeClr val="tx1"/>
                </a:solidFill>
              </a:rPr>
              <a:t>. </a:t>
            </a:r>
            <a:r>
              <a:rPr lang="tr-TR" dirty="0" err="1">
                <a:solidFill>
                  <a:schemeClr val="tx1"/>
                </a:solidFill>
              </a:rPr>
              <a:t>Even</a:t>
            </a:r>
            <a:r>
              <a:rPr lang="tr-TR" dirty="0">
                <a:solidFill>
                  <a:schemeClr val="tx1"/>
                </a:solidFill>
              </a:rPr>
              <a:t> </a:t>
            </a:r>
            <a:r>
              <a:rPr lang="tr-TR" dirty="0" err="1">
                <a:solidFill>
                  <a:schemeClr val="tx1"/>
                </a:solidFill>
              </a:rPr>
              <a:t>something</a:t>
            </a:r>
            <a:r>
              <a:rPr lang="tr-TR" dirty="0">
                <a:solidFill>
                  <a:schemeClr val="tx1"/>
                </a:solidFill>
              </a:rPr>
              <a:t> as </a:t>
            </a:r>
            <a:r>
              <a:rPr lang="tr-TR" dirty="0" err="1">
                <a:solidFill>
                  <a:schemeClr val="tx1"/>
                </a:solidFill>
              </a:rPr>
              <a:t>simple</a:t>
            </a:r>
            <a:r>
              <a:rPr lang="tr-TR" dirty="0">
                <a:solidFill>
                  <a:schemeClr val="tx1"/>
                </a:solidFill>
              </a:rPr>
              <a:t> as </a:t>
            </a:r>
            <a:r>
              <a:rPr lang="tr-TR" dirty="0" err="1">
                <a:solidFill>
                  <a:schemeClr val="tx1"/>
                </a:solidFill>
              </a:rPr>
              <a:t>reading</a:t>
            </a:r>
            <a:r>
              <a:rPr lang="tr-TR" dirty="0">
                <a:solidFill>
                  <a:schemeClr val="tx1"/>
                </a:solidFill>
              </a:rPr>
              <a:t> </a:t>
            </a:r>
            <a:r>
              <a:rPr lang="tr-TR" dirty="0" err="1">
                <a:solidFill>
                  <a:schemeClr val="tx1"/>
                </a:solidFill>
              </a:rPr>
              <a:t>the</a:t>
            </a:r>
            <a:r>
              <a:rPr lang="tr-TR" dirty="0">
                <a:solidFill>
                  <a:schemeClr val="tx1"/>
                </a:solidFill>
              </a:rPr>
              <a:t> </a:t>
            </a:r>
            <a:r>
              <a:rPr lang="tr-TR" dirty="0" err="1">
                <a:solidFill>
                  <a:schemeClr val="tx1"/>
                </a:solidFill>
              </a:rPr>
              <a:t>text</a:t>
            </a:r>
            <a:r>
              <a:rPr lang="tr-TR" dirty="0">
                <a:solidFill>
                  <a:schemeClr val="tx1"/>
                </a:solidFill>
              </a:rPr>
              <a:t> on a </a:t>
            </a:r>
            <a:r>
              <a:rPr lang="tr-TR" dirty="0" err="1">
                <a:solidFill>
                  <a:schemeClr val="tx1"/>
                </a:solidFill>
              </a:rPr>
              <a:t>webpage</a:t>
            </a:r>
            <a:r>
              <a:rPr lang="tr-TR" dirty="0">
                <a:solidFill>
                  <a:schemeClr val="tx1"/>
                </a:solidFill>
              </a:rPr>
              <a:t> </a:t>
            </a:r>
            <a:r>
              <a:rPr lang="tr-TR" dirty="0" err="1">
                <a:solidFill>
                  <a:schemeClr val="tx1"/>
                </a:solidFill>
              </a:rPr>
              <a:t>like</a:t>
            </a:r>
            <a:r>
              <a:rPr lang="tr-TR" dirty="0">
                <a:solidFill>
                  <a:schemeClr val="tx1"/>
                </a:solidFill>
              </a:rPr>
              <a:t> </a:t>
            </a:r>
            <a:r>
              <a:rPr lang="tr-TR" dirty="0" err="1">
                <a:solidFill>
                  <a:schemeClr val="tx1"/>
                </a:solidFill>
              </a:rPr>
              <a:t>this</a:t>
            </a:r>
            <a:r>
              <a:rPr lang="tr-TR" dirty="0">
                <a:solidFill>
                  <a:schemeClr val="tx1"/>
                </a:solidFill>
              </a:rPr>
              <a:t> can be </a:t>
            </a:r>
            <a:r>
              <a:rPr lang="tr-TR" dirty="0" err="1">
                <a:solidFill>
                  <a:schemeClr val="tx1"/>
                </a:solidFill>
              </a:rPr>
              <a:t>considered</a:t>
            </a:r>
            <a:r>
              <a:rPr lang="tr-TR" dirty="0">
                <a:solidFill>
                  <a:schemeClr val="tx1"/>
                </a:solidFill>
              </a:rPr>
              <a:t> </a:t>
            </a:r>
            <a:r>
              <a:rPr lang="tr-TR" dirty="0" err="1">
                <a:solidFill>
                  <a:schemeClr val="tx1"/>
                </a:solidFill>
              </a:rPr>
              <a:t>digital</a:t>
            </a:r>
            <a:r>
              <a:rPr lang="tr-TR" dirty="0">
                <a:solidFill>
                  <a:schemeClr val="tx1"/>
                </a:solidFill>
              </a:rPr>
              <a:t> </a:t>
            </a:r>
            <a:r>
              <a:rPr lang="tr-TR" dirty="0" err="1">
                <a:solidFill>
                  <a:schemeClr val="tx1"/>
                </a:solidFill>
              </a:rPr>
              <a:t>communication</a:t>
            </a:r>
            <a:r>
              <a:rPr lang="tr-TR" dirty="0">
                <a:solidFill>
                  <a:schemeClr val="tx1"/>
                </a:solidFill>
              </a:rPr>
              <a:t>.</a:t>
            </a:r>
          </a:p>
          <a:p>
            <a:endParaRPr lang="tr-TR" dirty="0"/>
          </a:p>
        </p:txBody>
      </p:sp>
      <p:pic>
        <p:nvPicPr>
          <p:cNvPr id="1026" name="Picture 2" descr="https://er.educause.edu/-/media/images/blogs/2020/6/er20_2412_706x394_blog.jpg?hash=17F35852FE92A2C287CF84F29605C4EEBC57FAFD&amp;la=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0812" y="2426319"/>
            <a:ext cx="5377008" cy="30007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75367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43709" y="382385"/>
            <a:ext cx="10386291" cy="1492132"/>
          </a:xfrm>
        </p:spPr>
        <p:txBody>
          <a:bodyPr>
            <a:normAutofit fontScale="90000"/>
          </a:bodyPr>
          <a:lstStyle/>
          <a:p>
            <a:r>
              <a:rPr lang="tr-TR" sz="4600" dirty="0" smtClean="0"/>
              <a:t>  </a:t>
            </a:r>
            <a:r>
              <a:rPr lang="it-IT" sz="5700" b="1" dirty="0"/>
              <a:t>Why is digital communication </a:t>
            </a:r>
            <a:r>
              <a:rPr lang="tr-TR" sz="5700" b="1" dirty="0" smtClean="0"/>
              <a:t> </a:t>
            </a:r>
            <a:r>
              <a:rPr lang="it-IT" sz="5700" b="1" dirty="0" smtClean="0"/>
              <a:t>important</a:t>
            </a:r>
            <a:r>
              <a:rPr lang="it-IT" sz="5700" b="1" dirty="0"/>
              <a:t>?</a:t>
            </a:r>
            <a:r>
              <a:rPr lang="tr-TR" b="1" i="1" dirty="0"/>
              <a:t/>
            </a:r>
            <a:br>
              <a:rPr lang="tr-TR" b="1" i="1" dirty="0"/>
            </a:br>
            <a:endParaRPr lang="tr-TR" b="1" i="1" dirty="0"/>
          </a:p>
        </p:txBody>
      </p:sp>
      <p:sp>
        <p:nvSpPr>
          <p:cNvPr id="3" name="İçerik Yer Tutucusu 2"/>
          <p:cNvSpPr>
            <a:spLocks noGrp="1"/>
          </p:cNvSpPr>
          <p:nvPr>
            <p:ph idx="1"/>
          </p:nvPr>
        </p:nvSpPr>
        <p:spPr>
          <a:xfrm>
            <a:off x="1251678" y="1939636"/>
            <a:ext cx="10178322" cy="3939956"/>
          </a:xfrm>
        </p:spPr>
        <p:txBody>
          <a:bodyPr>
            <a:normAutofit lnSpcReduction="10000"/>
          </a:bodyPr>
          <a:lstStyle/>
          <a:p>
            <a:r>
              <a:rPr lang="it-IT" dirty="0">
                <a:solidFill>
                  <a:schemeClr val="tx1"/>
                </a:solidFill>
              </a:rPr>
              <a:t>Firstly, it’s important for governments because of how popular digital communication is among the population. Citizens aren’t asking questions like “what is digital communication?” they’re wondering why many governments have been slower to adopt it and offer the digital services they expect to see.</a:t>
            </a:r>
            <a:endParaRPr lang="tr-TR" dirty="0">
              <a:solidFill>
                <a:schemeClr val="tx1"/>
              </a:solidFill>
            </a:endParaRPr>
          </a:p>
          <a:p>
            <a:r>
              <a:rPr lang="it-IT" dirty="0">
                <a:solidFill>
                  <a:schemeClr val="tx1"/>
                </a:solidFill>
              </a:rPr>
              <a:t>Digital communication is important for governments, not just because citizens expect more of it from governments, but also because governments can get citizens more meaningfully engaged by using digital communication.</a:t>
            </a:r>
            <a:endParaRPr lang="tr-TR" dirty="0">
              <a:solidFill>
                <a:schemeClr val="tx1"/>
              </a:solidFill>
            </a:endParaRPr>
          </a:p>
          <a:p>
            <a:r>
              <a:rPr lang="it-IT" dirty="0">
                <a:solidFill>
                  <a:schemeClr val="tx1"/>
                </a:solidFill>
              </a:rPr>
              <a:t>Cell phones and other devices allow for personal communication. Tools such as Google Hangouts, among other video and messaging systems, are being used as a way for students to communicate with teachers. Many districts are encouraging students to bring your own device (BYOD) to allow to supplemental technology in schools and allow technology that students are comfortable with. </a:t>
            </a:r>
            <a:endParaRPr lang="tr-TR" dirty="0">
              <a:solidFill>
                <a:schemeClr val="tx1"/>
              </a:solidFill>
            </a:endParaRPr>
          </a:p>
        </p:txBody>
      </p:sp>
    </p:spTree>
    <p:extLst>
      <p:ext uri="{BB962C8B-B14F-4D97-AF65-F5344CB8AC3E}">
        <p14:creationId xmlns:p14="http://schemas.microsoft.com/office/powerpoint/2010/main" val="31409256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52945" y="382385"/>
            <a:ext cx="10778837" cy="1492132"/>
          </a:xfrm>
        </p:spPr>
        <p:txBody>
          <a:bodyPr>
            <a:normAutofit/>
          </a:bodyPr>
          <a:lstStyle/>
          <a:p>
            <a:r>
              <a:rPr lang="tr-TR" b="1" dirty="0"/>
              <a:t>Forms of </a:t>
            </a:r>
            <a:r>
              <a:rPr lang="tr-TR" b="1" dirty="0" err="1" smtClean="0"/>
              <a:t>dIGItal</a:t>
            </a:r>
            <a:r>
              <a:rPr lang="tr-TR" b="1" dirty="0" smtClean="0"/>
              <a:t> </a:t>
            </a:r>
            <a:r>
              <a:rPr lang="tr-TR" b="1" dirty="0" err="1" smtClean="0"/>
              <a:t>communIcatIons</a:t>
            </a:r>
            <a:endParaRPr lang="tr-TR" dirty="0"/>
          </a:p>
        </p:txBody>
      </p:sp>
      <p:sp>
        <p:nvSpPr>
          <p:cNvPr id="3" name="İçerik Yer Tutucusu 2"/>
          <p:cNvSpPr>
            <a:spLocks noGrp="1"/>
          </p:cNvSpPr>
          <p:nvPr>
            <p:ph idx="1"/>
          </p:nvPr>
        </p:nvSpPr>
        <p:spPr>
          <a:xfrm>
            <a:off x="1251678" y="1256145"/>
            <a:ext cx="10178322" cy="4623447"/>
          </a:xfrm>
        </p:spPr>
        <p:txBody>
          <a:bodyPr>
            <a:normAutofit/>
          </a:bodyPr>
          <a:lstStyle/>
          <a:p>
            <a:r>
              <a:rPr lang="it-IT" b="1" dirty="0">
                <a:solidFill>
                  <a:schemeClr val="tx1"/>
                </a:solidFill>
              </a:rPr>
              <a:t>Internet and </a:t>
            </a:r>
            <a:r>
              <a:rPr lang="it-IT" b="1" dirty="0" smtClean="0">
                <a:solidFill>
                  <a:schemeClr val="tx1"/>
                </a:solidFill>
              </a:rPr>
              <a:t>Emails</a:t>
            </a:r>
            <a:r>
              <a:rPr lang="tr-TR" b="1" dirty="0" smtClean="0">
                <a:solidFill>
                  <a:schemeClr val="tx1"/>
                </a:solidFill>
              </a:rPr>
              <a:t>:  </a:t>
            </a:r>
            <a:r>
              <a:rPr lang="it-IT" dirty="0" smtClean="0">
                <a:solidFill>
                  <a:schemeClr val="tx1"/>
                </a:solidFill>
              </a:rPr>
              <a:t>The </a:t>
            </a:r>
            <a:r>
              <a:rPr lang="it-IT" dirty="0">
                <a:solidFill>
                  <a:schemeClr val="tx1"/>
                </a:solidFill>
              </a:rPr>
              <a:t>Internet, which is known as the network connecting different computers worldwide, is a huge communication channel with estimation of 972 million online population in 2007. Email, on the other hand, ever since its first introduction in the 1960s, has been considered the prominent tool of digital communication in both public and private environment</a:t>
            </a:r>
            <a:endParaRPr lang="tr-TR" dirty="0" smtClean="0">
              <a:solidFill>
                <a:schemeClr val="tx1"/>
              </a:solidFill>
            </a:endParaRPr>
          </a:p>
          <a:p>
            <a:r>
              <a:rPr lang="it-IT" b="1" dirty="0">
                <a:solidFill>
                  <a:schemeClr val="tx1"/>
                </a:solidFill>
              </a:rPr>
              <a:t>Mobiles </a:t>
            </a:r>
            <a:r>
              <a:rPr lang="it-IT" b="1" dirty="0" smtClean="0">
                <a:solidFill>
                  <a:schemeClr val="tx1"/>
                </a:solidFill>
              </a:rPr>
              <a:t>phones</a:t>
            </a:r>
            <a:r>
              <a:rPr lang="tr-TR" b="1" dirty="0" smtClean="0">
                <a:solidFill>
                  <a:schemeClr val="tx1"/>
                </a:solidFill>
              </a:rPr>
              <a:t>: </a:t>
            </a:r>
            <a:r>
              <a:rPr lang="it-IT" dirty="0">
                <a:solidFill>
                  <a:schemeClr val="tx1"/>
                </a:solidFill>
              </a:rPr>
              <a:t>In the past, mobiles phones only had call and text messaging (SMS) as communication methods. Thanks to the breakthrough of smartphone with 3G and Wi-Fi in the mid-2000s and 4G in recent years, cellular phones have transformed itself into digital transmission devices with multiple practical communication types. Multimedia messages, voice and video calls are now available through this electronic medium.</a:t>
            </a:r>
            <a:endParaRPr lang="tr-TR" b="1" dirty="0" smtClean="0">
              <a:solidFill>
                <a:schemeClr val="tx1"/>
              </a:solidFill>
            </a:endParaRPr>
          </a:p>
          <a:p>
            <a:pPr marL="0" indent="0">
              <a:buNone/>
            </a:pPr>
            <a:endParaRPr lang="tr-TR" b="1" dirty="0" smtClean="0">
              <a:solidFill>
                <a:schemeClr val="tx1"/>
              </a:solidFill>
            </a:endParaRPr>
          </a:p>
        </p:txBody>
      </p:sp>
      <p:pic>
        <p:nvPicPr>
          <p:cNvPr id="2050" name="Picture 2" descr="https://www.techlineinfo.com/wp-content/uploads/2012/05/mobile-app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9396" y="4553528"/>
            <a:ext cx="3140604" cy="1884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6449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51678" y="360218"/>
            <a:ext cx="10178322" cy="5560291"/>
          </a:xfrm>
        </p:spPr>
        <p:txBody>
          <a:bodyPr/>
          <a:lstStyle/>
          <a:p>
            <a:r>
              <a:rPr lang="it-IT" b="1" dirty="0">
                <a:solidFill>
                  <a:schemeClr val="tx1"/>
                </a:solidFill>
              </a:rPr>
              <a:t>High-definition Television.</a:t>
            </a:r>
            <a:r>
              <a:rPr lang="it-IT" dirty="0">
                <a:solidFill>
                  <a:schemeClr val="tx1"/>
                </a:solidFill>
              </a:rPr>
              <a:t> Television is usually viewed as conventional media and a form of broadcast media. This device receives signals for visual and sound to show messages from marketers to customers. However, recent technology innovations allow televisions to stream Internet, play games, do shopping etc. As a result, high- definition television becomes a true involving interactivity digital communication media.</a:t>
            </a:r>
            <a:endParaRPr lang="tr-TR" dirty="0">
              <a:solidFill>
                <a:schemeClr val="tx1"/>
              </a:solidFill>
            </a:endParaRPr>
          </a:p>
          <a:p>
            <a:r>
              <a:rPr lang="it-IT" b="1" dirty="0">
                <a:solidFill>
                  <a:schemeClr val="tx1"/>
                </a:solidFill>
              </a:rPr>
              <a:t>Physical digital media.</a:t>
            </a:r>
            <a:r>
              <a:rPr lang="it-IT" dirty="0">
                <a:solidFill>
                  <a:schemeClr val="tx1"/>
                </a:solidFill>
              </a:rPr>
              <a:t> The increasing needs of digital transmissions require people to store data electronically. Digital files are exchanging daily in the online environment. It is also a form of engaging digital communication among human beings.</a:t>
            </a:r>
            <a:endParaRPr lang="tr-TR" dirty="0">
              <a:solidFill>
                <a:schemeClr val="tx1"/>
              </a:solidFill>
            </a:endParaRPr>
          </a:p>
          <a:p>
            <a:pPr marL="0" indent="0">
              <a:buNone/>
            </a:pPr>
            <a:endParaRPr lang="tr-TR" dirty="0"/>
          </a:p>
        </p:txBody>
      </p:sp>
      <p:pic>
        <p:nvPicPr>
          <p:cNvPr id="3074" name="Picture 2" descr="https://s.yimg.com/uu/api/res/1.2/dfGlpg03BjU1.bGpY3aUDA--~B/aD05MDU7dz0xNDAwO2FwcGlkPXl0YWNoeW9u/https:/o.aolcdn.com/hss/storage/midas/b06a6be369bb902c913441e001418c/205531663/samsung-88-inch-qled-2017-08-0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473" y="3207930"/>
            <a:ext cx="5373254" cy="3473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27451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it-IT" b="1" dirty="0"/>
              <a:t>Examples of Inappropriate Digital Communication </a:t>
            </a:r>
            <a:endParaRPr lang="tr-TR" b="1" i="1" dirty="0"/>
          </a:p>
        </p:txBody>
      </p:sp>
      <p:sp>
        <p:nvSpPr>
          <p:cNvPr id="3" name="İçerik Yer Tutucusu 2"/>
          <p:cNvSpPr>
            <a:spLocks noGrp="1"/>
          </p:cNvSpPr>
          <p:nvPr>
            <p:ph idx="1"/>
          </p:nvPr>
        </p:nvSpPr>
        <p:spPr>
          <a:xfrm>
            <a:off x="1251678" y="1874517"/>
            <a:ext cx="10178322" cy="4792059"/>
          </a:xfrm>
        </p:spPr>
        <p:txBody>
          <a:bodyPr>
            <a:normAutofit/>
          </a:bodyPr>
          <a:lstStyle/>
          <a:p>
            <a:pPr marL="0" indent="0">
              <a:buNone/>
            </a:pPr>
            <a:r>
              <a:rPr lang="it-IT" dirty="0" smtClean="0">
                <a:sym typeface="Symbol" panose="05050102010706020507" pitchFamily="18" charset="2"/>
              </a:rPr>
              <a:t></a:t>
            </a:r>
            <a:r>
              <a:rPr lang="it-IT" dirty="0" smtClean="0"/>
              <a:t> </a:t>
            </a:r>
            <a:r>
              <a:rPr lang="it-IT" dirty="0">
                <a:solidFill>
                  <a:schemeClr val="tx1"/>
                </a:solidFill>
              </a:rPr>
              <a:t>Students text during class time. </a:t>
            </a:r>
            <a:endParaRPr lang="tr-TR" b="1" i="1" dirty="0">
              <a:solidFill>
                <a:schemeClr val="tx1"/>
              </a:solidFill>
            </a:endParaRPr>
          </a:p>
          <a:p>
            <a:pPr marL="0" indent="0">
              <a:buNone/>
            </a:pPr>
            <a:r>
              <a:rPr lang="it-IT" dirty="0">
                <a:solidFill>
                  <a:schemeClr val="tx1"/>
                </a:solidFill>
                <a:sym typeface="Symbol" panose="05050102010706020507" pitchFamily="18" charset="2"/>
              </a:rPr>
              <a:t></a:t>
            </a:r>
            <a:r>
              <a:rPr lang="it-IT" dirty="0">
                <a:solidFill>
                  <a:schemeClr val="tx1"/>
                </a:solidFill>
              </a:rPr>
              <a:t> Students use text messaging and email shorthand for class assignments when asked to give complete answers. </a:t>
            </a:r>
            <a:endParaRPr lang="tr-TR" b="1" i="1" dirty="0">
              <a:solidFill>
                <a:schemeClr val="tx1"/>
              </a:solidFill>
            </a:endParaRPr>
          </a:p>
          <a:p>
            <a:pPr marL="0" indent="0">
              <a:buNone/>
            </a:pPr>
            <a:r>
              <a:rPr lang="it-IT" dirty="0">
                <a:solidFill>
                  <a:schemeClr val="tx1"/>
                </a:solidFill>
                <a:sym typeface="Symbol" panose="05050102010706020507" pitchFamily="18" charset="2"/>
              </a:rPr>
              <a:t></a:t>
            </a:r>
            <a:r>
              <a:rPr lang="it-IT" dirty="0">
                <a:solidFill>
                  <a:schemeClr val="tx1"/>
                </a:solidFill>
              </a:rPr>
              <a:t> Students use text messaging to cheat on tests.</a:t>
            </a:r>
            <a:endParaRPr lang="tr-TR" b="1" i="1" dirty="0">
              <a:solidFill>
                <a:schemeClr val="tx1"/>
              </a:solidFill>
            </a:endParaRPr>
          </a:p>
          <a:p>
            <a:pPr marL="0" indent="0">
              <a:buNone/>
            </a:pPr>
            <a:endParaRPr lang="tr-TR" dirty="0" smtClean="0"/>
          </a:p>
        </p:txBody>
      </p:sp>
      <p:pic>
        <p:nvPicPr>
          <p:cNvPr id="4" name="Picture 2" descr="https://www.gannett-cdn.com/-mm-/857724d0e7f46fe30f451142b8187537a99ddfb9/c=0-201-3865-2375/local/-/media/2018/05/14/USATODAY/usatsports/wp-USAT-allthemoms-front1-9604-gettyimages-5383596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40839" y="3198698"/>
            <a:ext cx="5474307" cy="30792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2010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it-IT" b="1" dirty="0"/>
              <a:t>Examples of Appropriate Digital Communication </a:t>
            </a:r>
            <a:endParaRPr lang="tr-TR" dirty="0"/>
          </a:p>
        </p:txBody>
      </p:sp>
      <p:sp>
        <p:nvSpPr>
          <p:cNvPr id="3" name="İçerik Yer Tutucusu 2"/>
          <p:cNvSpPr>
            <a:spLocks noGrp="1"/>
          </p:cNvSpPr>
          <p:nvPr>
            <p:ph idx="1"/>
          </p:nvPr>
        </p:nvSpPr>
        <p:spPr>
          <a:xfrm>
            <a:off x="1179442" y="1996669"/>
            <a:ext cx="10178322" cy="3537527"/>
          </a:xfrm>
        </p:spPr>
        <p:txBody>
          <a:bodyPr>
            <a:normAutofit/>
          </a:bodyPr>
          <a:lstStyle/>
          <a:p>
            <a:pPr marL="0" indent="0">
              <a:buNone/>
            </a:pPr>
            <a:r>
              <a:rPr lang="it-IT" dirty="0" smtClean="0">
                <a:solidFill>
                  <a:schemeClr val="tx1"/>
                </a:solidFill>
                <a:sym typeface="Symbol" panose="05050102010706020507" pitchFamily="18" charset="2"/>
              </a:rPr>
              <a:t></a:t>
            </a:r>
            <a:r>
              <a:rPr lang="it-IT" dirty="0" smtClean="0">
                <a:solidFill>
                  <a:schemeClr val="tx1"/>
                </a:solidFill>
              </a:rPr>
              <a:t> </a:t>
            </a:r>
            <a:r>
              <a:rPr lang="it-IT" dirty="0">
                <a:solidFill>
                  <a:schemeClr val="tx1"/>
                </a:solidFill>
              </a:rPr>
              <a:t>Students and teachers use digital communication devices when they will not interrupt what is going on in the school or classroom. </a:t>
            </a:r>
            <a:endParaRPr lang="tr-TR" dirty="0">
              <a:solidFill>
                <a:schemeClr val="tx1"/>
              </a:solidFill>
            </a:endParaRPr>
          </a:p>
          <a:p>
            <a:pPr marL="0" indent="0">
              <a:buNone/>
            </a:pPr>
            <a:r>
              <a:rPr lang="it-IT" dirty="0">
                <a:solidFill>
                  <a:schemeClr val="tx1"/>
                </a:solidFill>
                <a:sym typeface="Symbol" panose="05050102010706020507" pitchFamily="18" charset="2"/>
              </a:rPr>
              <a:t></a:t>
            </a:r>
            <a:r>
              <a:rPr lang="it-IT" dirty="0">
                <a:solidFill>
                  <a:schemeClr val="tx1"/>
                </a:solidFill>
              </a:rPr>
              <a:t> Digital communication technologies such as social networking sites are used to support student activities in the classroom, such as sharing ideas or writings with others. </a:t>
            </a:r>
            <a:endParaRPr lang="tr-TR" dirty="0">
              <a:solidFill>
                <a:schemeClr val="tx1"/>
              </a:solidFill>
            </a:endParaRPr>
          </a:p>
          <a:p>
            <a:pPr marL="0" indent="0">
              <a:buNone/>
            </a:pPr>
            <a:r>
              <a:rPr lang="it-IT" dirty="0">
                <a:solidFill>
                  <a:schemeClr val="tx1"/>
                </a:solidFill>
                <a:sym typeface="Symbol" panose="05050102010706020507" pitchFamily="18" charset="2"/>
              </a:rPr>
              <a:t></a:t>
            </a:r>
            <a:r>
              <a:rPr lang="it-IT" dirty="0">
                <a:solidFill>
                  <a:schemeClr val="tx1"/>
                </a:solidFill>
              </a:rPr>
              <a:t> Teachers use blogs to inform parents of classroom activities.</a:t>
            </a:r>
            <a:endParaRPr lang="tr-TR" dirty="0">
              <a:solidFill>
                <a:schemeClr val="tx1"/>
              </a:solidFill>
            </a:endParaRPr>
          </a:p>
          <a:p>
            <a:pPr marL="0" indent="0">
              <a:buNone/>
            </a:pPr>
            <a:endParaRPr lang="tr-TR" dirty="0"/>
          </a:p>
        </p:txBody>
      </p:sp>
    </p:spTree>
    <p:extLst>
      <p:ext uri="{BB962C8B-B14F-4D97-AF65-F5344CB8AC3E}">
        <p14:creationId xmlns:p14="http://schemas.microsoft.com/office/powerpoint/2010/main" val="913010613"/>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Rozet</Template>
  <TotalTime>285</TotalTime>
  <Words>703</Words>
  <Application>Microsoft Office PowerPoint</Application>
  <PresentationFormat>Geniş ekran</PresentationFormat>
  <Paragraphs>41</Paragraphs>
  <Slides>12</Slides>
  <Notes>0</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12</vt:i4>
      </vt:variant>
    </vt:vector>
  </HeadingPairs>
  <TitlesOfParts>
    <vt:vector size="18" baseType="lpstr">
      <vt:lpstr>Arial</vt:lpstr>
      <vt:lpstr>Comic Sans MS</vt:lpstr>
      <vt:lpstr>Gill Sans MT</vt:lpstr>
      <vt:lpstr>Impact</vt:lpstr>
      <vt:lpstr>Symbol</vt:lpstr>
      <vt:lpstr>Badge</vt:lpstr>
      <vt:lpstr>PowerPoint Sunusu</vt:lpstr>
      <vt:lpstr>Dıgıtal cıtızenshıp</vt:lpstr>
      <vt:lpstr>                    unıt 4: Dıgıtal communıcatıon </vt:lpstr>
      <vt:lpstr>Dıgıtal communıcatıon</vt:lpstr>
      <vt:lpstr>  Why is digital communication  important? </vt:lpstr>
      <vt:lpstr>Forms of dIGItal communIcatIons</vt:lpstr>
      <vt:lpstr>PowerPoint Sunusu</vt:lpstr>
      <vt:lpstr>Examples of Inappropriate Digital Communication </vt:lpstr>
      <vt:lpstr>Examples of Appropriate Digital Communication </vt:lpstr>
      <vt:lpstr>More features of digital communication  </vt:lpstr>
      <vt:lpstr>Evaluatıon questıons</vt:lpstr>
      <vt:lpstr>References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ronaldinho424</cp:lastModifiedBy>
  <cp:revision>71</cp:revision>
  <dcterms:created xsi:type="dcterms:W3CDTF">2022-09-12T18:30:20Z</dcterms:created>
  <dcterms:modified xsi:type="dcterms:W3CDTF">2022-10-21T18:34:38Z</dcterms:modified>
</cp:coreProperties>
</file>