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7" r:id="rId1"/>
  </p:sldMasterIdLst>
  <p:notesMasterIdLst>
    <p:notesMasterId r:id="rId15"/>
  </p:notesMasterIdLst>
  <p:sldIdLst>
    <p:sldId id="258" r:id="rId2"/>
    <p:sldId id="256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9" r:id="rId11"/>
    <p:sldId id="268" r:id="rId12"/>
    <p:sldId id="266" r:id="rId13"/>
    <p:sldId id="267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13" autoAdjust="0"/>
    <p:restoredTop sz="94660"/>
  </p:normalViewPr>
  <p:slideViewPr>
    <p:cSldViewPr snapToGrid="0">
      <p:cViewPr>
        <p:scale>
          <a:sx n="76" d="100"/>
          <a:sy n="76" d="100"/>
        </p:scale>
        <p:origin x="-486" y="-19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stbilgi Yer Tutucus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Veri Yer Tutucusu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6D6346-39EE-49F2-83D0-744C0B12A2B6}" type="datetimeFigureOut">
              <a:rPr lang="tr-TR" smtClean="0"/>
              <a:t>05.11.2022</a:t>
            </a:fld>
            <a:endParaRPr lang="tr-TR"/>
          </a:p>
        </p:txBody>
      </p:sp>
      <p:sp>
        <p:nvSpPr>
          <p:cNvPr id="4" name="Slayt Görüntüsü Yer Tutucus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Not Yer Tutucusu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EB73A1-3A80-42FE-9B4C-98B24E0AB820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4720346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EB73A1-3A80-42FE-9B4C-98B24E0AB820}" type="slidenum">
              <a:rPr lang="tr-TR" smtClean="0"/>
              <a:t>1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7545490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sym typeface="Symbol"/>
              </a:rPr>
              <a:t></a:t>
            </a:r>
            <a:r>
              <a:rPr lang="it-IT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Students understand what can be downloaded without charge and what is considered copyrighted material and should be paid for. </a:t>
            </a:r>
            <a:endParaRPr lang="tr-TR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it-IT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sym typeface="Symbol"/>
              </a:rPr>
              <a:t></a:t>
            </a:r>
            <a:r>
              <a:rPr lang="it-IT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Students inform an adult of others sharing nude or semi-nude photographs (sexting). </a:t>
            </a:r>
            <a:endParaRPr lang="tr-TR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EB73A1-3A80-42FE-9B4C-98B24E0AB820}" type="slidenum">
              <a:rPr lang="tr-TR" smtClean="0"/>
              <a:t>8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5882342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Başlık Slaydı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</p:spPr>
        <p:txBody>
          <a:bodyPr anchor="ctr">
            <a:noAutofit/>
          </a:bodyPr>
          <a:lstStyle>
            <a:lvl1pPr algn="ctr">
              <a:defRPr sz="10000" spc="800" baseline="0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5045" y="5979196"/>
            <a:ext cx="8045373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1" i="0" cap="all" spc="4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tr-TR" smtClean="0"/>
              <a:t>Asıl alt başlık stilini düzenlemek için tıklayın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8523" y="6375679"/>
            <a:ext cx="2329722" cy="348462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6E4220FC-A4F2-49BE-84BC-D8A2F70B51E4}" type="datetimeFigureOut">
              <a:rPr lang="tr-TR" smtClean="0"/>
              <a:t>05.11.2022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80332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67218" y="6375679"/>
            <a:ext cx="2329723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5C9D03F9-3C1C-4AA6-9753-E7488DE3C538}" type="slidenum">
              <a:rPr lang="tr-TR" smtClean="0"/>
              <a:t>‹#›</a:t>
            </a:fld>
            <a:endParaRPr lang="tr-TR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5189006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 ve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220FC-A4F2-49BE-84BC-D8A2F70B51E4}" type="datetimeFigureOut">
              <a:rPr lang="tr-TR" smtClean="0"/>
              <a:t>05.11.2022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D03F9-3C1C-4AA6-9753-E7488DE3C538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9305686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66321" y="382386"/>
            <a:ext cx="1492132" cy="5600404"/>
          </a:xfrm>
        </p:spPr>
        <p:txBody>
          <a:bodyPr vert="eaVert"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382385"/>
            <a:ext cx="8392585" cy="5600405"/>
          </a:xfrm>
        </p:spPr>
        <p:txBody>
          <a:bodyPr vert="eaVert"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220FC-A4F2-49BE-84BC-D8A2F70B51E4}" type="datetimeFigureOut">
              <a:rPr lang="tr-TR" smtClean="0"/>
              <a:t>05.11.2022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D03F9-3C1C-4AA6-9753-E7488DE3C538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0760011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220FC-A4F2-49BE-84BC-D8A2F70B51E4}" type="datetimeFigureOut">
              <a:rPr lang="tr-TR" smtClean="0"/>
              <a:t>05.11.2022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D03F9-3C1C-4AA6-9753-E7488DE3C538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7087436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Bölüm Üstbilgisi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2929" y="1073888"/>
            <a:ext cx="8187071" cy="4064627"/>
          </a:xfrm>
        </p:spPr>
        <p:txBody>
          <a:bodyPr anchor="b">
            <a:normAutofit/>
          </a:bodyPr>
          <a:lstStyle>
            <a:lvl1pPr>
              <a:defRPr sz="8400" spc="800" baseline="0">
                <a:solidFill>
                  <a:schemeClr val="tx2"/>
                </a:solidFill>
              </a:defRPr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2930" y="5159781"/>
            <a:ext cx="7017488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 i="0" cap="all" spc="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36546" y="6375679"/>
            <a:ext cx="1493947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6E4220FC-A4F2-49BE-84BC-D8A2F70B51E4}" type="datetimeFigureOut">
              <a:rPr lang="tr-TR" smtClean="0"/>
              <a:t>05.11.2022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79064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42434" y="6375679"/>
            <a:ext cx="1487566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5C9D03F9-3C1C-4AA6-9753-E7488DE3C538}" type="slidenum">
              <a:rPr lang="tr-TR" smtClean="0"/>
              <a:t>‹#›</a:t>
            </a:fld>
            <a:endParaRPr lang="tr-TR"/>
          </a:p>
        </p:txBody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814638" cy="6858000"/>
            <a:chOff x="0" y="0"/>
            <a:chExt cx="2814638" cy="6858000"/>
          </a:xfrm>
        </p:grpSpPr>
        <p:sp>
          <p:nvSpPr>
            <p:cNvPr id="11" name="Freeform 6" title="left scallop shape"/>
            <p:cNvSpPr/>
            <p:nvPr/>
          </p:nvSpPr>
          <p:spPr bwMode="auto">
            <a:xfrm>
              <a:off x="0" y="0"/>
              <a:ext cx="2814638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6" name="Freeform 11" title="left scallop inline"/>
            <p:cNvSpPr/>
            <p:nvPr/>
          </p:nvSpPr>
          <p:spPr bwMode="auto">
            <a:xfrm>
              <a:off x="874382" y="0"/>
              <a:ext cx="1646238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222400023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286000"/>
            <a:ext cx="4800600" cy="3619500"/>
          </a:xfrm>
        </p:spPr>
        <p:txBody>
          <a:bodyPr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47796" y="2286000"/>
            <a:ext cx="4800600" cy="3619500"/>
          </a:xfrm>
        </p:spPr>
        <p:txBody>
          <a:bodyPr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220FC-A4F2-49BE-84BC-D8A2F70B51E4}" type="datetimeFigureOut">
              <a:rPr lang="tr-TR" smtClean="0"/>
              <a:t>05.11.2022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D03F9-3C1C-4AA6-9753-E7488DE3C538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22563694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2728" y="381000"/>
            <a:ext cx="10172700" cy="1493517"/>
          </a:xfrm>
        </p:spPr>
        <p:txBody>
          <a:bodyPr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7300" y="2909102"/>
            <a:ext cx="4800600" cy="2996398"/>
          </a:xfrm>
        </p:spPr>
        <p:txBody>
          <a:bodyPr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33864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33864" y="2909102"/>
            <a:ext cx="4800600" cy="2996398"/>
          </a:xfrm>
        </p:spPr>
        <p:txBody>
          <a:bodyPr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220FC-A4F2-49BE-84BC-D8A2F70B51E4}" type="datetimeFigureOut">
              <a:rPr lang="tr-TR" smtClean="0"/>
              <a:t>05.11.2022</a:t>
            </a:fld>
            <a:endParaRPr lang="tr-T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D03F9-3C1C-4AA6-9753-E7488DE3C538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263967373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220FC-A4F2-49BE-84BC-D8A2F70B51E4}" type="datetimeFigureOut">
              <a:rPr lang="tr-TR" smtClean="0"/>
              <a:t>05.11.2022</a:t>
            </a:fld>
            <a:endParaRPr lang="tr-T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D03F9-3C1C-4AA6-9753-E7488DE3C538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8357551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220FC-A4F2-49BE-84BC-D8A2F70B51E4}" type="datetimeFigureOut">
              <a:rPr lang="tr-TR" smtClean="0"/>
              <a:t>05.11.2022</a:t>
            </a:fld>
            <a:endParaRPr lang="tr-T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D03F9-3C1C-4AA6-9753-E7488DE3C538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5334685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4" y="457199"/>
            <a:ext cx="3092115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cap="all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051" y="920377"/>
            <a:ext cx="6158418" cy="49851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5" y="1741336"/>
            <a:ext cx="3092115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051" y="6375679"/>
            <a:ext cx="1233355" cy="348462"/>
          </a:xfrm>
        </p:spPr>
        <p:txBody>
          <a:bodyPr/>
          <a:lstStyle/>
          <a:p>
            <a:fld id="{6E4220FC-A4F2-49BE-84BC-D8A2F70B51E4}" type="datetimeFigureOut">
              <a:rPr lang="tr-TR" smtClean="0"/>
              <a:t>05.11.2022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0" y="6375679"/>
            <a:ext cx="3482179" cy="345796"/>
          </a:xfrm>
        </p:spPr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91014" y="6375679"/>
            <a:ext cx="1232456" cy="345796"/>
          </a:xfrm>
        </p:spPr>
        <p:txBody>
          <a:bodyPr/>
          <a:lstStyle/>
          <a:p>
            <a:fld id="{5C9D03F9-3C1C-4AA6-9753-E7488DE3C538}" type="slidenum">
              <a:rPr lang="tr-TR" smtClean="0"/>
              <a:t>‹#›</a:t>
            </a:fld>
            <a:endParaRPr lang="tr-TR"/>
          </a:p>
        </p:txBody>
      </p:sp>
      <p:sp>
        <p:nvSpPr>
          <p:cNvPr id="8" name="Rectangle 7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141072244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3464" y="0"/>
            <a:ext cx="7355585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tr-TR" smtClean="0"/>
              <a:t>Resim eklemek için simgeyi tıklatın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3" y="457200"/>
            <a:ext cx="3092117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3" y="1741336"/>
            <a:ext cx="3092117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950" y="6375679"/>
            <a:ext cx="1232456" cy="348462"/>
          </a:xfrm>
        </p:spPr>
        <p:txBody>
          <a:bodyPr/>
          <a:lstStyle/>
          <a:p>
            <a:fld id="{6E4220FC-A4F2-49BE-84BC-D8A2F70B51E4}" type="datetimeFigureOut">
              <a:rPr lang="tr-TR" smtClean="0"/>
              <a:t>05.11.2022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1" y="6375679"/>
            <a:ext cx="3482178" cy="345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87568" y="6375679"/>
            <a:ext cx="1234440" cy="345796"/>
          </a:xfrm>
        </p:spPr>
        <p:txBody>
          <a:bodyPr/>
          <a:lstStyle/>
          <a:p>
            <a:fld id="{5C9D03F9-3C1C-4AA6-9753-E7488DE3C538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23303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6E4220FC-A4F2-49BE-84BC-D8A2F70B51E4}" type="datetimeFigureOut">
              <a:rPr lang="tr-TR" smtClean="0"/>
              <a:t>05.11.2022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5C9D03F9-3C1C-4AA6-9753-E7488DE3C538}" type="slidenum">
              <a:rPr lang="tr-TR" smtClean="0"/>
              <a:t>‹#›</a:t>
            </a:fld>
            <a:endParaRPr lang="tr-TR"/>
          </a:p>
        </p:txBody>
      </p:sp>
      <p:sp>
        <p:nvSpPr>
          <p:cNvPr id="11" name="Freeform 6" title="Left scallop edge"/>
          <p:cNvSpPr/>
          <p:nvPr/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right edge border"/>
          <p:cNvSpPr/>
          <p:nvPr/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8317903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8" r:id="rId1"/>
    <p:sldLayoutId id="2147483829" r:id="rId2"/>
    <p:sldLayoutId id="2147483830" r:id="rId3"/>
    <p:sldLayoutId id="2147483831" r:id="rId4"/>
    <p:sldLayoutId id="2147483832" r:id="rId5"/>
    <p:sldLayoutId id="2147483833" r:id="rId6"/>
    <p:sldLayoutId id="2147483834" r:id="rId7"/>
    <p:sldLayoutId id="2147483835" r:id="rId8"/>
    <p:sldLayoutId id="2147483836" r:id="rId9"/>
    <p:sldLayoutId id="2147483837" r:id="rId10"/>
    <p:sldLayoutId id="214748383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100" kern="1200" cap="all" spc="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3" orient="horz" pos="400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720">
          <p15:clr>
            <a:srgbClr val="F26B43"/>
          </p15:clr>
        </p15:guide>
        <p15:guide id="6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rootsofaction.com/goal-setters-peak-performers/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rootsofaction.com/digital-health-families/" TargetMode="External"/><Relationship Id="rId2" Type="http://schemas.openxmlformats.org/officeDocument/2006/relationships/hyperlink" Target="https://www.betteryou.ai/definition-of-digital-health-and-wellness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9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jpg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https://www.betteryou.ai/how-does-social-media-cause-stress/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sychologytoday.com/us/blog/the-moment-youth/201403/does-nature-make-us-happy" TargetMode="External"/><Relationship Id="rId2" Type="http://schemas.openxmlformats.org/officeDocument/2006/relationships/hyperlink" Target="https://www.rootsofaction.com/screen-time-for-kids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mayoclinic.org/healthy-lifestyle/childrens-health/in-depth/mental-illness-in-children/art-20046577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rootsofaction.com/meditation-children-teens-mindful-warriors/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lh6.googleusercontent.com/oNk-K_oBJMsHtWrYBv-ExoYeQKExtBibk5m9jiuDBUq7bgxdf7nwFnehFSywPym_p7ntF9Coj_URokoXBkMLMj4inwBob0IJEPts2PyS8c7xcD-6SWxv_emj1AhI5Wck65nOEQ2W0EjiyuE9on_PtJP5U7iRKSwzRpIfYgpFoAULCjBPiXTfD_UEER3SDUBglEyB3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1745" y="0"/>
            <a:ext cx="6530108" cy="62853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Metin kutusu 3"/>
          <p:cNvSpPr txBox="1"/>
          <p:nvPr/>
        </p:nvSpPr>
        <p:spPr>
          <a:xfrm>
            <a:off x="4687453" y="6350000"/>
            <a:ext cx="572654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1100" dirty="0"/>
              <a:t>Project </a:t>
            </a:r>
            <a:r>
              <a:rPr lang="tr-TR" sz="1100" dirty="0" err="1"/>
              <a:t>Number</a:t>
            </a:r>
            <a:r>
              <a:rPr lang="tr-TR" sz="1100" dirty="0"/>
              <a:t>: 2020-1-UK01-KA227-SCH-09443</a:t>
            </a:r>
          </a:p>
        </p:txBody>
      </p:sp>
    </p:spTree>
    <p:extLst>
      <p:ext uri="{BB962C8B-B14F-4D97-AF65-F5344CB8AC3E}">
        <p14:creationId xmlns:p14="http://schemas.microsoft.com/office/powerpoint/2010/main" val="1916142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276730" y="1528175"/>
            <a:ext cx="10178322" cy="5027822"/>
          </a:xfrm>
        </p:spPr>
        <p:txBody>
          <a:bodyPr>
            <a:normAutofit/>
          </a:bodyPr>
          <a:lstStyle/>
          <a:p>
            <a:pPr fontAlgn="base"/>
            <a:r>
              <a:rPr lang="it-IT" sz="1900" b="1" dirty="0">
                <a:latin typeface="Calibri" panose="020F0502020204030204" pitchFamily="34" charset="0"/>
                <a:cs typeface="Calibri" panose="020F0502020204030204" pitchFamily="34" charset="0"/>
              </a:rPr>
              <a:t>9. Talk about distraction and </a:t>
            </a:r>
            <a:r>
              <a:rPr lang="it-IT" sz="19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safety</a:t>
            </a:r>
            <a:endParaRPr lang="tr-TR" sz="19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fontAlgn="base">
              <a:buNone/>
            </a:pP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When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smartphones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are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in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use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, it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takes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attention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away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from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other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things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Young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drivers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are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at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much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higher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risk of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driving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while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distracted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Children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should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understand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that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their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health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and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safety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come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first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before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technology</a:t>
            </a:r>
            <a:r>
              <a:rPr lang="tr-TR" sz="1900" dirty="0" smtClean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marL="0" indent="0" fontAlgn="base">
              <a:buNone/>
            </a:pP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</a:p>
          <a:p>
            <a:pPr fontAlgn="base"/>
            <a:r>
              <a:rPr lang="it-IT" sz="1900" b="1" dirty="0">
                <a:latin typeface="Calibri" panose="020F0502020204030204" pitchFamily="34" charset="0"/>
                <a:cs typeface="Calibri" panose="020F0502020204030204" pitchFamily="34" charset="0"/>
              </a:rPr>
              <a:t>10. Discuss the differences between productivity and </a:t>
            </a:r>
            <a:r>
              <a:rPr lang="it-IT" sz="19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technology</a:t>
            </a:r>
            <a:endParaRPr lang="tr-TR" sz="19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fontAlgn="base">
              <a:buNone/>
            </a:pPr>
            <a:r>
              <a:rPr lang="tr-TR" sz="19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Some</a:t>
            </a:r>
            <a:r>
              <a:rPr lang="tr-TR" sz="19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believe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that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while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smartphones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enhance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our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daily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lives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they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do not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necessarily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improve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our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efficiency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to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get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things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done. A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child’s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productivity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and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achievement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are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still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driven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by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becoming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  <a:r>
              <a:rPr lang="tr-TR" sz="1900" u="sng" dirty="0" err="1">
                <a:latin typeface="Calibri" panose="020F0502020204030204" pitchFamily="34" charset="0"/>
                <a:cs typeface="Calibri" panose="020F0502020204030204" pitchFamily="34" charset="0"/>
                <a:hlinkClick r:id="rId2"/>
              </a:rPr>
              <a:t>goal</a:t>
            </a:r>
            <a:r>
              <a:rPr lang="tr-TR" sz="1900" u="sng" dirty="0">
                <a:latin typeface="Calibri" panose="020F0502020204030204" pitchFamily="34" charset="0"/>
                <a:cs typeface="Calibri" panose="020F0502020204030204" pitchFamily="34" charset="0"/>
                <a:hlinkClick r:id="rId2"/>
              </a:rPr>
              <a:t> </a:t>
            </a:r>
            <a:r>
              <a:rPr lang="tr-TR" sz="1900" u="sng" dirty="0" err="1">
                <a:latin typeface="Calibri" panose="020F0502020204030204" pitchFamily="34" charset="0"/>
                <a:cs typeface="Calibri" panose="020F0502020204030204" pitchFamily="34" charset="0"/>
                <a:hlinkClick r:id="rId2"/>
              </a:rPr>
              <a:t>setters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and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learning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how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to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commit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to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an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outcome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while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seeking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feedback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and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support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marL="0" indent="0">
              <a:buNone/>
            </a:pP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9620752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214100" y="1352811"/>
            <a:ext cx="10178322" cy="4301313"/>
          </a:xfrm>
        </p:spPr>
        <p:txBody>
          <a:bodyPr>
            <a:normAutofit/>
          </a:bodyPr>
          <a:lstStyle/>
          <a:p>
            <a:pPr fontAlgn="base"/>
            <a:r>
              <a:rPr lang="it-IT" sz="1900" b="1" dirty="0">
                <a:latin typeface="Calibri" panose="020F0502020204030204" pitchFamily="34" charset="0"/>
                <a:cs typeface="Calibri" panose="020F0502020204030204" pitchFamily="34" charset="0"/>
              </a:rPr>
              <a:t>11. Talk to kids about digital health, ethics, and </a:t>
            </a:r>
            <a:r>
              <a:rPr lang="it-IT" sz="19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citizenship</a:t>
            </a:r>
            <a:endParaRPr lang="tr-TR" sz="19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fontAlgn="base">
              <a:buNone/>
            </a:pP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As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children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grow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into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adolescence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families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should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talk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about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and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set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guidelines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on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the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following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What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kind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of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personal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information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is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shared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online? How do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children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communicate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online? How do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they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debate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important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issues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? How do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they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become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good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digital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citizens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? </a:t>
            </a:r>
            <a:endParaRPr lang="tr-TR" sz="19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fontAlgn="base">
              <a:buNone/>
            </a:pP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</a:p>
          <a:p>
            <a:pPr fontAlgn="base"/>
            <a:r>
              <a:rPr lang="it-IT" sz="1900" b="1" dirty="0">
                <a:latin typeface="Calibri" panose="020F0502020204030204" pitchFamily="34" charset="0"/>
                <a:cs typeface="Calibri" panose="020F0502020204030204" pitchFamily="34" charset="0"/>
              </a:rPr>
              <a:t>12. Cultivate and nurture the human </a:t>
            </a:r>
            <a:r>
              <a:rPr lang="it-IT" sz="19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spirit</a:t>
            </a:r>
            <a:endParaRPr lang="tr-TR" sz="19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fontAlgn="base">
              <a:buNone/>
            </a:pP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As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technology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rapidly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advances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real-world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human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experiences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are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declining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Encourage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your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children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to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play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create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, be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curious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and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dream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986418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 smtClean="0"/>
              <a:t>dIscussIon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251678" y="1746687"/>
            <a:ext cx="10178322" cy="4466428"/>
          </a:xfrm>
        </p:spPr>
        <p:txBody>
          <a:bodyPr>
            <a:normAutofit/>
          </a:bodyPr>
          <a:lstStyle/>
          <a:p>
            <a:pPr lvl="0"/>
            <a:r>
              <a:rPr lang="tr-TR" sz="1900" dirty="0" smtClean="0">
                <a:latin typeface="Calibri" panose="020F0502020204030204" pitchFamily="34" charset="0"/>
                <a:cs typeface="Calibri" panose="020F0502020204030204" pitchFamily="34" charset="0"/>
              </a:rPr>
              <a:t>1) </a:t>
            </a:r>
            <a:r>
              <a:rPr lang="it-IT" sz="1900" dirty="0" smtClean="0">
                <a:latin typeface="Calibri" panose="020F0502020204030204" pitchFamily="34" charset="0"/>
                <a:cs typeface="Calibri" panose="020F0502020204030204" pitchFamily="34" charset="0"/>
              </a:rPr>
              <a:t>Do </a:t>
            </a:r>
            <a:r>
              <a:rPr lang="it-IT" sz="1900" dirty="0">
                <a:latin typeface="Calibri" panose="020F0502020204030204" pitchFamily="34" charset="0"/>
                <a:cs typeface="Calibri" panose="020F0502020204030204" pitchFamily="34" charset="0"/>
              </a:rPr>
              <a:t>you think that people are conscious about digital wellness? Why?</a:t>
            </a:r>
            <a:endParaRPr lang="tr-TR" sz="19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it-IT" sz="1900" dirty="0"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  <a:endParaRPr lang="tr-TR" sz="19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0"/>
            <a:r>
              <a:rPr lang="tr-TR" sz="1900" dirty="0" smtClean="0">
                <a:latin typeface="Calibri" panose="020F0502020204030204" pitchFamily="34" charset="0"/>
                <a:cs typeface="Calibri" panose="020F0502020204030204" pitchFamily="34" charset="0"/>
              </a:rPr>
              <a:t>2) </a:t>
            </a:r>
            <a:r>
              <a:rPr lang="it-IT" sz="1900" dirty="0" smtClean="0">
                <a:latin typeface="Calibri" panose="020F0502020204030204" pitchFamily="34" charset="0"/>
                <a:cs typeface="Calibri" panose="020F0502020204030204" pitchFamily="34" charset="0"/>
              </a:rPr>
              <a:t>Are </a:t>
            </a:r>
            <a:r>
              <a:rPr lang="it-IT" sz="1900" dirty="0">
                <a:latin typeface="Calibri" panose="020F0502020204030204" pitchFamily="34" charset="0"/>
                <a:cs typeface="Calibri" panose="020F0502020204030204" pitchFamily="34" charset="0"/>
              </a:rPr>
              <a:t>you careful enough about your digital wellness?</a:t>
            </a:r>
            <a:endParaRPr lang="tr-TR" sz="19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it-IT" sz="1900" dirty="0"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  <a:endParaRPr lang="tr-TR" sz="19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0"/>
            <a:r>
              <a:rPr lang="tr-TR" sz="1900" dirty="0" smtClean="0">
                <a:latin typeface="Calibri" panose="020F0502020204030204" pitchFamily="34" charset="0"/>
                <a:cs typeface="Calibri" panose="020F0502020204030204" pitchFamily="34" charset="0"/>
              </a:rPr>
              <a:t>3) </a:t>
            </a:r>
            <a:r>
              <a:rPr lang="it-IT" sz="1900" dirty="0" smtClean="0">
                <a:latin typeface="Calibri" panose="020F0502020204030204" pitchFamily="34" charset="0"/>
                <a:cs typeface="Calibri" panose="020F0502020204030204" pitchFamily="34" charset="0"/>
              </a:rPr>
              <a:t>Why </a:t>
            </a:r>
            <a:r>
              <a:rPr lang="it-IT" sz="1900" dirty="0">
                <a:latin typeface="Calibri" panose="020F0502020204030204" pitchFamily="34" charset="0"/>
                <a:cs typeface="Calibri" panose="020F0502020204030204" pitchFamily="34" charset="0"/>
              </a:rPr>
              <a:t>is digital wellness important?</a:t>
            </a:r>
            <a:endParaRPr lang="tr-TR" sz="19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it-IT" sz="1900" dirty="0"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  <a:endParaRPr lang="tr-TR" sz="19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0"/>
            <a:r>
              <a:rPr lang="tr-TR" sz="1900" dirty="0" smtClean="0">
                <a:latin typeface="Calibri" panose="020F0502020204030204" pitchFamily="34" charset="0"/>
                <a:cs typeface="Calibri" panose="020F0502020204030204" pitchFamily="34" charset="0"/>
              </a:rPr>
              <a:t>4) </a:t>
            </a:r>
            <a:r>
              <a:rPr lang="it-IT" sz="1900" dirty="0" smtClean="0">
                <a:latin typeface="Calibri" panose="020F0502020204030204" pitchFamily="34" charset="0"/>
                <a:cs typeface="Calibri" panose="020F0502020204030204" pitchFamily="34" charset="0"/>
              </a:rPr>
              <a:t>Can </a:t>
            </a:r>
            <a:r>
              <a:rPr lang="it-IT" sz="1900" dirty="0">
                <a:latin typeface="Calibri" panose="020F0502020204030204" pitchFamily="34" charset="0"/>
                <a:cs typeface="Calibri" panose="020F0502020204030204" pitchFamily="34" charset="0"/>
              </a:rPr>
              <a:t>you tell me three of ways to improve children’s digital health?</a:t>
            </a:r>
            <a:endParaRPr lang="tr-TR" sz="19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tr-TR" dirty="0" smtClean="0"/>
          </a:p>
          <a:p>
            <a:endParaRPr lang="tr-TR" dirty="0" smtClean="0"/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877925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 smtClean="0"/>
              <a:t>References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163996" y="1791222"/>
            <a:ext cx="10178322" cy="4296427"/>
          </a:xfrm>
        </p:spPr>
        <p:txBody>
          <a:bodyPr>
            <a:normAutofit/>
          </a:bodyPr>
          <a:lstStyle/>
          <a:p>
            <a:r>
              <a:rPr lang="it-IT" sz="1900" u="sng" dirty="0">
                <a:latin typeface="Calibri" panose="020F0502020204030204" pitchFamily="34" charset="0"/>
                <a:cs typeface="Calibri" panose="020F0502020204030204" pitchFamily="34" charset="0"/>
                <a:hlinkClick r:id="rId2"/>
              </a:rPr>
              <a:t>https://www.betteryou.ai/definition-of-digital-health-and-wellness/</a:t>
            </a:r>
            <a:endParaRPr lang="tr-TR" sz="19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tr-TR" sz="19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it-IT" sz="1900" u="sng" dirty="0">
                <a:latin typeface="Calibri" panose="020F0502020204030204" pitchFamily="34" charset="0"/>
                <a:cs typeface="Calibri" panose="020F0502020204030204" pitchFamily="34" charset="0"/>
                <a:hlinkClick r:id="rId3"/>
              </a:rPr>
              <a:t>https://www.rootsofaction.com/digital-health-families/</a:t>
            </a:r>
            <a:endParaRPr lang="tr-TR" sz="19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tr-TR" sz="19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279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ctrTitle"/>
          </p:nvPr>
        </p:nvSpPr>
        <p:spPr>
          <a:xfrm>
            <a:off x="2017103" y="1186071"/>
            <a:ext cx="8441258" cy="2408900"/>
          </a:xfrm>
        </p:spPr>
        <p:txBody>
          <a:bodyPr/>
          <a:lstStyle/>
          <a:p>
            <a:r>
              <a:rPr lang="tr-TR" sz="6000" dirty="0" smtClean="0"/>
              <a:t> UNIT </a:t>
            </a:r>
            <a:r>
              <a:rPr lang="tr-TR" sz="6000" dirty="0"/>
              <a:t>8</a:t>
            </a:r>
            <a:r>
              <a:rPr lang="tr-TR" sz="6000" dirty="0" smtClean="0"/>
              <a:t>:</a:t>
            </a:r>
            <a:br>
              <a:rPr lang="tr-TR" sz="6000" dirty="0" smtClean="0"/>
            </a:br>
            <a:r>
              <a:rPr lang="tr-TR" sz="6000" dirty="0" smtClean="0"/>
              <a:t>DIGITAL HEALTH AND WELLNESS</a:t>
            </a:r>
            <a:endParaRPr lang="tr-TR" sz="6000" dirty="0"/>
          </a:p>
        </p:txBody>
      </p:sp>
      <p:pic>
        <p:nvPicPr>
          <p:cNvPr id="4" name="Resim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3305" y="4023992"/>
            <a:ext cx="1884219" cy="1749136"/>
          </a:xfrm>
          <a:prstGeom prst="rect">
            <a:avLst/>
          </a:prstGeom>
        </p:spPr>
      </p:pic>
      <p:sp>
        <p:nvSpPr>
          <p:cNvPr id="5" name="Metin kutusu 4"/>
          <p:cNvSpPr txBox="1"/>
          <p:nvPr/>
        </p:nvSpPr>
        <p:spPr>
          <a:xfrm>
            <a:off x="4535054" y="6378371"/>
            <a:ext cx="73244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1200" dirty="0"/>
              <a:t>Project </a:t>
            </a:r>
            <a:r>
              <a:rPr lang="tr-TR" sz="1200" dirty="0" err="1"/>
              <a:t>Number</a:t>
            </a:r>
            <a:r>
              <a:rPr lang="tr-TR" sz="1200" dirty="0"/>
              <a:t>: 2020-1-UK01-KA227-SCH-094437</a:t>
            </a:r>
          </a:p>
        </p:txBody>
      </p:sp>
      <p:pic>
        <p:nvPicPr>
          <p:cNvPr id="2050" name="Picture 2" descr="A picture containing logo&#10;&#10;Description automatically generate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193" y="6257223"/>
            <a:ext cx="1781175" cy="504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lh4.googleusercontent.com/DADPLpJVYZmXMr15PJkVtksjmy0zPRm2h7S4-yZ3tKZa-FQRryFojgNMKqzITH6n-ewU3nPBfU0K5mIdqGiWwfIKVkEEqLyz29z18D4vBiKGycdw-GlPhZHI15ZBJZuCilxELbQwJcC-CETnK-KPgWi3HB7a5ddTBVlKPm2Zbuo-OQFEO2y0hoM7AcKAtFWubIXzbQ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64592" y="6270140"/>
            <a:ext cx="1894898" cy="493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1733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ikdörtgen 3"/>
          <p:cNvSpPr/>
          <p:nvPr/>
        </p:nvSpPr>
        <p:spPr>
          <a:xfrm>
            <a:off x="2715491" y="1268786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endParaRPr lang="tr-TR" sz="2400" dirty="0">
              <a:solidFill>
                <a:srgbClr val="0070C0"/>
              </a:solidFill>
              <a:latin typeface="Comic Sans MS" panose="030F0702030302020204" pitchFamily="66" charset="0"/>
            </a:endParaRPr>
          </a:p>
          <a:p>
            <a:r>
              <a:rPr lang="tr-TR" sz="2400" dirty="0"/>
              <a:t/>
            </a:r>
            <a:br>
              <a:rPr lang="tr-TR" sz="2400" dirty="0"/>
            </a:br>
            <a:endParaRPr lang="tr-TR" sz="2400" dirty="0"/>
          </a:p>
        </p:txBody>
      </p:sp>
      <p:pic>
        <p:nvPicPr>
          <p:cNvPr id="3074" name="Picture 2" descr="Logo&#10;&#10;Description automatically generate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4381" y="2668330"/>
            <a:ext cx="1962150" cy="1152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Text&#10;&#10;Description automatically generate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0466" y="2799410"/>
            <a:ext cx="1959550" cy="8903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s://lh5.googleusercontent.com/KaELfPdnbShz_HaCMrN-vOzu1HcXjri3EbCg0mqdBy06pV6Yd7y8bXBwRV3mm6_68ykkTWgwIlagr-_hCHqU2AEEIEOZPTAusaycqAYevwiUv6T0QX-G5oc2X3f507QJs_6QXX4XksKxQP8vup-0w2BIzZ2BdH9F3_iXUmUWPEP9kbY8qjoZvypGorynG7CYQE4WE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0441" y="2680933"/>
            <a:ext cx="1601520" cy="1145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C:\Users\Umut ÇAN\Desktop\Erasmus Projeleri\adalya logo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76641" y="2425444"/>
            <a:ext cx="1638300" cy="1638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Resim 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3419" y="4761648"/>
            <a:ext cx="1573643" cy="1429941"/>
          </a:xfrm>
          <a:prstGeom prst="rect">
            <a:avLst/>
          </a:prstGeom>
        </p:spPr>
      </p:pic>
      <p:pic>
        <p:nvPicPr>
          <p:cNvPr id="3084" name="Picture 12" descr="A picture containing diagram&#10;&#10;Description automatically generated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0441" y="4625773"/>
            <a:ext cx="1466499" cy="17016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56025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251678" y="1390389"/>
            <a:ext cx="6539511" cy="475989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tr-TR" sz="3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3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DEFINITION</a:t>
            </a:r>
            <a:endParaRPr lang="tr-TR" sz="3400" b="1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it-IT" dirty="0"/>
              <a:t>	</a:t>
            </a:r>
            <a:endParaRPr lang="tr-TR" dirty="0"/>
          </a:p>
          <a:p>
            <a:r>
              <a:rPr lang="it-IT" sz="1900" dirty="0">
                <a:latin typeface="Calibri" panose="020F0502020204030204" pitchFamily="34" charset="0"/>
                <a:cs typeface="Calibri" panose="020F0502020204030204" pitchFamily="34" charset="0"/>
              </a:rPr>
              <a:t>Digital wellness refers  to being physically, socially and emotionally healthy amidst our technologically centered world. </a:t>
            </a:r>
            <a:endParaRPr lang="tr-TR" sz="19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tr-TR" sz="19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tr-TR" sz="19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tr-TR" dirty="0"/>
          </a:p>
        </p:txBody>
      </p:sp>
      <p:pic>
        <p:nvPicPr>
          <p:cNvPr id="4" name="Resim 3" descr="Digital Wellness | Student Health and Wellness | Liberty University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4685" y="3963049"/>
            <a:ext cx="4922855" cy="24898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52348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157315" y="2242158"/>
            <a:ext cx="5725318" cy="4359057"/>
          </a:xfrm>
        </p:spPr>
        <p:txBody>
          <a:bodyPr>
            <a:normAutofit/>
          </a:bodyPr>
          <a:lstStyle/>
          <a:p>
            <a:pPr fontAlgn="base"/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Digital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health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and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wellness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is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intertwined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with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every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aspect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of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health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from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social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to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emotional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to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physical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If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a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person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has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poor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digital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wellness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other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areas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of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health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can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see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the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same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effects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marL="0" indent="0" fontAlgn="base">
              <a:buNone/>
            </a:pP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</a:p>
          <a:p>
            <a:pPr fontAlgn="base"/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Overuse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of </a:t>
            </a:r>
            <a:r>
              <a:rPr lang="tr-TR" sz="1900" u="sng" dirty="0" err="1">
                <a:latin typeface="Calibri" panose="020F0502020204030204" pitchFamily="34" charset="0"/>
                <a:cs typeface="Calibri" panose="020F0502020204030204" pitchFamily="34" charset="0"/>
                <a:hlinkClick r:id="rId2"/>
              </a:rPr>
              <a:t>social</a:t>
            </a:r>
            <a:r>
              <a:rPr lang="tr-TR" sz="1900" u="sng" dirty="0">
                <a:latin typeface="Calibri" panose="020F0502020204030204" pitchFamily="34" charset="0"/>
                <a:cs typeface="Calibri" panose="020F0502020204030204" pitchFamily="34" charset="0"/>
                <a:hlinkClick r:id="rId2"/>
              </a:rPr>
              <a:t> </a:t>
            </a:r>
            <a:r>
              <a:rPr lang="tr-TR" sz="1900" u="sng" dirty="0" err="1">
                <a:latin typeface="Calibri" panose="020F0502020204030204" pitchFamily="34" charset="0"/>
                <a:cs typeface="Calibri" panose="020F0502020204030204" pitchFamily="34" charset="0"/>
                <a:hlinkClick r:id="rId2"/>
              </a:rPr>
              <a:t>media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 can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lead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to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problems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with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emotional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wellness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like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anxiety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and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depression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</a:p>
        </p:txBody>
      </p:sp>
      <p:sp>
        <p:nvSpPr>
          <p:cNvPr id="9" name="Unvan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689033"/>
          </a:xfrm>
        </p:spPr>
        <p:txBody>
          <a:bodyPr>
            <a:normAutofit fontScale="90000"/>
          </a:bodyPr>
          <a:lstStyle/>
          <a:p>
            <a:r>
              <a:rPr lang="tr-TR" dirty="0" smtClean="0"/>
              <a:t>THE IMPORTANCE OF DIGITAL WELLNESS</a:t>
            </a:r>
            <a:endParaRPr lang="tr-TR" dirty="0"/>
          </a:p>
        </p:txBody>
      </p:sp>
      <p:pic>
        <p:nvPicPr>
          <p:cNvPr id="7" name="Resim 6" descr="Digital Empowers: The Digital Mental Health Evolution | U.S. Chamber of  Commerce Foundation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2633" y="2242158"/>
            <a:ext cx="4691415" cy="242254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44058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102292" y="864296"/>
            <a:ext cx="10722278" cy="4922730"/>
          </a:xfrm>
        </p:spPr>
        <p:txBody>
          <a:bodyPr>
            <a:normAutofit/>
          </a:bodyPr>
          <a:lstStyle/>
          <a:p>
            <a:pPr fontAlgn="base"/>
            <a:r>
              <a:rPr lang="tr-TR" sz="1900" dirty="0" smtClean="0">
                <a:latin typeface="Calibri" panose="020F0502020204030204" pitchFamily="34" charset="0"/>
                <a:cs typeface="Calibri" panose="020F0502020204030204" pitchFamily="34" charset="0"/>
              </a:rPr>
              <a:t>A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lack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of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balance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in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digital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behaviors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leads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to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strain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on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social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relationships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endParaRPr lang="tr-TR" sz="19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fontAlgn="base">
              <a:buNone/>
            </a:pP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</a:p>
          <a:p>
            <a:pPr fontAlgn="base"/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And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finally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digital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wellness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is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connected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to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physical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wellness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as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too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much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screen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time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promotes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a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sedentary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lifestyle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and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can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cause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sleep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disruptions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headaches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and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eye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strain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. </a:t>
            </a:r>
          </a:p>
          <a:p>
            <a:pPr marL="0" indent="0" fontAlgn="base">
              <a:buNone/>
            </a:pP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</a:p>
          <a:p>
            <a:r>
              <a:rPr lang="it-IT" sz="1900" dirty="0">
                <a:latin typeface="Calibri" panose="020F0502020204030204" pitchFamily="34" charset="0"/>
                <a:cs typeface="Calibri" panose="020F0502020204030204" pitchFamily="34" charset="0"/>
              </a:rPr>
              <a:t>As you can see, digital wellness isn’t separate from the other areas of health. It’s unique to our modern technological society, but it is a piece of the puzzle that is overall health, and can have a domino effect when someone has poor digital wellness. </a:t>
            </a:r>
            <a:r>
              <a:rPr lang="tr-TR" sz="1800" dirty="0"/>
              <a:t/>
            </a:r>
            <a:br>
              <a:rPr lang="tr-TR" sz="1800" dirty="0"/>
            </a:br>
            <a:endParaRPr lang="tr-TR" sz="19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" name="Resim 3" descr="A Brief History of Digital Health | by Mahya FZ | That Medic Network |  Medium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9840" y="4384110"/>
            <a:ext cx="4169497" cy="2091594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Resim 4" descr="Health and Wellness - Digital Citizenship - The Learning Portal at Ontario  Colleges Library Services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7967" y="4357832"/>
            <a:ext cx="4305675" cy="211337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81944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Unvan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845166"/>
          </a:xfrm>
        </p:spPr>
        <p:txBody>
          <a:bodyPr>
            <a:normAutofit fontScale="90000"/>
          </a:bodyPr>
          <a:lstStyle/>
          <a:p>
            <a:r>
              <a:rPr lang="it-IT" b="1" dirty="0"/>
              <a:t>12 WAYS TO IMPROVE YOUR CHILD’S DIGITAL HEALTH</a:t>
            </a:r>
            <a:r>
              <a:rPr lang="tr-TR" b="1" i="1" dirty="0"/>
              <a:t/>
            </a:r>
            <a:br>
              <a:rPr lang="tr-TR" b="1" i="1" dirty="0"/>
            </a:br>
            <a:r>
              <a:rPr lang="tr-TR" b="1" dirty="0" smtClean="0"/>
              <a:t/>
            </a:r>
            <a:br>
              <a:rPr lang="tr-TR" b="1" dirty="0" smtClean="0"/>
            </a:br>
            <a:r>
              <a:rPr lang="tr-TR" b="1" i="1" dirty="0" smtClean="0"/>
              <a:t/>
            </a:r>
            <a:br>
              <a:rPr lang="tr-TR" b="1" i="1" dirty="0" smtClean="0"/>
            </a:br>
            <a:r>
              <a:rPr lang="tr-TR" dirty="0" smtClean="0"/>
              <a:t/>
            </a:r>
            <a:br>
              <a:rPr lang="tr-TR" dirty="0" smtClean="0"/>
            </a:br>
            <a:endParaRPr lang="tr-TR" dirty="0"/>
          </a:p>
        </p:txBody>
      </p:sp>
      <p:sp>
        <p:nvSpPr>
          <p:cNvPr id="5" name="İçerik Yer Tutucusu 2"/>
          <p:cNvSpPr>
            <a:spLocks noGrp="1"/>
          </p:cNvSpPr>
          <p:nvPr>
            <p:ph idx="1"/>
          </p:nvPr>
        </p:nvSpPr>
        <p:spPr>
          <a:xfrm>
            <a:off x="1192747" y="2185801"/>
            <a:ext cx="6984604" cy="4359057"/>
          </a:xfrm>
        </p:spPr>
        <p:txBody>
          <a:bodyPr>
            <a:normAutofit/>
          </a:bodyPr>
          <a:lstStyle/>
          <a:p>
            <a:pPr fontAlgn="base"/>
            <a:r>
              <a:rPr lang="it-IT" sz="1900" b="1" dirty="0">
                <a:latin typeface="Calibri" panose="020F0502020204030204" pitchFamily="34" charset="0"/>
                <a:cs typeface="Calibri" panose="020F0502020204030204" pitchFamily="34" charset="0"/>
              </a:rPr>
              <a:t>1. Manage screen </a:t>
            </a:r>
            <a:r>
              <a:rPr lang="it-IT" sz="19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time</a:t>
            </a:r>
            <a:endParaRPr lang="tr-TR" sz="19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fontAlgn="base">
              <a:buNone/>
            </a:pPr>
            <a:r>
              <a:rPr lang="tr-TR" sz="19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When</a:t>
            </a:r>
            <a:r>
              <a:rPr lang="tr-TR" sz="19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parents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  <a:r>
              <a:rPr lang="tr-TR" sz="1900" u="sng" dirty="0" err="1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2"/>
              </a:rPr>
              <a:t>manage</a:t>
            </a:r>
            <a:r>
              <a:rPr lang="tr-TR" sz="1900" u="sng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2"/>
              </a:rPr>
              <a:t> </a:t>
            </a:r>
            <a:r>
              <a:rPr lang="tr-TR" sz="1900" u="sng" dirty="0" err="1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2"/>
              </a:rPr>
              <a:t>screen</a:t>
            </a:r>
            <a:r>
              <a:rPr lang="tr-TR" sz="1900" u="sng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2"/>
              </a:rPr>
              <a:t> time </a:t>
            </a:r>
            <a:r>
              <a:rPr lang="tr-TR" sz="1900" u="sng" dirty="0" err="1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2"/>
              </a:rPr>
              <a:t>for</a:t>
            </a:r>
            <a:r>
              <a:rPr lang="tr-TR" sz="1900" u="sng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2"/>
              </a:rPr>
              <a:t> </a:t>
            </a:r>
            <a:r>
              <a:rPr lang="tr-TR" sz="1900" u="sng" dirty="0" err="1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2"/>
              </a:rPr>
              <a:t>kids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they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help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children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discover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other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healthy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ways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to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find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meaning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in life. </a:t>
            </a:r>
            <a:endParaRPr lang="tr-TR" sz="19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fontAlgn="base">
              <a:buNone/>
            </a:pP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</a:p>
          <a:p>
            <a:pPr fontAlgn="base"/>
            <a:r>
              <a:rPr lang="it-IT" sz="1900" b="1" dirty="0">
                <a:latin typeface="Calibri" panose="020F0502020204030204" pitchFamily="34" charset="0"/>
                <a:cs typeface="Calibri" panose="020F0502020204030204" pitchFamily="34" charset="0"/>
              </a:rPr>
              <a:t>2. Promote physical </a:t>
            </a:r>
            <a:r>
              <a:rPr lang="it-IT" sz="19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activity</a:t>
            </a:r>
            <a:endParaRPr lang="tr-TR" sz="19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tr-TR" sz="19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1900" dirty="0" smtClean="0">
                <a:latin typeface="Calibri" panose="020F0502020204030204" pitchFamily="34" charset="0"/>
                <a:cs typeface="Calibri" panose="020F0502020204030204" pitchFamily="34" charset="0"/>
              </a:rPr>
              <a:t>Learn </a:t>
            </a:r>
            <a:r>
              <a:rPr lang="it-IT" sz="1900" dirty="0">
                <a:latin typeface="Calibri" panose="020F0502020204030204" pitchFamily="34" charset="0"/>
                <a:cs typeface="Calibri" panose="020F0502020204030204" pitchFamily="34" charset="0"/>
              </a:rPr>
              <a:t>how </a:t>
            </a:r>
            <a:r>
              <a:rPr lang="it-IT" sz="1900" u="sng" dirty="0">
                <a:latin typeface="Calibri" panose="020F0502020204030204" pitchFamily="34" charset="0"/>
                <a:cs typeface="Calibri" panose="020F0502020204030204" pitchFamily="34" charset="0"/>
                <a:hlinkClick r:id="rId3"/>
              </a:rPr>
              <a:t>nature fosters happiness</a:t>
            </a:r>
            <a:r>
              <a:rPr lang="it-IT" sz="1900" dirty="0">
                <a:latin typeface="Calibri" panose="020F0502020204030204" pitchFamily="34" charset="0"/>
                <a:cs typeface="Calibri" panose="020F0502020204030204" pitchFamily="34" charset="0"/>
              </a:rPr>
              <a:t>, and encourage your children to be physically active.</a:t>
            </a:r>
            <a:endParaRPr lang="tr-TR" sz="19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6" name="Resim 5" descr="The digital disruptors changing health care in Canada | PwC Canada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7351" y="2466701"/>
            <a:ext cx="4229735" cy="237553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9390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845166"/>
          </a:xfrm>
        </p:spPr>
        <p:txBody>
          <a:bodyPr>
            <a:normAutofit fontScale="90000"/>
          </a:bodyPr>
          <a:lstStyle/>
          <a:p>
            <a:r>
              <a:rPr lang="tr-TR" b="1" i="1" dirty="0"/>
              <a:t/>
            </a:r>
            <a:br>
              <a:rPr lang="tr-TR" b="1" i="1" dirty="0"/>
            </a:br>
            <a:r>
              <a:rPr lang="tr-TR" dirty="0"/>
              <a:t/>
            </a:r>
            <a:br>
              <a:rPr lang="tr-TR" dirty="0"/>
            </a:br>
            <a:endParaRPr lang="tr-TR" dirty="0"/>
          </a:p>
        </p:txBody>
      </p:sp>
      <p:sp>
        <p:nvSpPr>
          <p:cNvPr id="5" name="İçerik Yer Tutucusu 4"/>
          <p:cNvSpPr>
            <a:spLocks noGrp="1"/>
          </p:cNvSpPr>
          <p:nvPr>
            <p:ph idx="1"/>
          </p:nvPr>
        </p:nvSpPr>
        <p:spPr>
          <a:xfrm>
            <a:off x="1151469" y="663879"/>
            <a:ext cx="9332815" cy="5265817"/>
          </a:xfrm>
        </p:spPr>
        <p:txBody>
          <a:bodyPr>
            <a:noAutofit/>
          </a:bodyPr>
          <a:lstStyle/>
          <a:p>
            <a:pPr fontAlgn="base"/>
            <a:r>
              <a:rPr lang="it-IT" sz="1900" b="1" dirty="0">
                <a:latin typeface="Calibri" panose="020F0502020204030204" pitchFamily="34" charset="0"/>
                <a:cs typeface="Calibri" panose="020F0502020204030204" pitchFamily="34" charset="0"/>
              </a:rPr>
              <a:t>3. Monitor mental </a:t>
            </a:r>
            <a:r>
              <a:rPr lang="it-IT" sz="19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wellness</a:t>
            </a:r>
            <a:endParaRPr lang="tr-TR" sz="19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fontAlgn="base">
              <a:buNone/>
            </a:pP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Researchers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have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associated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the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growth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of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social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media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and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technology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use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with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rising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rates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of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depression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anxiety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and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suicide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Parents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who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are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well-informed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about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  <a:r>
              <a:rPr lang="tr-TR" sz="1900" u="sng" dirty="0" err="1">
                <a:latin typeface="Calibri" panose="020F0502020204030204" pitchFamily="34" charset="0"/>
                <a:cs typeface="Calibri" panose="020F0502020204030204" pitchFamily="34" charset="0"/>
                <a:hlinkClick r:id="rId3"/>
              </a:rPr>
              <a:t>childhood</a:t>
            </a:r>
            <a:r>
              <a:rPr lang="tr-TR" sz="1900" u="sng" dirty="0">
                <a:latin typeface="Calibri" panose="020F0502020204030204" pitchFamily="34" charset="0"/>
                <a:cs typeface="Calibri" panose="020F0502020204030204" pitchFamily="34" charset="0"/>
                <a:hlinkClick r:id="rId3"/>
              </a:rPr>
              <a:t> </a:t>
            </a:r>
            <a:r>
              <a:rPr lang="tr-TR" sz="1900" u="sng" dirty="0" err="1">
                <a:latin typeface="Calibri" panose="020F0502020204030204" pitchFamily="34" charset="0"/>
                <a:cs typeface="Calibri" panose="020F0502020204030204" pitchFamily="34" charset="0"/>
                <a:hlinkClick r:id="rId3"/>
              </a:rPr>
              <a:t>trauma</a:t>
            </a:r>
            <a:r>
              <a:rPr lang="tr-TR" sz="1900" u="sng" dirty="0">
                <a:latin typeface="Calibri" panose="020F0502020204030204" pitchFamily="34" charset="0"/>
                <a:cs typeface="Calibri" panose="020F0502020204030204" pitchFamily="34" charset="0"/>
                <a:hlinkClick r:id="rId3"/>
              </a:rPr>
              <a:t> </a:t>
            </a:r>
            <a:r>
              <a:rPr lang="tr-TR" sz="1900" u="sng" dirty="0" err="1">
                <a:latin typeface="Calibri" panose="020F0502020204030204" pitchFamily="34" charset="0"/>
                <a:cs typeface="Calibri" panose="020F0502020204030204" pitchFamily="34" charset="0"/>
                <a:hlinkClick r:id="rId3"/>
              </a:rPr>
              <a:t>and</a:t>
            </a:r>
            <a:r>
              <a:rPr lang="tr-TR" sz="1900" u="sng" dirty="0">
                <a:latin typeface="Calibri" panose="020F0502020204030204" pitchFamily="34" charset="0"/>
                <a:cs typeface="Calibri" panose="020F0502020204030204" pitchFamily="34" charset="0"/>
                <a:hlinkClick r:id="rId3"/>
              </a:rPr>
              <a:t> </a:t>
            </a:r>
            <a:r>
              <a:rPr lang="tr-TR" sz="1900" u="sng" dirty="0" err="1">
                <a:latin typeface="Calibri" panose="020F0502020204030204" pitchFamily="34" charset="0"/>
                <a:cs typeface="Calibri" panose="020F0502020204030204" pitchFamily="34" charset="0"/>
                <a:hlinkClick r:id="rId3"/>
              </a:rPr>
              <a:t>the</a:t>
            </a:r>
            <a:r>
              <a:rPr lang="tr-TR" sz="1900" u="sng" dirty="0">
                <a:latin typeface="Calibri" panose="020F0502020204030204" pitchFamily="34" charset="0"/>
                <a:cs typeface="Calibri" panose="020F0502020204030204" pitchFamily="34" charset="0"/>
                <a:hlinkClick r:id="rId3"/>
              </a:rPr>
              <a:t> </a:t>
            </a:r>
            <a:r>
              <a:rPr lang="tr-TR" sz="1900" u="sng" dirty="0" err="1">
                <a:latin typeface="Calibri" panose="020F0502020204030204" pitchFamily="34" charset="0"/>
                <a:cs typeface="Calibri" panose="020F0502020204030204" pitchFamily="34" charset="0"/>
                <a:hlinkClick r:id="rId3"/>
              </a:rPr>
              <a:t>symptoms</a:t>
            </a:r>
            <a:r>
              <a:rPr lang="tr-TR" sz="1900" u="sng" dirty="0">
                <a:latin typeface="Calibri" panose="020F0502020204030204" pitchFamily="34" charset="0"/>
                <a:cs typeface="Calibri" panose="020F0502020204030204" pitchFamily="34" charset="0"/>
                <a:hlinkClick r:id="rId3"/>
              </a:rPr>
              <a:t> of </a:t>
            </a:r>
            <a:r>
              <a:rPr lang="tr-TR" sz="1900" u="sng" dirty="0" err="1">
                <a:latin typeface="Calibri" panose="020F0502020204030204" pitchFamily="34" charset="0"/>
                <a:cs typeface="Calibri" panose="020F0502020204030204" pitchFamily="34" charset="0"/>
                <a:hlinkClick r:id="rId3"/>
              </a:rPr>
              <a:t>mental</a:t>
            </a:r>
            <a:r>
              <a:rPr lang="tr-TR" sz="1900" u="sng" dirty="0">
                <a:latin typeface="Calibri" panose="020F0502020204030204" pitchFamily="34" charset="0"/>
                <a:cs typeface="Calibri" panose="020F0502020204030204" pitchFamily="34" charset="0"/>
                <a:hlinkClick r:id="rId3"/>
              </a:rPr>
              <a:t> </a:t>
            </a:r>
            <a:r>
              <a:rPr lang="tr-TR" sz="1900" u="sng" dirty="0" err="1">
                <a:latin typeface="Calibri" panose="020F0502020204030204" pitchFamily="34" charset="0"/>
                <a:cs typeface="Calibri" panose="020F0502020204030204" pitchFamily="34" charset="0"/>
                <a:hlinkClick r:id="rId3"/>
              </a:rPr>
              <a:t>illness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 can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act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more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quickly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to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help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children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in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need</a:t>
            </a:r>
            <a:r>
              <a:rPr lang="tr-TR" sz="1900" dirty="0" smtClean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marL="0" indent="0" fontAlgn="base">
              <a:buNone/>
            </a:pPr>
            <a:endParaRPr lang="tr-TR" sz="19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fontAlgn="base"/>
            <a:r>
              <a:rPr lang="it-IT" sz="1900" b="1" dirty="0">
                <a:latin typeface="Calibri" panose="020F0502020204030204" pitchFamily="34" charset="0"/>
                <a:cs typeface="Calibri" panose="020F0502020204030204" pitchFamily="34" charset="0"/>
              </a:rPr>
              <a:t>4. Practice </a:t>
            </a:r>
            <a:r>
              <a:rPr lang="it-IT" sz="19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stress-reduction</a:t>
            </a:r>
            <a:endParaRPr lang="tr-TR" sz="19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fontAlgn="base">
              <a:buNone/>
            </a:pPr>
            <a:r>
              <a:rPr lang="tr-TR" sz="19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When</a:t>
            </a:r>
            <a:r>
              <a:rPr lang="tr-TR" sz="19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parents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introduce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kids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to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  <a:r>
              <a:rPr lang="tr-TR" sz="1900" u="sng" dirty="0" err="1">
                <a:latin typeface="Calibri" panose="020F0502020204030204" pitchFamily="34" charset="0"/>
                <a:cs typeface="Calibri" panose="020F0502020204030204" pitchFamily="34" charset="0"/>
                <a:hlinkClick r:id="rId4"/>
              </a:rPr>
              <a:t>mindfulness</a:t>
            </a:r>
            <a:r>
              <a:rPr lang="tr-TR" sz="1900" u="sng" dirty="0">
                <a:latin typeface="Calibri" panose="020F0502020204030204" pitchFamily="34" charset="0"/>
                <a:cs typeface="Calibri" panose="020F0502020204030204" pitchFamily="34" charset="0"/>
                <a:hlinkClick r:id="rId4"/>
              </a:rPr>
              <a:t> </a:t>
            </a:r>
            <a:r>
              <a:rPr lang="tr-TR" sz="1900" u="sng" dirty="0" err="1">
                <a:latin typeface="Calibri" panose="020F0502020204030204" pitchFamily="34" charset="0"/>
                <a:cs typeface="Calibri" panose="020F0502020204030204" pitchFamily="34" charset="0"/>
                <a:hlinkClick r:id="rId4"/>
              </a:rPr>
              <a:t>meditation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and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various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techniques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for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stress-reduction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and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relaxation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they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can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boost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their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children’s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digital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health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and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well-being</a:t>
            </a:r>
            <a:r>
              <a:rPr lang="tr-TR" sz="1900" dirty="0" smtClean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marL="0" indent="0" fontAlgn="base">
              <a:buNone/>
            </a:pPr>
            <a:endParaRPr lang="tr-TR" sz="19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fontAlgn="base"/>
            <a:r>
              <a:rPr lang="it-IT" sz="1900" b="1" dirty="0">
                <a:latin typeface="Calibri" panose="020F0502020204030204" pitchFamily="34" charset="0"/>
                <a:cs typeface="Calibri" panose="020F0502020204030204" pitchFamily="34" charset="0"/>
              </a:rPr>
              <a:t>5. Foster peer </a:t>
            </a:r>
            <a:r>
              <a:rPr lang="it-IT" sz="19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friendships</a:t>
            </a:r>
            <a:endParaRPr lang="tr-TR" sz="19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it-IT" sz="1900" dirty="0" smtClean="0">
                <a:latin typeface="Calibri" panose="020F0502020204030204" pitchFamily="34" charset="0"/>
                <a:cs typeface="Calibri" panose="020F0502020204030204" pitchFamily="34" charset="0"/>
              </a:rPr>
              <a:t>Parents </a:t>
            </a:r>
            <a:r>
              <a:rPr lang="it-IT" sz="1900" dirty="0">
                <a:latin typeface="Calibri" panose="020F0502020204030204" pitchFamily="34" charset="0"/>
                <a:cs typeface="Calibri" panose="020F0502020204030204" pitchFamily="34" charset="0"/>
              </a:rPr>
              <a:t>should encourage children to become involved in shared activities that provide social interaction in real time.</a:t>
            </a:r>
            <a:endParaRPr lang="tr-TR" sz="19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0145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231538" y="1077238"/>
            <a:ext cx="9540845" cy="5392455"/>
          </a:xfrm>
        </p:spPr>
        <p:txBody>
          <a:bodyPr>
            <a:normAutofit/>
          </a:bodyPr>
          <a:lstStyle/>
          <a:p>
            <a:pPr fontAlgn="base"/>
            <a:r>
              <a:rPr lang="it-IT" sz="1900" b="1" dirty="0">
                <a:latin typeface="Calibri" panose="020F0502020204030204" pitchFamily="34" charset="0"/>
                <a:cs typeface="Calibri" panose="020F0502020204030204" pitchFamily="34" charset="0"/>
              </a:rPr>
              <a:t>6. Use online health </a:t>
            </a:r>
            <a:r>
              <a:rPr lang="it-IT" sz="19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resources</a:t>
            </a:r>
            <a:endParaRPr lang="tr-TR" sz="19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fontAlgn="base">
              <a:buNone/>
            </a:pP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There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is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now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an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abundance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of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digital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health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resources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available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online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for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parents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to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investigate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physical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and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emotional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health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symptoms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of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concern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and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learn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about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prevention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endParaRPr lang="tr-TR" sz="19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fontAlgn="base">
              <a:buNone/>
            </a:pP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</a:p>
          <a:p>
            <a:pPr fontAlgn="base"/>
            <a:r>
              <a:rPr lang="it-IT" sz="1900" b="1" dirty="0">
                <a:latin typeface="Calibri" panose="020F0502020204030204" pitchFamily="34" charset="0"/>
                <a:cs typeface="Calibri" panose="020F0502020204030204" pitchFamily="34" charset="0"/>
              </a:rPr>
              <a:t>7. Explore wellness </a:t>
            </a:r>
            <a:r>
              <a:rPr lang="it-IT" sz="19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apps</a:t>
            </a:r>
            <a:endParaRPr lang="tr-TR" sz="19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fontAlgn="base">
              <a:buNone/>
            </a:pP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Use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digital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resources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to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your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family’s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advantage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by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exploring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wellness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and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exercise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apps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that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help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promote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healthier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lifestyles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for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children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and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parents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endParaRPr lang="tr-TR" sz="19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fontAlgn="base">
              <a:buNone/>
            </a:pP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</a:p>
          <a:p>
            <a:pPr fontAlgn="base"/>
            <a:r>
              <a:rPr lang="it-IT" sz="1900" b="1" dirty="0">
                <a:latin typeface="Calibri" panose="020F0502020204030204" pitchFamily="34" charset="0"/>
                <a:cs typeface="Calibri" panose="020F0502020204030204" pitchFamily="34" charset="0"/>
              </a:rPr>
              <a:t>8. Set rules for </a:t>
            </a:r>
            <a:r>
              <a:rPr lang="it-IT" sz="19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bedtime</a:t>
            </a:r>
            <a:endParaRPr lang="tr-TR" sz="19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fontAlgn="base">
              <a:buNone/>
            </a:pPr>
            <a:r>
              <a:rPr lang="tr-TR" sz="19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Improve</a:t>
            </a:r>
            <a:r>
              <a:rPr lang="tr-TR" sz="19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the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digital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health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of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your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whole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family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by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establishing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rules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that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require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devices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to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charge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outside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of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bedrooms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overnight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endParaRPr lang="tr-TR" sz="19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8086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adge">
  <a:themeElements>
    <a:clrScheme name="Badge">
      <a:dk1>
        <a:sysClr val="windowText" lastClr="000000"/>
      </a:dk1>
      <a:lt1>
        <a:sysClr val="window" lastClr="FFFFFF"/>
      </a:lt1>
      <a:dk2>
        <a:srgbClr val="2A1A00"/>
      </a:dk2>
      <a:lt2>
        <a:srgbClr val="F3F3F2"/>
      </a:lt2>
      <a:accent1>
        <a:srgbClr val="F8B323"/>
      </a:accent1>
      <a:accent2>
        <a:srgbClr val="656A59"/>
      </a:accent2>
      <a:accent3>
        <a:srgbClr val="46B2B5"/>
      </a:accent3>
      <a:accent4>
        <a:srgbClr val="8CAA7E"/>
      </a:accent4>
      <a:accent5>
        <a:srgbClr val="D36F68"/>
      </a:accent5>
      <a:accent6>
        <a:srgbClr val="826276"/>
      </a:accent6>
      <a:hlink>
        <a:srgbClr val="46B2B5"/>
      </a:hlink>
      <a:folHlink>
        <a:srgbClr val="A46694"/>
      </a:folHlink>
    </a:clrScheme>
    <a:fontScheme name="Badge">
      <a:majorFont>
        <a:latin typeface="Impact" panose="020B080603090205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メイリオ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Badg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Badge" id="{71A07785-5930-41D4-9A83-E23602B48E98}" vid="{771EA782-DFA6-45B1-AEA3-661F1715B310}"/>
    </a:ext>
  </a:extLst>
</a:theme>
</file>

<file path=ppt/theme/theme2.xml><?xml version="1.0" encoding="utf-8"?>
<a:theme xmlns:a="http://schemas.openxmlformats.org/drawingml/2006/main" name="Office Teması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TM10001106[[fn=Rozet]]</Template>
  <TotalTime>716</TotalTime>
  <Words>323</Words>
  <Application>Microsoft Office PowerPoint</Application>
  <PresentationFormat>Özel</PresentationFormat>
  <Paragraphs>68</Paragraphs>
  <Slides>13</Slides>
  <Notes>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13</vt:i4>
      </vt:variant>
    </vt:vector>
  </HeadingPairs>
  <TitlesOfParts>
    <vt:vector size="14" baseType="lpstr">
      <vt:lpstr>Badge</vt:lpstr>
      <vt:lpstr>PowerPoint Sunusu</vt:lpstr>
      <vt:lpstr> UNIT 8: DIGITAL HEALTH AND WELLNESS</vt:lpstr>
      <vt:lpstr>PowerPoint Sunusu</vt:lpstr>
      <vt:lpstr>PowerPoint Sunusu</vt:lpstr>
      <vt:lpstr>THE IMPORTANCE OF DIGITAL WELLNESS</vt:lpstr>
      <vt:lpstr>PowerPoint Sunusu</vt:lpstr>
      <vt:lpstr>12 WAYS TO IMPROVE YOUR CHILD’S DIGITAL HEALTH    </vt:lpstr>
      <vt:lpstr>  </vt:lpstr>
      <vt:lpstr>PowerPoint Sunusu</vt:lpstr>
      <vt:lpstr>PowerPoint Sunusu</vt:lpstr>
      <vt:lpstr>PowerPoint Sunusu</vt:lpstr>
      <vt:lpstr>dIscussIon</vt:lpstr>
      <vt:lpstr>References</vt:lpstr>
    </vt:vector>
  </TitlesOfParts>
  <Company>Silentall Unattended Installer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Sunusu</dc:title>
  <dc:creator>ronaldinho424</dc:creator>
  <cp:lastModifiedBy>PC</cp:lastModifiedBy>
  <cp:revision>65</cp:revision>
  <dcterms:created xsi:type="dcterms:W3CDTF">2022-09-11T14:23:08Z</dcterms:created>
  <dcterms:modified xsi:type="dcterms:W3CDTF">2022-11-05T18:42:01Z</dcterms:modified>
</cp:coreProperties>
</file>