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7" r:id="rId1"/>
  </p:sldMasterIdLst>
  <p:notesMasterIdLst>
    <p:notesMasterId r:id="rId14"/>
  </p:notesMasterIdLst>
  <p:sldIdLst>
    <p:sldId id="258" r:id="rId2"/>
    <p:sldId id="256" r:id="rId3"/>
    <p:sldId id="259" r:id="rId4"/>
    <p:sldId id="260" r:id="rId5"/>
    <p:sldId id="261" r:id="rId6"/>
    <p:sldId id="262" r:id="rId7"/>
    <p:sldId id="263" r:id="rId8"/>
    <p:sldId id="264" r:id="rId9"/>
    <p:sldId id="265" r:id="rId10"/>
    <p:sldId id="268" r:id="rId11"/>
    <p:sldId id="266"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13" autoAdjust="0"/>
    <p:restoredTop sz="94660"/>
  </p:normalViewPr>
  <p:slideViewPr>
    <p:cSldViewPr snapToGrid="0">
      <p:cViewPr>
        <p:scale>
          <a:sx n="76" d="100"/>
          <a:sy n="76" d="100"/>
        </p:scale>
        <p:origin x="-486" y="-19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6D6346-39EE-49F2-83D0-744C0B12A2B6}" type="datetimeFigureOut">
              <a:rPr lang="tr-TR" smtClean="0"/>
              <a:t>05.11.2022</a:t>
            </a:fld>
            <a:endParaRPr lang="tr-TR"/>
          </a:p>
        </p:txBody>
      </p:sp>
      <p:sp>
        <p:nvSpPr>
          <p:cNvPr id="4" name="Slayt Görüntüsü Yer Tutucus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Alt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8EB73A1-3A80-42FE-9B4C-98B24E0AB820}" type="slidenum">
              <a:rPr lang="tr-TR" smtClean="0"/>
              <a:t>‹#›</a:t>
            </a:fld>
            <a:endParaRPr lang="tr-TR"/>
          </a:p>
        </p:txBody>
      </p:sp>
    </p:spTree>
    <p:extLst>
      <p:ext uri="{BB962C8B-B14F-4D97-AF65-F5344CB8AC3E}">
        <p14:creationId xmlns:p14="http://schemas.microsoft.com/office/powerpoint/2010/main" val="14720346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B8EB73A1-3A80-42FE-9B4C-98B24E0AB820}" type="slidenum">
              <a:rPr lang="tr-TR" smtClean="0"/>
              <a:t>1</a:t>
            </a:fld>
            <a:endParaRPr lang="tr-TR"/>
          </a:p>
        </p:txBody>
      </p:sp>
    </p:spTree>
    <p:extLst>
      <p:ext uri="{BB962C8B-B14F-4D97-AF65-F5344CB8AC3E}">
        <p14:creationId xmlns:p14="http://schemas.microsoft.com/office/powerpoint/2010/main" val="754549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it-IT" sz="1200" kern="1200" dirty="0" smtClean="0">
                <a:solidFill>
                  <a:schemeClr val="tx1"/>
                </a:solidFill>
                <a:effectLst/>
                <a:latin typeface="+mn-lt"/>
                <a:ea typeface="+mn-ea"/>
                <a:cs typeface="+mn-cs"/>
                <a:sym typeface="Symbol"/>
              </a:rPr>
              <a:t></a:t>
            </a:r>
            <a:r>
              <a:rPr lang="it-IT" sz="1200" kern="1200" dirty="0" smtClean="0">
                <a:solidFill>
                  <a:schemeClr val="tx1"/>
                </a:solidFill>
                <a:effectLst/>
                <a:latin typeface="+mn-lt"/>
                <a:ea typeface="+mn-ea"/>
                <a:cs typeface="+mn-cs"/>
              </a:rPr>
              <a:t> Students understand what can be downloaded without charge and what is considered copyrighted material and should be paid for. </a:t>
            </a:r>
            <a:endParaRPr lang="tr-TR" sz="1200" kern="1200" dirty="0" smtClean="0">
              <a:solidFill>
                <a:schemeClr val="tx1"/>
              </a:solidFill>
              <a:effectLst/>
              <a:latin typeface="+mn-lt"/>
              <a:ea typeface="+mn-ea"/>
              <a:cs typeface="+mn-cs"/>
            </a:endParaRPr>
          </a:p>
          <a:p>
            <a:r>
              <a:rPr lang="it-IT" sz="1200" kern="1200" dirty="0" smtClean="0">
                <a:solidFill>
                  <a:schemeClr val="tx1"/>
                </a:solidFill>
                <a:effectLst/>
                <a:latin typeface="+mn-lt"/>
                <a:ea typeface="+mn-ea"/>
                <a:cs typeface="+mn-cs"/>
                <a:sym typeface="Symbol"/>
              </a:rPr>
              <a:t></a:t>
            </a:r>
            <a:r>
              <a:rPr lang="it-IT" sz="1200" kern="1200" dirty="0" smtClean="0">
                <a:solidFill>
                  <a:schemeClr val="tx1"/>
                </a:solidFill>
                <a:effectLst/>
                <a:latin typeface="+mn-lt"/>
                <a:ea typeface="+mn-ea"/>
                <a:cs typeface="+mn-cs"/>
              </a:rPr>
              <a:t> Students inform an adult of others sharing nude or semi-nude photographs (sexting). </a:t>
            </a:r>
            <a:endParaRPr lang="tr-TR" sz="1200" kern="1200" dirty="0" smtClean="0">
              <a:solidFill>
                <a:schemeClr val="tx1"/>
              </a:solidFill>
              <a:effectLst/>
              <a:latin typeface="+mn-lt"/>
              <a:ea typeface="+mn-ea"/>
              <a:cs typeface="+mn-cs"/>
            </a:endParaRPr>
          </a:p>
          <a:p>
            <a:endParaRPr lang="tr-TR" dirty="0"/>
          </a:p>
        </p:txBody>
      </p:sp>
      <p:sp>
        <p:nvSpPr>
          <p:cNvPr id="4" name="Slayt Numarası Yer Tutucusu 3"/>
          <p:cNvSpPr>
            <a:spLocks noGrp="1"/>
          </p:cNvSpPr>
          <p:nvPr>
            <p:ph type="sldNum" sz="quarter" idx="10"/>
          </p:nvPr>
        </p:nvSpPr>
        <p:spPr/>
        <p:txBody>
          <a:bodyPr/>
          <a:lstStyle/>
          <a:p>
            <a:fld id="{B8EB73A1-3A80-42FE-9B4C-98B24E0AB820}" type="slidenum">
              <a:rPr lang="tr-TR" smtClean="0"/>
              <a:t>8</a:t>
            </a:fld>
            <a:endParaRPr lang="tr-TR"/>
          </a:p>
        </p:txBody>
      </p:sp>
    </p:spTree>
    <p:extLst>
      <p:ext uri="{BB962C8B-B14F-4D97-AF65-F5344CB8AC3E}">
        <p14:creationId xmlns:p14="http://schemas.microsoft.com/office/powerpoint/2010/main" val="15882342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tr-TR" smtClean="0"/>
              <a:t>Asıl başlık stili için tıklatın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smtClean="0"/>
              <a:t>Asıl alt başlık stilini düzenlemek için tıklayın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6E4220FC-A4F2-49BE-84BC-D8A2F70B51E4}" type="datetimeFigureOut">
              <a:rPr lang="tr-TR" smtClean="0"/>
              <a:t>05.11.2022</a:t>
            </a:fld>
            <a:endParaRPr lang="tr-TR"/>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tr-TR"/>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5C9D03F9-3C1C-4AA6-9753-E7488DE3C538}" type="slidenum">
              <a:rPr lang="tr-TR" smtClean="0"/>
              <a:t>‹#›</a:t>
            </a:fld>
            <a:endParaRPr lang="tr-TR"/>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5189006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Vertical Text Placeholder 2"/>
          <p:cNvSpPr>
            <a:spLocks noGrp="1"/>
          </p:cNvSpPr>
          <p:nvPr>
            <p:ph type="body" orient="vert" idx="1"/>
          </p:nvPr>
        </p:nvSpPr>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6E4220FC-A4F2-49BE-84BC-D8A2F70B51E4}" type="datetimeFigureOut">
              <a:rPr lang="tr-TR" smtClean="0"/>
              <a:t>05.11.2022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19305686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6E4220FC-A4F2-49BE-84BC-D8A2F70B51E4}" type="datetimeFigureOut">
              <a:rPr lang="tr-TR" smtClean="0"/>
              <a:t>05.11.2022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10760011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idx="1"/>
          </p:nvPr>
        </p:nvSpPr>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6E4220FC-A4F2-49BE-84BC-D8A2F70B51E4}" type="datetimeFigureOut">
              <a:rPr lang="tr-TR" smtClean="0"/>
              <a:t>05.11.2022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7087436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tr-TR" smtClean="0"/>
              <a:t>Asıl başlık stili için tıklatın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smtClean="0"/>
              <a:t>Asıl metin stillerini düzenle</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6E4220FC-A4F2-49BE-84BC-D8A2F70B51E4}" type="datetimeFigureOut">
              <a:rPr lang="tr-TR" smtClean="0"/>
              <a:t>05.11.2022</a:t>
            </a:fld>
            <a:endParaRPr lang="tr-TR"/>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tr-TR"/>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5C9D03F9-3C1C-4AA6-9753-E7488DE3C538}" type="slidenum">
              <a:rPr lang="tr-TR" smtClean="0"/>
              <a:t>‹#›</a:t>
            </a:fld>
            <a:endParaRPr lang="tr-TR"/>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22240002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Date Placeholder 4"/>
          <p:cNvSpPr>
            <a:spLocks noGrp="1"/>
          </p:cNvSpPr>
          <p:nvPr>
            <p:ph type="dt" sz="half" idx="10"/>
          </p:nvPr>
        </p:nvSpPr>
        <p:spPr/>
        <p:txBody>
          <a:bodyPr/>
          <a:lstStyle/>
          <a:p>
            <a:fld id="{6E4220FC-A4F2-49BE-84BC-D8A2F70B51E4}" type="datetimeFigureOut">
              <a:rPr lang="tr-TR" smtClean="0"/>
              <a:t>05.11.2022</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222563694"/>
      </p:ext>
    </p:extLst>
  </p:cSld>
  <p:clrMapOvr>
    <a:masterClrMapping/>
  </p:clrMapOvr>
  <p:extLst mod="1">
    <p:ext uri="{DCECCB84-F9BA-43D5-87BE-67443E8EF086}">
      <p15:sldGuideLst xmlns=""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tr-TR" smtClean="0"/>
              <a:t>Asıl başlık stili için tıklatın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4" name="Content Placeholder 3"/>
          <p:cNvSpPr>
            <a:spLocks noGrp="1"/>
          </p:cNvSpPr>
          <p:nvPr>
            <p:ph sz="half" idx="2"/>
          </p:nvPr>
        </p:nvSpPr>
        <p:spPr>
          <a:xfrm>
            <a:off x="1257300" y="2909102"/>
            <a:ext cx="4800600" cy="299639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6" name="Content Placeholder 5"/>
          <p:cNvSpPr>
            <a:spLocks noGrp="1"/>
          </p:cNvSpPr>
          <p:nvPr>
            <p:ph sz="quarter" idx="4"/>
          </p:nvPr>
        </p:nvSpPr>
        <p:spPr>
          <a:xfrm>
            <a:off x="6633864" y="2909102"/>
            <a:ext cx="4800600" cy="299639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Date Placeholder 6"/>
          <p:cNvSpPr>
            <a:spLocks noGrp="1"/>
          </p:cNvSpPr>
          <p:nvPr>
            <p:ph type="dt" sz="half" idx="10"/>
          </p:nvPr>
        </p:nvSpPr>
        <p:spPr/>
        <p:txBody>
          <a:bodyPr/>
          <a:lstStyle/>
          <a:p>
            <a:fld id="{6E4220FC-A4F2-49BE-84BC-D8A2F70B51E4}" type="datetimeFigureOut">
              <a:rPr lang="tr-TR" smtClean="0"/>
              <a:t>05.11.2022</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2263967373"/>
      </p:ext>
    </p:extLst>
  </p:cSld>
  <p:clrMapOvr>
    <a:masterClrMapping/>
  </p:clrMapOvr>
  <p:extLst mod="1">
    <p:ext uri="{DCECCB84-F9BA-43D5-87BE-67443E8EF086}">
      <p15:sldGuideLst xmlns=""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Date Placeholder 2"/>
          <p:cNvSpPr>
            <a:spLocks noGrp="1"/>
          </p:cNvSpPr>
          <p:nvPr>
            <p:ph type="dt" sz="half" idx="10"/>
          </p:nvPr>
        </p:nvSpPr>
        <p:spPr/>
        <p:txBody>
          <a:bodyPr/>
          <a:lstStyle/>
          <a:p>
            <a:fld id="{6E4220FC-A4F2-49BE-84BC-D8A2F70B51E4}" type="datetimeFigureOut">
              <a:rPr lang="tr-TR" smtClean="0"/>
              <a:t>05.11.2022</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8357551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4220FC-A4F2-49BE-84BC-D8A2F70B51E4}" type="datetimeFigureOut">
              <a:rPr lang="tr-TR" smtClean="0"/>
              <a:t>05.11.2022</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3533468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tr-TR" smtClean="0"/>
              <a:t>Asıl başlık stili için tıklatın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a:xfrm>
            <a:off x="765051" y="6375679"/>
            <a:ext cx="1233355" cy="348462"/>
          </a:xfrm>
        </p:spPr>
        <p:txBody>
          <a:bodyPr/>
          <a:lstStyle/>
          <a:p>
            <a:fld id="{6E4220FC-A4F2-49BE-84BC-D8A2F70B51E4}" type="datetimeFigureOut">
              <a:rPr lang="tr-TR" smtClean="0"/>
              <a:t>05.11.2022</a:t>
            </a:fld>
            <a:endParaRPr lang="tr-TR"/>
          </a:p>
        </p:txBody>
      </p:sp>
      <p:sp>
        <p:nvSpPr>
          <p:cNvPr id="6" name="Footer Placeholder 5"/>
          <p:cNvSpPr>
            <a:spLocks noGrp="1"/>
          </p:cNvSpPr>
          <p:nvPr>
            <p:ph type="ftr" sz="quarter" idx="11"/>
          </p:nvPr>
        </p:nvSpPr>
        <p:spPr>
          <a:xfrm>
            <a:off x="2103620" y="6375679"/>
            <a:ext cx="3482179" cy="345796"/>
          </a:xfrm>
        </p:spPr>
        <p:txBody>
          <a:bodyPr/>
          <a:lstStyle/>
          <a:p>
            <a:endParaRPr lang="tr-TR"/>
          </a:p>
        </p:txBody>
      </p:sp>
      <p:sp>
        <p:nvSpPr>
          <p:cNvPr id="7" name="Slide Number Placeholder 6"/>
          <p:cNvSpPr>
            <a:spLocks noGrp="1"/>
          </p:cNvSpPr>
          <p:nvPr>
            <p:ph type="sldNum" sz="quarter" idx="12"/>
          </p:nvPr>
        </p:nvSpPr>
        <p:spPr>
          <a:xfrm>
            <a:off x="5691014" y="6375679"/>
            <a:ext cx="1232456" cy="345796"/>
          </a:xfrm>
        </p:spPr>
        <p:txBody>
          <a:bodyPr/>
          <a:lstStyle/>
          <a:p>
            <a:fld id="{5C9D03F9-3C1C-4AA6-9753-E7488DE3C538}" type="slidenum">
              <a:rPr lang="tr-TR" smtClean="0"/>
              <a:t>‹#›</a:t>
            </a:fld>
            <a:endParaRPr lang="tr-TR"/>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141072244"/>
      </p:ext>
    </p:extLst>
  </p:cSld>
  <p:clrMapOvr>
    <a:masterClrMapping/>
  </p:clrMapOvr>
  <p:extLst mod="1">
    <p:ext uri="{DCECCB84-F9BA-43D5-87BE-67443E8EF086}">
      <p15:sldGuideLst xmlns=""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smtClean="0"/>
              <a:t>Resim eklemek için simgeyi tıklatın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tr-TR" smtClean="0"/>
              <a:t>Asıl başlık stili için tıklatın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a:xfrm>
            <a:off x="765950" y="6375679"/>
            <a:ext cx="1232456" cy="348462"/>
          </a:xfrm>
        </p:spPr>
        <p:txBody>
          <a:bodyPr/>
          <a:lstStyle/>
          <a:p>
            <a:fld id="{6E4220FC-A4F2-49BE-84BC-D8A2F70B51E4}" type="datetimeFigureOut">
              <a:rPr lang="tr-TR" smtClean="0"/>
              <a:t>05.11.2022</a:t>
            </a:fld>
            <a:endParaRPr lang="tr-TR"/>
          </a:p>
        </p:txBody>
      </p:sp>
      <p:sp>
        <p:nvSpPr>
          <p:cNvPr id="6" name="Footer Placeholder 5"/>
          <p:cNvSpPr>
            <a:spLocks noGrp="1"/>
          </p:cNvSpPr>
          <p:nvPr>
            <p:ph type="ftr" sz="quarter" idx="11"/>
          </p:nvPr>
        </p:nvSpPr>
        <p:spPr>
          <a:xfrm>
            <a:off x="2103621" y="6375679"/>
            <a:ext cx="3482178" cy="345796"/>
          </a:xfrm>
        </p:spPr>
        <p:txBody>
          <a:bodyPr/>
          <a:lstStyle/>
          <a:p>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123303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tr-TR" smtClean="0"/>
              <a:t>Asıl başlık stili için tıklatın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6E4220FC-A4F2-49BE-84BC-D8A2F70B51E4}" type="datetimeFigureOut">
              <a:rPr lang="tr-TR" smtClean="0"/>
              <a:t>05.11.2022</a:t>
            </a:fld>
            <a:endParaRPr lang="tr-TR"/>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tr-TR"/>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5C9D03F9-3C1C-4AA6-9753-E7488DE3C538}" type="slidenum">
              <a:rPr lang="tr-TR" smtClean="0"/>
              <a:t>‹#›</a:t>
            </a:fld>
            <a:endParaRPr lang="tr-TR"/>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831790326"/>
      </p:ext>
    </p:extLst>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34" r:id="rId7"/>
    <p:sldLayoutId id="2147483835" r:id="rId8"/>
    <p:sldLayoutId id="2147483836" r:id="rId9"/>
    <p:sldLayoutId id="2147483837" r:id="rId10"/>
    <p:sldLayoutId id="2147483838"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learn.rumie.org/jR/bytes/what-are-my-digital-rights-and-responsibilities" TargetMode="External"/><Relationship Id="rId2" Type="http://schemas.openxmlformats.org/officeDocument/2006/relationships/hyperlink" Target="https://www.coe.int/en/web/digital-citizenship-education/rights-and-responsibilities" TargetMode="External"/><Relationship Id="rId1" Type="http://schemas.openxmlformats.org/officeDocument/2006/relationships/slideLayout" Target="../slideLayouts/slideLayout2.xml"/><Relationship Id="rId4" Type="http://schemas.openxmlformats.org/officeDocument/2006/relationships/hyperlink" Target="http://areyouadigitalcitizen.weebly.com/digital-rights-and-responsibilities.html"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2.jpg"/><Relationship Id="rId5" Type="http://schemas.openxmlformats.org/officeDocument/2006/relationships/image" Target="../media/image8.jpe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lh6.googleusercontent.com/oNk-K_oBJMsHtWrYBv-ExoYeQKExtBibk5m9jiuDBUq7bgxdf7nwFnehFSywPym_p7ntF9Coj_URokoXBkMLMj4inwBob0IJEPts2PyS8c7xcD-6SWxv_emj1AhI5Wck65nOEQ2W0EjiyuE9on_PtJP5U7iRKSwzRpIfYgpFoAULCjBPiXTfD_UEER3SDUBglEyB3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1745" y="0"/>
            <a:ext cx="6530108" cy="6285345"/>
          </a:xfrm>
          <a:prstGeom prst="rect">
            <a:avLst/>
          </a:prstGeom>
          <a:noFill/>
          <a:extLst>
            <a:ext uri="{909E8E84-426E-40DD-AFC4-6F175D3DCCD1}">
              <a14:hiddenFill xmlns:a14="http://schemas.microsoft.com/office/drawing/2010/main">
                <a:solidFill>
                  <a:srgbClr val="FFFFFF"/>
                </a:solidFill>
              </a14:hiddenFill>
            </a:ext>
          </a:extLst>
        </p:spPr>
      </p:pic>
      <p:sp>
        <p:nvSpPr>
          <p:cNvPr id="4" name="Metin kutusu 3"/>
          <p:cNvSpPr txBox="1"/>
          <p:nvPr/>
        </p:nvSpPr>
        <p:spPr>
          <a:xfrm>
            <a:off x="4687453" y="6350000"/>
            <a:ext cx="5726545" cy="261610"/>
          </a:xfrm>
          <a:prstGeom prst="rect">
            <a:avLst/>
          </a:prstGeom>
          <a:noFill/>
        </p:spPr>
        <p:txBody>
          <a:bodyPr wrap="square" rtlCol="0">
            <a:spAutoFit/>
          </a:bodyPr>
          <a:lstStyle/>
          <a:p>
            <a:r>
              <a:rPr lang="tr-TR" sz="1100" dirty="0"/>
              <a:t>Project </a:t>
            </a:r>
            <a:r>
              <a:rPr lang="tr-TR" sz="1100" dirty="0" err="1"/>
              <a:t>Number</a:t>
            </a:r>
            <a:r>
              <a:rPr lang="tr-TR" sz="1100" dirty="0"/>
              <a:t>: 2020-1-UK01-KA227-SCH-09443</a:t>
            </a:r>
          </a:p>
        </p:txBody>
      </p:sp>
    </p:spTree>
    <p:extLst>
      <p:ext uri="{BB962C8B-B14F-4D97-AF65-F5344CB8AC3E}">
        <p14:creationId xmlns:p14="http://schemas.microsoft.com/office/powerpoint/2010/main" val="19161428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251678" y="3858016"/>
            <a:ext cx="10178322" cy="4301313"/>
          </a:xfrm>
        </p:spPr>
        <p:txBody>
          <a:bodyPr>
            <a:normAutofit/>
          </a:bodyPr>
          <a:lstStyle/>
          <a:p>
            <a:r>
              <a:rPr lang="it-IT" sz="1900" dirty="0">
                <a:latin typeface="Calibri" panose="020F0502020204030204" pitchFamily="34" charset="0"/>
                <a:cs typeface="Calibri" panose="020F0502020204030204" pitchFamily="34" charset="0"/>
              </a:rPr>
              <a:t>As students participate in the digital world, they have to learn about internet safety, the best practices when using information online and the responsibilities that accompany technology use</a:t>
            </a:r>
            <a:r>
              <a:rPr lang="it-IT" sz="1900" dirty="0" smtClean="0">
                <a:latin typeface="Calibri" panose="020F0502020204030204" pitchFamily="34" charset="0"/>
                <a:cs typeface="Calibri" panose="020F0502020204030204" pitchFamily="34" charset="0"/>
              </a:rPr>
              <a:t>.</a:t>
            </a:r>
            <a:endParaRPr lang="tr-TR" sz="1900" dirty="0">
              <a:latin typeface="Calibri" panose="020F0502020204030204" pitchFamily="34" charset="0"/>
              <a:cs typeface="Calibri" panose="020F0502020204030204" pitchFamily="34" charset="0"/>
            </a:endParaRPr>
          </a:p>
          <a:p>
            <a:pPr marL="0" indent="0">
              <a:buNone/>
            </a:pPr>
            <a:r>
              <a:rPr lang="it-IT" sz="1900" dirty="0" smtClean="0">
                <a:latin typeface="Calibri" panose="020F0502020204030204" pitchFamily="34" charset="0"/>
                <a:cs typeface="Calibri" panose="020F0502020204030204" pitchFamily="34" charset="0"/>
              </a:rPr>
              <a:t> </a:t>
            </a:r>
            <a:endParaRPr lang="tr-TR" sz="1900" dirty="0" smtClean="0">
              <a:latin typeface="Calibri" panose="020F0502020204030204" pitchFamily="34" charset="0"/>
              <a:cs typeface="Calibri" panose="020F0502020204030204" pitchFamily="34" charset="0"/>
            </a:endParaRPr>
          </a:p>
          <a:p>
            <a:r>
              <a:rPr lang="it-IT" sz="1900" dirty="0" smtClean="0">
                <a:latin typeface="Calibri" panose="020F0502020204030204" pitchFamily="34" charset="0"/>
                <a:cs typeface="Calibri" panose="020F0502020204030204" pitchFamily="34" charset="0"/>
              </a:rPr>
              <a:t>By </a:t>
            </a:r>
            <a:r>
              <a:rPr lang="it-IT" sz="1900" dirty="0">
                <a:latin typeface="Calibri" panose="020F0502020204030204" pitchFamily="34" charset="0"/>
                <a:cs typeface="Calibri" panose="020F0502020204030204" pitchFamily="34" charset="0"/>
              </a:rPr>
              <a:t>teaching our students the best practices for technology use and the consequences for misuse, we can prepare them to make informed decisions as they collaborate, communicate and participate in the digital world.</a:t>
            </a:r>
            <a:endParaRPr lang="tr-TR" sz="1900" dirty="0">
              <a:latin typeface="Calibri" panose="020F0502020204030204" pitchFamily="34" charset="0"/>
              <a:cs typeface="Calibri" panose="020F0502020204030204" pitchFamily="34" charset="0"/>
            </a:endParaRPr>
          </a:p>
        </p:txBody>
      </p:sp>
      <p:pic>
        <p:nvPicPr>
          <p:cNvPr id="7" name="Resim 6" descr="Digital Citizenship Archives • TechNotes Blog"/>
          <p:cNvPicPr/>
          <p:nvPr/>
        </p:nvPicPr>
        <p:blipFill>
          <a:blip r:embed="rId2">
            <a:extLst>
              <a:ext uri="{28A0092B-C50C-407E-A947-70E740481C1C}">
                <a14:useLocalDpi xmlns:a14="http://schemas.microsoft.com/office/drawing/2010/main" val="0"/>
              </a:ext>
            </a:extLst>
          </a:blip>
          <a:srcRect/>
          <a:stretch>
            <a:fillRect/>
          </a:stretch>
        </p:blipFill>
        <p:spPr bwMode="auto">
          <a:xfrm>
            <a:off x="3468296" y="475415"/>
            <a:ext cx="4854575" cy="3101340"/>
          </a:xfrm>
          <a:prstGeom prst="rect">
            <a:avLst/>
          </a:prstGeom>
          <a:noFill/>
          <a:ln>
            <a:noFill/>
          </a:ln>
        </p:spPr>
      </p:pic>
    </p:spTree>
    <p:extLst>
      <p:ext uri="{BB962C8B-B14F-4D97-AF65-F5344CB8AC3E}">
        <p14:creationId xmlns:p14="http://schemas.microsoft.com/office/powerpoint/2010/main" val="29864183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err="1" smtClean="0"/>
              <a:t>dIscussIon</a:t>
            </a:r>
            <a:endParaRPr lang="tr-TR" dirty="0"/>
          </a:p>
        </p:txBody>
      </p:sp>
      <p:sp>
        <p:nvSpPr>
          <p:cNvPr id="3" name="İçerik Yer Tutucusu 2"/>
          <p:cNvSpPr>
            <a:spLocks noGrp="1"/>
          </p:cNvSpPr>
          <p:nvPr>
            <p:ph idx="1"/>
          </p:nvPr>
        </p:nvSpPr>
        <p:spPr>
          <a:xfrm>
            <a:off x="1239152" y="1646479"/>
            <a:ext cx="10178322" cy="4466428"/>
          </a:xfrm>
        </p:spPr>
        <p:txBody>
          <a:bodyPr>
            <a:normAutofit/>
          </a:bodyPr>
          <a:lstStyle/>
          <a:p>
            <a:r>
              <a:rPr lang="it-IT" sz="1900" b="1" dirty="0">
                <a:latin typeface="Calibri" panose="020F0502020204030204" pitchFamily="34" charset="0"/>
                <a:cs typeface="Calibri" panose="020F0502020204030204" pitchFamily="34" charset="0"/>
              </a:rPr>
              <a:t>1)  </a:t>
            </a:r>
            <a:r>
              <a:rPr lang="it-IT" sz="1900" dirty="0">
                <a:latin typeface="Calibri" panose="020F0502020204030204" pitchFamily="34" charset="0"/>
                <a:cs typeface="Calibri" panose="020F0502020204030204" pitchFamily="34" charset="0"/>
              </a:rPr>
              <a:t>What is your definition for</a:t>
            </a:r>
            <a:r>
              <a:rPr lang="it-IT" sz="1900" b="1" dirty="0">
                <a:latin typeface="Calibri" panose="020F0502020204030204" pitchFamily="34" charset="0"/>
                <a:cs typeface="Calibri" panose="020F0502020204030204" pitchFamily="34" charset="0"/>
              </a:rPr>
              <a:t> </a:t>
            </a:r>
            <a:r>
              <a:rPr lang="it-IT" sz="1900" dirty="0">
                <a:latin typeface="Calibri" panose="020F0502020204030204" pitchFamily="34" charset="0"/>
                <a:cs typeface="Calibri" panose="020F0502020204030204" pitchFamily="34" charset="0"/>
              </a:rPr>
              <a:t>digital rights?</a:t>
            </a:r>
            <a:endParaRPr lang="tr-TR" sz="1900" dirty="0">
              <a:latin typeface="Calibri" panose="020F0502020204030204" pitchFamily="34" charset="0"/>
              <a:cs typeface="Calibri" panose="020F0502020204030204" pitchFamily="34" charset="0"/>
            </a:endParaRPr>
          </a:p>
          <a:p>
            <a:pPr marL="0" indent="0">
              <a:buNone/>
            </a:pPr>
            <a:r>
              <a:rPr lang="it-IT" sz="1900" b="1" dirty="0">
                <a:latin typeface="Calibri" panose="020F0502020204030204" pitchFamily="34" charset="0"/>
                <a:cs typeface="Calibri" panose="020F0502020204030204" pitchFamily="34" charset="0"/>
              </a:rPr>
              <a:t> </a:t>
            </a:r>
            <a:endParaRPr lang="tr-TR" sz="1900" dirty="0">
              <a:latin typeface="Calibri" panose="020F0502020204030204" pitchFamily="34" charset="0"/>
              <a:cs typeface="Calibri" panose="020F0502020204030204" pitchFamily="34" charset="0"/>
            </a:endParaRPr>
          </a:p>
          <a:p>
            <a:r>
              <a:rPr lang="it-IT" sz="1900" b="1" dirty="0">
                <a:latin typeface="Calibri" panose="020F0502020204030204" pitchFamily="34" charset="0"/>
                <a:cs typeface="Calibri" panose="020F0502020204030204" pitchFamily="34" charset="0"/>
              </a:rPr>
              <a:t>2)  </a:t>
            </a:r>
            <a:r>
              <a:rPr lang="it-IT" sz="1900" dirty="0">
                <a:latin typeface="Calibri" panose="020F0502020204030204" pitchFamily="34" charset="0"/>
                <a:cs typeface="Calibri" panose="020F0502020204030204" pitchFamily="34" charset="0"/>
              </a:rPr>
              <a:t>Can you give 3 examples of digital responsibilities?</a:t>
            </a:r>
            <a:endParaRPr lang="tr-TR" sz="1900" dirty="0">
              <a:latin typeface="Calibri" panose="020F0502020204030204" pitchFamily="34" charset="0"/>
              <a:cs typeface="Calibri" panose="020F0502020204030204" pitchFamily="34" charset="0"/>
            </a:endParaRPr>
          </a:p>
          <a:p>
            <a:pPr marL="0" indent="0">
              <a:buNone/>
            </a:pPr>
            <a:r>
              <a:rPr lang="it-IT" sz="1900" b="1" dirty="0">
                <a:latin typeface="Calibri" panose="020F0502020204030204" pitchFamily="34" charset="0"/>
                <a:cs typeface="Calibri" panose="020F0502020204030204" pitchFamily="34" charset="0"/>
              </a:rPr>
              <a:t> </a:t>
            </a:r>
            <a:endParaRPr lang="tr-TR" sz="1900" dirty="0">
              <a:latin typeface="Calibri" panose="020F0502020204030204" pitchFamily="34" charset="0"/>
              <a:cs typeface="Calibri" panose="020F0502020204030204" pitchFamily="34" charset="0"/>
            </a:endParaRPr>
          </a:p>
          <a:p>
            <a:r>
              <a:rPr lang="it-IT" sz="1900" b="1" dirty="0">
                <a:latin typeface="Calibri" panose="020F0502020204030204" pitchFamily="34" charset="0"/>
                <a:cs typeface="Calibri" panose="020F0502020204030204" pitchFamily="34" charset="0"/>
              </a:rPr>
              <a:t>3)  </a:t>
            </a:r>
            <a:r>
              <a:rPr lang="it-IT" sz="1900" dirty="0">
                <a:latin typeface="Calibri" panose="020F0502020204030204" pitchFamily="34" charset="0"/>
                <a:cs typeface="Calibri" panose="020F0502020204030204" pitchFamily="34" charset="0"/>
              </a:rPr>
              <a:t>Are you a responsible digital citizen? Why?</a:t>
            </a:r>
            <a:endParaRPr lang="tr-TR" sz="1900" dirty="0">
              <a:latin typeface="Calibri" panose="020F0502020204030204" pitchFamily="34" charset="0"/>
              <a:cs typeface="Calibri" panose="020F0502020204030204" pitchFamily="34" charset="0"/>
            </a:endParaRPr>
          </a:p>
          <a:p>
            <a:pPr marL="0" indent="0">
              <a:buNone/>
            </a:pPr>
            <a:r>
              <a:rPr lang="it-IT" sz="1900" b="1" dirty="0">
                <a:latin typeface="Calibri" panose="020F0502020204030204" pitchFamily="34" charset="0"/>
                <a:cs typeface="Calibri" panose="020F0502020204030204" pitchFamily="34" charset="0"/>
              </a:rPr>
              <a:t> </a:t>
            </a:r>
            <a:endParaRPr lang="tr-TR" sz="1900" dirty="0">
              <a:latin typeface="Calibri" panose="020F0502020204030204" pitchFamily="34" charset="0"/>
              <a:cs typeface="Calibri" panose="020F0502020204030204" pitchFamily="34" charset="0"/>
            </a:endParaRPr>
          </a:p>
          <a:p>
            <a:r>
              <a:rPr lang="it-IT" sz="1900" b="1" dirty="0">
                <a:latin typeface="Calibri" panose="020F0502020204030204" pitchFamily="34" charset="0"/>
                <a:cs typeface="Calibri" panose="020F0502020204030204" pitchFamily="34" charset="0"/>
              </a:rPr>
              <a:t>4)  </a:t>
            </a:r>
            <a:r>
              <a:rPr lang="it-IT" sz="1900" dirty="0">
                <a:latin typeface="Calibri" panose="020F0502020204030204" pitchFamily="34" charset="0"/>
                <a:cs typeface="Calibri" panose="020F0502020204030204" pitchFamily="34" charset="0"/>
              </a:rPr>
              <a:t>What are teachers’ and parents’ role in education of digital rights and responsibilities?</a:t>
            </a:r>
            <a:endParaRPr lang="tr-TR" sz="1900" dirty="0">
              <a:latin typeface="Calibri" panose="020F0502020204030204" pitchFamily="34" charset="0"/>
              <a:cs typeface="Calibri" panose="020F0502020204030204" pitchFamily="34" charset="0"/>
            </a:endParaRPr>
          </a:p>
          <a:p>
            <a:pPr marL="0" indent="0">
              <a:buNone/>
            </a:pPr>
            <a:r>
              <a:rPr lang="it-IT" sz="1900" b="1" dirty="0">
                <a:latin typeface="Calibri" panose="020F0502020204030204" pitchFamily="34" charset="0"/>
                <a:cs typeface="Calibri" panose="020F0502020204030204" pitchFamily="34" charset="0"/>
              </a:rPr>
              <a:t> </a:t>
            </a:r>
            <a:endParaRPr lang="tr-TR" sz="1900" dirty="0">
              <a:latin typeface="Calibri" panose="020F0502020204030204" pitchFamily="34" charset="0"/>
              <a:cs typeface="Calibri" panose="020F0502020204030204" pitchFamily="34" charset="0"/>
            </a:endParaRPr>
          </a:p>
          <a:p>
            <a:r>
              <a:rPr lang="it-IT" sz="1900" b="1" dirty="0">
                <a:latin typeface="Calibri" panose="020F0502020204030204" pitchFamily="34" charset="0"/>
                <a:cs typeface="Calibri" panose="020F0502020204030204" pitchFamily="34" charset="0"/>
              </a:rPr>
              <a:t>5)  </a:t>
            </a:r>
            <a:r>
              <a:rPr lang="it-IT" sz="1900" dirty="0">
                <a:latin typeface="Calibri" panose="020F0502020204030204" pitchFamily="34" charset="0"/>
                <a:cs typeface="Calibri" panose="020F0502020204030204" pitchFamily="34" charset="0"/>
              </a:rPr>
              <a:t>Are you a conscious  citizen enough about cyberbullying?</a:t>
            </a:r>
            <a:endParaRPr lang="tr-TR" sz="1900" dirty="0">
              <a:latin typeface="Calibri" panose="020F0502020204030204" pitchFamily="34" charset="0"/>
              <a:cs typeface="Calibri" panose="020F0502020204030204" pitchFamily="34" charset="0"/>
            </a:endParaRPr>
          </a:p>
          <a:p>
            <a:pPr marL="0" indent="0">
              <a:buNone/>
            </a:pPr>
            <a:endParaRPr lang="tr-TR" dirty="0" smtClean="0"/>
          </a:p>
          <a:p>
            <a:endParaRPr lang="tr-TR" dirty="0" smtClean="0"/>
          </a:p>
          <a:p>
            <a:endParaRPr lang="tr-TR" dirty="0"/>
          </a:p>
        </p:txBody>
      </p:sp>
    </p:spTree>
    <p:extLst>
      <p:ext uri="{BB962C8B-B14F-4D97-AF65-F5344CB8AC3E}">
        <p14:creationId xmlns:p14="http://schemas.microsoft.com/office/powerpoint/2010/main" val="38779251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err="1" smtClean="0"/>
              <a:t>References</a:t>
            </a:r>
            <a:endParaRPr lang="tr-TR" dirty="0"/>
          </a:p>
        </p:txBody>
      </p:sp>
      <p:sp>
        <p:nvSpPr>
          <p:cNvPr id="3" name="İçerik Yer Tutucusu 2"/>
          <p:cNvSpPr>
            <a:spLocks noGrp="1"/>
          </p:cNvSpPr>
          <p:nvPr>
            <p:ph idx="1"/>
          </p:nvPr>
        </p:nvSpPr>
        <p:spPr>
          <a:xfrm>
            <a:off x="1176522" y="1415441"/>
            <a:ext cx="10178322" cy="4296427"/>
          </a:xfrm>
        </p:spPr>
        <p:txBody>
          <a:bodyPr>
            <a:normAutofit/>
          </a:bodyPr>
          <a:lstStyle/>
          <a:p>
            <a:r>
              <a:rPr lang="en-GB" sz="1900" u="sng" dirty="0">
                <a:latin typeface="Calibri" panose="020F0502020204030204" pitchFamily="34" charset="0"/>
                <a:cs typeface="Calibri" panose="020F0502020204030204" pitchFamily="34" charset="0"/>
                <a:hlinkClick r:id="rId2"/>
              </a:rPr>
              <a:t>https://www.coe.int/en/web/digital-citizenship-education/rights-and-responsibilities</a:t>
            </a:r>
            <a:endParaRPr lang="tr-TR" sz="1900" dirty="0">
              <a:latin typeface="Calibri" panose="020F0502020204030204" pitchFamily="34" charset="0"/>
              <a:cs typeface="Calibri" panose="020F0502020204030204" pitchFamily="34" charset="0"/>
            </a:endParaRPr>
          </a:p>
          <a:p>
            <a:pPr marL="0" indent="0">
              <a:buNone/>
            </a:pPr>
            <a:r>
              <a:rPr lang="en-GB" sz="1900" dirty="0">
                <a:latin typeface="Calibri" panose="020F0502020204030204" pitchFamily="34" charset="0"/>
                <a:cs typeface="Calibri" panose="020F0502020204030204" pitchFamily="34" charset="0"/>
              </a:rPr>
              <a:t> </a:t>
            </a:r>
            <a:endParaRPr lang="tr-TR" sz="1900" dirty="0">
              <a:latin typeface="Calibri" panose="020F0502020204030204" pitchFamily="34" charset="0"/>
              <a:cs typeface="Calibri" panose="020F0502020204030204" pitchFamily="34" charset="0"/>
            </a:endParaRPr>
          </a:p>
          <a:p>
            <a:r>
              <a:rPr lang="en-GB" sz="1900" u="sng" dirty="0">
                <a:latin typeface="Calibri" panose="020F0502020204030204" pitchFamily="34" charset="0"/>
                <a:cs typeface="Calibri" panose="020F0502020204030204" pitchFamily="34" charset="0"/>
                <a:hlinkClick r:id="rId3"/>
              </a:rPr>
              <a:t>https://learn.rumie.org/jR/bytes/what-are-my-digital-rights-and-responsibilities</a:t>
            </a:r>
            <a:endParaRPr lang="tr-TR" sz="1900" dirty="0">
              <a:latin typeface="Calibri" panose="020F0502020204030204" pitchFamily="34" charset="0"/>
              <a:cs typeface="Calibri" panose="020F0502020204030204" pitchFamily="34" charset="0"/>
            </a:endParaRPr>
          </a:p>
          <a:p>
            <a:pPr marL="0" indent="0">
              <a:buNone/>
            </a:pPr>
            <a:r>
              <a:rPr lang="en-GB" sz="1900" dirty="0">
                <a:latin typeface="Calibri" panose="020F0502020204030204" pitchFamily="34" charset="0"/>
                <a:cs typeface="Calibri" panose="020F0502020204030204" pitchFamily="34" charset="0"/>
              </a:rPr>
              <a:t> </a:t>
            </a:r>
            <a:endParaRPr lang="tr-TR" sz="1900" dirty="0">
              <a:latin typeface="Calibri" panose="020F0502020204030204" pitchFamily="34" charset="0"/>
              <a:cs typeface="Calibri" panose="020F0502020204030204" pitchFamily="34" charset="0"/>
            </a:endParaRPr>
          </a:p>
          <a:p>
            <a:r>
              <a:rPr lang="en-GB" sz="1900" u="sng" dirty="0">
                <a:latin typeface="Calibri" panose="020F0502020204030204" pitchFamily="34" charset="0"/>
                <a:cs typeface="Calibri" panose="020F0502020204030204" pitchFamily="34" charset="0"/>
                <a:hlinkClick r:id="rId4"/>
              </a:rPr>
              <a:t>http://areyouadigitalcitizen.weebly.com/digital-rights-and-responsibilities.html</a:t>
            </a:r>
            <a:endParaRPr lang="tr-TR" sz="1900" dirty="0">
              <a:latin typeface="Calibri" panose="020F0502020204030204" pitchFamily="34" charset="0"/>
              <a:cs typeface="Calibri" panose="020F0502020204030204" pitchFamily="34" charset="0"/>
            </a:endParaRPr>
          </a:p>
          <a:p>
            <a:pPr marL="0" indent="0">
              <a:buNone/>
            </a:pPr>
            <a:endParaRPr lang="tr-TR" sz="19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532794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a:xfrm>
            <a:off x="2017103" y="1186071"/>
            <a:ext cx="8441258" cy="2408900"/>
          </a:xfrm>
        </p:spPr>
        <p:txBody>
          <a:bodyPr/>
          <a:lstStyle/>
          <a:p>
            <a:r>
              <a:rPr lang="tr-TR" sz="6000" dirty="0" smtClean="0"/>
              <a:t> UNIT </a:t>
            </a:r>
            <a:r>
              <a:rPr lang="tr-TR" sz="6000" dirty="0"/>
              <a:t>8</a:t>
            </a:r>
            <a:r>
              <a:rPr lang="tr-TR" sz="6000" dirty="0" smtClean="0"/>
              <a:t>:</a:t>
            </a:r>
            <a:br>
              <a:rPr lang="tr-TR" sz="6000" dirty="0" smtClean="0"/>
            </a:br>
            <a:r>
              <a:rPr lang="tr-TR" sz="6000" dirty="0" smtClean="0"/>
              <a:t>DIGITAL RIGHTS AND RESPONSIBILITIES</a:t>
            </a:r>
            <a:endParaRPr lang="tr-TR" sz="6000" dirty="0"/>
          </a:p>
        </p:txBody>
      </p:sp>
      <p:pic>
        <p:nvPicPr>
          <p:cNvPr id="4" name="Resi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83305" y="4023992"/>
            <a:ext cx="1884219" cy="1749136"/>
          </a:xfrm>
          <a:prstGeom prst="rect">
            <a:avLst/>
          </a:prstGeom>
        </p:spPr>
      </p:pic>
      <p:sp>
        <p:nvSpPr>
          <p:cNvPr id="5" name="Metin kutusu 4"/>
          <p:cNvSpPr txBox="1"/>
          <p:nvPr/>
        </p:nvSpPr>
        <p:spPr>
          <a:xfrm>
            <a:off x="4535054" y="6378371"/>
            <a:ext cx="7324436" cy="276999"/>
          </a:xfrm>
          <a:prstGeom prst="rect">
            <a:avLst/>
          </a:prstGeom>
          <a:noFill/>
        </p:spPr>
        <p:txBody>
          <a:bodyPr wrap="square" rtlCol="0">
            <a:spAutoFit/>
          </a:bodyPr>
          <a:lstStyle/>
          <a:p>
            <a:r>
              <a:rPr lang="tr-TR" sz="1200" dirty="0"/>
              <a:t>Project </a:t>
            </a:r>
            <a:r>
              <a:rPr lang="tr-TR" sz="1200" dirty="0" err="1"/>
              <a:t>Number</a:t>
            </a:r>
            <a:r>
              <a:rPr lang="tr-TR" sz="1200" dirty="0"/>
              <a:t>: 2020-1-UK01-KA227-SCH-094437</a:t>
            </a:r>
          </a:p>
        </p:txBody>
      </p:sp>
      <p:pic>
        <p:nvPicPr>
          <p:cNvPr id="2050" name="Picture 2" descr="A picture containing logo&#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193" y="6257223"/>
            <a:ext cx="1781175" cy="50482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lh4.googleusercontent.com/DADPLpJVYZmXMr15PJkVtksjmy0zPRm2h7S4-yZ3tKZa-FQRryFojgNMKqzITH6n-ewU3nPBfU0K5mIdqGiWwfIKVkEEqLyz29z18D4vBiKGycdw-GlPhZHI15ZBJZuCilxELbQwJcC-CETnK-KPgWi3HB7a5ddTBVlKPm2Zbuo-OQFEO2y0hoM7AcKAtFWubIXzbQ"/>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64592" y="6270140"/>
            <a:ext cx="1894898" cy="493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17334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ikdörtgen 3"/>
          <p:cNvSpPr/>
          <p:nvPr/>
        </p:nvSpPr>
        <p:spPr>
          <a:xfrm>
            <a:off x="2715491" y="1268786"/>
            <a:ext cx="6096000" cy="1200329"/>
          </a:xfrm>
          <a:prstGeom prst="rect">
            <a:avLst/>
          </a:prstGeom>
        </p:spPr>
        <p:txBody>
          <a:bodyPr>
            <a:spAutoFit/>
          </a:bodyPr>
          <a:lstStyle/>
          <a:p>
            <a:pPr algn="ctr"/>
            <a:endParaRPr lang="tr-TR" sz="2400" dirty="0">
              <a:solidFill>
                <a:srgbClr val="0070C0"/>
              </a:solidFill>
              <a:latin typeface="Comic Sans MS" panose="030F0702030302020204" pitchFamily="66" charset="0"/>
            </a:endParaRPr>
          </a:p>
          <a:p>
            <a:r>
              <a:rPr lang="tr-TR" sz="2400" dirty="0"/>
              <a:t/>
            </a:r>
            <a:br>
              <a:rPr lang="tr-TR" sz="2400" dirty="0"/>
            </a:br>
            <a:endParaRPr lang="tr-TR" sz="2400" dirty="0"/>
          </a:p>
        </p:txBody>
      </p:sp>
      <p:pic>
        <p:nvPicPr>
          <p:cNvPr id="3074" name="Picture 2" descr="Logo&#10;&#10;Description automatically generat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4381" y="2668330"/>
            <a:ext cx="1962150" cy="115252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Text&#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0466" y="2799410"/>
            <a:ext cx="1959550" cy="890365"/>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s://lh5.googleusercontent.com/KaELfPdnbShz_HaCMrN-vOzu1HcXjri3EbCg0mqdBy06pV6Yd7y8bXBwRV3mm6_68ykkTWgwIlagr-_hCHqU2AEEIEOZPTAusaycqAYevwiUv6T0QX-G5oc2X3f507QJs_6QXX4XksKxQP8vup-0w2BIzZ2BdH9F3_iXUmUWPEP9kbY8qjoZvypGorynG7CYQE4WE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0441" y="2680933"/>
            <a:ext cx="1601520" cy="1145087"/>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C:\Users\Umut ÇAN\Desktop\Erasmus Projeleri\adalya log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76641" y="2425444"/>
            <a:ext cx="1638300" cy="1638300"/>
          </a:xfrm>
          <a:prstGeom prst="rect">
            <a:avLst/>
          </a:prstGeom>
          <a:noFill/>
          <a:extLst>
            <a:ext uri="{909E8E84-426E-40DD-AFC4-6F175D3DCCD1}">
              <a14:hiddenFill xmlns:a14="http://schemas.microsoft.com/office/drawing/2010/main">
                <a:solidFill>
                  <a:srgbClr val="FFFFFF"/>
                </a:solidFill>
              </a14:hiddenFill>
            </a:ext>
          </a:extLst>
        </p:spPr>
      </p:pic>
      <p:pic>
        <p:nvPicPr>
          <p:cNvPr id="5" name="Resim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03419" y="4761648"/>
            <a:ext cx="1573643" cy="1429941"/>
          </a:xfrm>
          <a:prstGeom prst="rect">
            <a:avLst/>
          </a:prstGeom>
        </p:spPr>
      </p:pic>
      <p:pic>
        <p:nvPicPr>
          <p:cNvPr id="3084" name="Picture 12" descr="A picture containing diagram&#10;&#10;Description automatically generated"/>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00441" y="4625773"/>
            <a:ext cx="1466499" cy="1701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60255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251678" y="1221288"/>
            <a:ext cx="6176256" cy="5636712"/>
          </a:xfrm>
        </p:spPr>
        <p:txBody>
          <a:bodyPr>
            <a:normAutofit/>
          </a:bodyPr>
          <a:lstStyle/>
          <a:p>
            <a:pPr marL="0" indent="0">
              <a:buNone/>
            </a:pPr>
            <a:r>
              <a:rPr lang="tr-TR" sz="3400" dirty="0">
                <a:latin typeface="Calibri" panose="020F0502020204030204" pitchFamily="34" charset="0"/>
                <a:cs typeface="Calibri" panose="020F0502020204030204" pitchFamily="34" charset="0"/>
              </a:rPr>
              <a:t> </a:t>
            </a:r>
            <a:r>
              <a:rPr lang="it-IT" sz="3400" b="1" dirty="0" smtClean="0">
                <a:latin typeface="Calibri" panose="020F0502020204030204" pitchFamily="34" charset="0"/>
                <a:cs typeface="Calibri" panose="020F0502020204030204" pitchFamily="34" charset="0"/>
              </a:rPr>
              <a:t>DEFINITION</a:t>
            </a:r>
            <a:endParaRPr lang="tr-TR" sz="3400" b="1" dirty="0" smtClean="0">
              <a:latin typeface="Calibri" panose="020F0502020204030204" pitchFamily="34" charset="0"/>
              <a:cs typeface="Calibri" panose="020F0502020204030204" pitchFamily="34" charset="0"/>
            </a:endParaRPr>
          </a:p>
          <a:p>
            <a:pPr marL="0" indent="0">
              <a:buNone/>
            </a:pPr>
            <a:r>
              <a:rPr lang="it-IT" dirty="0"/>
              <a:t>	</a:t>
            </a:r>
            <a:endParaRPr lang="tr-TR" dirty="0"/>
          </a:p>
          <a:p>
            <a:r>
              <a:rPr lang="it-IT" sz="2100" dirty="0">
                <a:latin typeface="Calibri" panose="020F0502020204030204" pitchFamily="34" charset="0"/>
                <a:cs typeface="Calibri" panose="020F0502020204030204" pitchFamily="34" charset="0"/>
              </a:rPr>
              <a:t>Digital rights and responsibilities is having the right and freedom to use all types of digital technology while using the technology in an acceptable and appropriate manner. As a user of digital technology, you also have the right to privacy and the freedom of personal expression</a:t>
            </a:r>
            <a:r>
              <a:rPr lang="it-IT" sz="2100" dirty="0" smtClean="0">
                <a:latin typeface="Calibri" panose="020F0502020204030204" pitchFamily="34" charset="0"/>
                <a:cs typeface="Calibri" panose="020F0502020204030204" pitchFamily="34" charset="0"/>
              </a:rPr>
              <a:t>.</a:t>
            </a:r>
            <a:endParaRPr lang="tr-TR" sz="2100" dirty="0" smtClean="0">
              <a:latin typeface="Calibri" panose="020F0502020204030204" pitchFamily="34" charset="0"/>
              <a:cs typeface="Calibri" panose="020F0502020204030204" pitchFamily="34" charset="0"/>
            </a:endParaRPr>
          </a:p>
          <a:p>
            <a:pPr marL="0" indent="0">
              <a:buNone/>
            </a:pPr>
            <a:r>
              <a:rPr lang="it-IT" sz="1800" dirty="0"/>
              <a:t> </a:t>
            </a:r>
            <a:endParaRPr lang="tr-TR" sz="1800" dirty="0"/>
          </a:p>
          <a:p>
            <a:endParaRPr lang="tr-TR" sz="1900" dirty="0" smtClean="0">
              <a:latin typeface="Calibri" panose="020F0502020204030204" pitchFamily="34" charset="0"/>
              <a:cs typeface="Calibri" panose="020F0502020204030204" pitchFamily="34" charset="0"/>
            </a:endParaRPr>
          </a:p>
          <a:p>
            <a:endParaRPr lang="tr-TR" sz="1900" dirty="0">
              <a:latin typeface="Calibri" panose="020F0502020204030204" pitchFamily="34" charset="0"/>
              <a:cs typeface="Calibri" panose="020F0502020204030204" pitchFamily="34" charset="0"/>
            </a:endParaRPr>
          </a:p>
          <a:p>
            <a:pPr marL="0" indent="0">
              <a:buNone/>
            </a:pPr>
            <a:endParaRPr lang="tr-TR" dirty="0"/>
          </a:p>
        </p:txBody>
      </p:sp>
      <p:pic>
        <p:nvPicPr>
          <p:cNvPr id="7" name="Resim 6" descr="digital rights and responsibilities"/>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24674" y="1841327"/>
            <a:ext cx="3385912" cy="3391130"/>
          </a:xfrm>
          <a:prstGeom prst="rect">
            <a:avLst/>
          </a:prstGeom>
          <a:noFill/>
          <a:ln>
            <a:noFill/>
          </a:ln>
        </p:spPr>
      </p:pic>
    </p:spTree>
    <p:extLst>
      <p:ext uri="{BB962C8B-B14F-4D97-AF65-F5344CB8AC3E}">
        <p14:creationId xmlns:p14="http://schemas.microsoft.com/office/powerpoint/2010/main" val="22523484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163997" y="1803569"/>
            <a:ext cx="5725318" cy="4359057"/>
          </a:xfrm>
        </p:spPr>
        <p:txBody>
          <a:bodyPr>
            <a:normAutofit/>
          </a:bodyPr>
          <a:lstStyle/>
          <a:p>
            <a:r>
              <a:rPr lang="tr-TR" sz="1900" dirty="0" err="1">
                <a:latin typeface="Calibri" panose="020F0502020204030204" pitchFamily="34" charset="0"/>
                <a:cs typeface="Calibri" panose="020F0502020204030204" pitchFamily="34" charset="0"/>
              </a:rPr>
              <a:t>You</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have</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the</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right</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to</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use</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any</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and</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all</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digital</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technologies</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and</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you</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have</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the</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responsibility</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to</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use</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them</a:t>
            </a:r>
            <a:r>
              <a:rPr lang="tr-TR" sz="1900" dirty="0">
                <a:latin typeface="Calibri" panose="020F0502020204030204" pitchFamily="34" charset="0"/>
                <a:cs typeface="Calibri" panose="020F0502020204030204" pitchFamily="34" charset="0"/>
              </a:rPr>
              <a:t> in a </a:t>
            </a:r>
            <a:r>
              <a:rPr lang="tr-TR" sz="1900" dirty="0" err="1">
                <a:latin typeface="Calibri" panose="020F0502020204030204" pitchFamily="34" charset="0"/>
                <a:cs typeface="Calibri" panose="020F0502020204030204" pitchFamily="34" charset="0"/>
              </a:rPr>
              <a:t>safe</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and</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responsible</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manner</a:t>
            </a:r>
            <a:r>
              <a:rPr lang="tr-TR" sz="1900" dirty="0">
                <a:latin typeface="Calibri" panose="020F0502020204030204" pitchFamily="34" charset="0"/>
                <a:cs typeface="Calibri" panose="020F0502020204030204" pitchFamily="34" charset="0"/>
              </a:rPr>
              <a:t>. </a:t>
            </a:r>
          </a:p>
        </p:txBody>
      </p:sp>
      <p:sp>
        <p:nvSpPr>
          <p:cNvPr id="9" name="Unvan 1"/>
          <p:cNvSpPr>
            <a:spLocks noGrp="1"/>
          </p:cNvSpPr>
          <p:nvPr>
            <p:ph type="title"/>
          </p:nvPr>
        </p:nvSpPr>
        <p:spPr>
          <a:xfrm>
            <a:off x="1251678" y="382385"/>
            <a:ext cx="10178322" cy="689033"/>
          </a:xfrm>
        </p:spPr>
        <p:txBody>
          <a:bodyPr>
            <a:normAutofit fontScale="90000"/>
          </a:bodyPr>
          <a:lstStyle/>
          <a:p>
            <a:r>
              <a:rPr lang="tr-TR" dirty="0" smtClean="0"/>
              <a:t>HOW DOES IT WORK?</a:t>
            </a:r>
            <a:endParaRPr lang="tr-TR" dirty="0"/>
          </a:p>
        </p:txBody>
      </p:sp>
      <p:sp>
        <p:nvSpPr>
          <p:cNvPr id="4" name="Dikdörtgen 3"/>
          <p:cNvSpPr/>
          <p:nvPr/>
        </p:nvSpPr>
        <p:spPr>
          <a:xfrm>
            <a:off x="6275539" y="3826710"/>
            <a:ext cx="5085567" cy="2139047"/>
          </a:xfrm>
          <a:prstGeom prst="rect">
            <a:avLst/>
          </a:prstGeom>
        </p:spPr>
        <p:txBody>
          <a:bodyPr wrap="square">
            <a:spAutoFit/>
          </a:bodyPr>
          <a:lstStyle/>
          <a:p>
            <a:pPr marL="285750" indent="-285750">
              <a:buFont typeface="Arial" panose="020B0604020202020204" pitchFamily="34" charset="0"/>
              <a:buChar char="•"/>
            </a:pPr>
            <a:r>
              <a:rPr lang="it-IT" sz="1900" dirty="0">
                <a:latin typeface="Calibri" panose="020F0502020204030204" pitchFamily="34" charset="0"/>
                <a:cs typeface="Calibri" panose="020F0502020204030204" pitchFamily="34" charset="0"/>
              </a:rPr>
              <a:t>All democratic communities, wherever they are located, have placed emphasis on the just and fair: just and fair rules, just and fair opportunities, just and fair say. The digital community is no exception, and the European institutions have embodied concepts of fair and just in their fundamental documents.</a:t>
            </a:r>
            <a:endParaRPr lang="tr-TR" sz="1900" dirty="0">
              <a:latin typeface="Calibri" panose="020F0502020204030204" pitchFamily="34" charset="0"/>
              <a:cs typeface="Calibri" panose="020F0502020204030204" pitchFamily="34" charset="0"/>
            </a:endParaRPr>
          </a:p>
        </p:txBody>
      </p:sp>
      <p:pic>
        <p:nvPicPr>
          <p:cNvPr id="10" name="Resim 9" descr="Digital Rights and Responsibilities - Digital Citizenship for Parents &amp;  Young Learners"/>
          <p:cNvPicPr/>
          <p:nvPr/>
        </p:nvPicPr>
        <p:blipFill>
          <a:blip r:embed="rId2">
            <a:extLst>
              <a:ext uri="{28A0092B-C50C-407E-A947-70E740481C1C}">
                <a14:useLocalDpi xmlns:a14="http://schemas.microsoft.com/office/drawing/2010/main" val="0"/>
              </a:ext>
            </a:extLst>
          </a:blip>
          <a:srcRect/>
          <a:stretch>
            <a:fillRect/>
          </a:stretch>
        </p:blipFill>
        <p:spPr bwMode="auto">
          <a:xfrm>
            <a:off x="7887578" y="814192"/>
            <a:ext cx="2095665" cy="2550978"/>
          </a:xfrm>
          <a:prstGeom prst="rect">
            <a:avLst/>
          </a:prstGeom>
          <a:noFill/>
          <a:ln>
            <a:noFill/>
          </a:ln>
        </p:spPr>
      </p:pic>
      <p:pic>
        <p:nvPicPr>
          <p:cNvPr id="11" name="Resim 10" descr="Digital Rights and Responsibilities - Digital Citizen 2 TBenhart"/>
          <p:cNvPicPr/>
          <p:nvPr/>
        </p:nvPicPr>
        <p:blipFill>
          <a:blip r:embed="rId3">
            <a:extLst>
              <a:ext uri="{28A0092B-C50C-407E-A947-70E740481C1C}">
                <a14:useLocalDpi xmlns:a14="http://schemas.microsoft.com/office/drawing/2010/main" val="0"/>
              </a:ext>
            </a:extLst>
          </a:blip>
          <a:srcRect/>
          <a:stretch>
            <a:fillRect/>
          </a:stretch>
        </p:blipFill>
        <p:spPr bwMode="auto">
          <a:xfrm>
            <a:off x="2253395" y="3983098"/>
            <a:ext cx="2919853" cy="1826269"/>
          </a:xfrm>
          <a:prstGeom prst="rect">
            <a:avLst/>
          </a:prstGeom>
          <a:noFill/>
          <a:ln>
            <a:noFill/>
          </a:ln>
        </p:spPr>
      </p:pic>
    </p:spTree>
    <p:extLst>
      <p:ext uri="{BB962C8B-B14F-4D97-AF65-F5344CB8AC3E}">
        <p14:creationId xmlns:p14="http://schemas.microsoft.com/office/powerpoint/2010/main" val="14440580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6086724" y="1766171"/>
            <a:ext cx="5762897" cy="3632548"/>
          </a:xfrm>
        </p:spPr>
        <p:txBody>
          <a:bodyPr>
            <a:normAutofit fontScale="92500" lnSpcReduction="20000"/>
          </a:bodyPr>
          <a:lstStyle/>
          <a:p>
            <a:pPr marL="0" indent="0">
              <a:buNone/>
            </a:pPr>
            <a:r>
              <a:rPr lang="tr-TR" sz="1800" b="1" dirty="0" smtClean="0"/>
              <a:t> </a:t>
            </a:r>
            <a:r>
              <a:rPr lang="tr-TR" sz="1800" b="1" dirty="0"/>
              <a:t> </a:t>
            </a:r>
            <a:r>
              <a:rPr lang="tr-TR" sz="1800" b="1" dirty="0" smtClean="0"/>
              <a:t>  </a:t>
            </a:r>
            <a:r>
              <a:rPr lang="tr-TR" sz="2100" b="1" dirty="0" err="1" smtClean="0">
                <a:latin typeface="Calibri" panose="020F0502020204030204" pitchFamily="34" charset="0"/>
                <a:cs typeface="Calibri" panose="020F0502020204030204" pitchFamily="34" charset="0"/>
              </a:rPr>
              <a:t>You</a:t>
            </a:r>
            <a:r>
              <a:rPr lang="tr-TR" sz="2100" b="1" dirty="0" smtClean="0">
                <a:latin typeface="Calibri" panose="020F0502020204030204" pitchFamily="34" charset="0"/>
                <a:cs typeface="Calibri" panose="020F0502020204030204" pitchFamily="34" charset="0"/>
              </a:rPr>
              <a:t> </a:t>
            </a:r>
            <a:r>
              <a:rPr lang="tr-TR" sz="2100" b="1" dirty="0" err="1">
                <a:latin typeface="Calibri" panose="020F0502020204030204" pitchFamily="34" charset="0"/>
                <a:cs typeface="Calibri" panose="020F0502020204030204" pitchFamily="34" charset="0"/>
              </a:rPr>
              <a:t>have</a:t>
            </a:r>
            <a:r>
              <a:rPr lang="tr-TR" sz="2100" b="1" dirty="0">
                <a:latin typeface="Calibri" panose="020F0502020204030204" pitchFamily="34" charset="0"/>
                <a:cs typeface="Calibri" panose="020F0502020204030204" pitchFamily="34" charset="0"/>
              </a:rPr>
              <a:t> </a:t>
            </a:r>
            <a:r>
              <a:rPr lang="tr-TR" sz="2100" b="1" dirty="0" err="1">
                <a:latin typeface="Calibri" panose="020F0502020204030204" pitchFamily="34" charset="0"/>
                <a:cs typeface="Calibri" panose="020F0502020204030204" pitchFamily="34" charset="0"/>
              </a:rPr>
              <a:t>the</a:t>
            </a:r>
            <a:r>
              <a:rPr lang="tr-TR" sz="2100" b="1" dirty="0">
                <a:latin typeface="Calibri" panose="020F0502020204030204" pitchFamily="34" charset="0"/>
                <a:cs typeface="Calibri" panose="020F0502020204030204" pitchFamily="34" charset="0"/>
              </a:rPr>
              <a:t> </a:t>
            </a:r>
            <a:r>
              <a:rPr lang="tr-TR" sz="2100" b="1" dirty="0" err="1">
                <a:latin typeface="Calibri" panose="020F0502020204030204" pitchFamily="34" charset="0"/>
                <a:cs typeface="Calibri" panose="020F0502020204030204" pitchFamily="34" charset="0"/>
              </a:rPr>
              <a:t>right</a:t>
            </a:r>
            <a:r>
              <a:rPr lang="tr-TR" sz="2100" b="1" dirty="0">
                <a:latin typeface="Calibri" panose="020F0502020204030204" pitchFamily="34" charset="0"/>
                <a:cs typeface="Calibri" panose="020F0502020204030204" pitchFamily="34" charset="0"/>
              </a:rPr>
              <a:t> </a:t>
            </a:r>
            <a:r>
              <a:rPr lang="tr-TR" sz="2100" b="1" dirty="0" err="1">
                <a:latin typeface="Calibri" panose="020F0502020204030204" pitchFamily="34" charset="0"/>
                <a:cs typeface="Calibri" panose="020F0502020204030204" pitchFamily="34" charset="0"/>
              </a:rPr>
              <a:t>to</a:t>
            </a:r>
            <a:r>
              <a:rPr lang="tr-TR" sz="2100" b="1" dirty="0">
                <a:latin typeface="Calibri" panose="020F0502020204030204" pitchFamily="34" charset="0"/>
                <a:cs typeface="Calibri" panose="020F0502020204030204" pitchFamily="34" charset="0"/>
              </a:rPr>
              <a:t>:	</a:t>
            </a:r>
            <a:endParaRPr lang="tr-TR" sz="2100" b="1" dirty="0" smtClean="0">
              <a:latin typeface="Calibri" panose="020F0502020204030204" pitchFamily="34" charset="0"/>
              <a:cs typeface="Calibri" panose="020F0502020204030204" pitchFamily="34" charset="0"/>
            </a:endParaRPr>
          </a:p>
          <a:p>
            <a:pPr marL="0" indent="0">
              <a:buNone/>
            </a:pPr>
            <a:r>
              <a:rPr lang="tr-TR" sz="2100" b="1" dirty="0" smtClean="0">
                <a:latin typeface="Calibri" panose="020F0502020204030204" pitchFamily="34" charset="0"/>
                <a:cs typeface="Calibri" panose="020F0502020204030204" pitchFamily="34" charset="0"/>
              </a:rPr>
              <a:t>                                                                                </a:t>
            </a:r>
            <a:endParaRPr lang="tr-TR" sz="2100" dirty="0">
              <a:latin typeface="Calibri" panose="020F0502020204030204" pitchFamily="34" charset="0"/>
              <a:cs typeface="Calibri" panose="020F0502020204030204" pitchFamily="34" charset="0"/>
            </a:endParaRPr>
          </a:p>
          <a:p>
            <a:pPr lvl="0"/>
            <a:r>
              <a:rPr lang="tr-TR" sz="2100" dirty="0">
                <a:latin typeface="Calibri" panose="020F0502020204030204" pitchFamily="34" charset="0"/>
                <a:cs typeface="Calibri" panose="020F0502020204030204" pitchFamily="34" charset="0"/>
              </a:rPr>
              <a:t>Access </a:t>
            </a:r>
            <a:r>
              <a:rPr lang="tr-TR" sz="2100" dirty="0" err="1">
                <a:latin typeface="Calibri" panose="020F0502020204030204" pitchFamily="34" charset="0"/>
                <a:cs typeface="Calibri" panose="020F0502020204030204" pitchFamily="34" charset="0"/>
              </a:rPr>
              <a:t>computers</a:t>
            </a:r>
            <a:r>
              <a:rPr lang="tr-TR" sz="2100" dirty="0">
                <a:latin typeface="Calibri" panose="020F0502020204030204" pitchFamily="34" charset="0"/>
                <a:cs typeface="Calibri" panose="020F0502020204030204" pitchFamily="34" charset="0"/>
              </a:rPr>
              <a:t> </a:t>
            </a:r>
            <a:r>
              <a:rPr lang="tr-TR" sz="2100" dirty="0" err="1">
                <a:latin typeface="Calibri" panose="020F0502020204030204" pitchFamily="34" charset="0"/>
                <a:cs typeface="Calibri" panose="020F0502020204030204" pitchFamily="34" charset="0"/>
              </a:rPr>
              <a:t>and</a:t>
            </a:r>
            <a:r>
              <a:rPr lang="tr-TR" sz="2100" dirty="0">
                <a:latin typeface="Calibri" panose="020F0502020204030204" pitchFamily="34" charset="0"/>
                <a:cs typeface="Calibri" panose="020F0502020204030204" pitchFamily="34" charset="0"/>
              </a:rPr>
              <a:t> </a:t>
            </a:r>
            <a:r>
              <a:rPr lang="tr-TR" sz="2100" dirty="0" err="1">
                <a:latin typeface="Calibri" panose="020F0502020204030204" pitchFamily="34" charset="0"/>
                <a:cs typeface="Calibri" panose="020F0502020204030204" pitchFamily="34" charset="0"/>
              </a:rPr>
              <a:t>other</a:t>
            </a:r>
            <a:r>
              <a:rPr lang="tr-TR" sz="2100" dirty="0">
                <a:latin typeface="Calibri" panose="020F0502020204030204" pitchFamily="34" charset="0"/>
                <a:cs typeface="Calibri" panose="020F0502020204030204" pitchFamily="34" charset="0"/>
              </a:rPr>
              <a:t> </a:t>
            </a:r>
            <a:r>
              <a:rPr lang="tr-TR" sz="2100" dirty="0" err="1">
                <a:latin typeface="Calibri" panose="020F0502020204030204" pitchFamily="34" charset="0"/>
                <a:cs typeface="Calibri" panose="020F0502020204030204" pitchFamily="34" charset="0"/>
              </a:rPr>
              <a:t>electronic</a:t>
            </a:r>
            <a:r>
              <a:rPr lang="tr-TR" sz="2100" dirty="0">
                <a:latin typeface="Calibri" panose="020F0502020204030204" pitchFamily="34" charset="0"/>
                <a:cs typeface="Calibri" panose="020F0502020204030204" pitchFamily="34" charset="0"/>
              </a:rPr>
              <a:t> </a:t>
            </a:r>
            <a:r>
              <a:rPr lang="tr-TR" sz="2100" dirty="0" err="1">
                <a:latin typeface="Calibri" panose="020F0502020204030204" pitchFamily="34" charset="0"/>
                <a:cs typeface="Calibri" panose="020F0502020204030204" pitchFamily="34" charset="0"/>
              </a:rPr>
              <a:t>devices</a:t>
            </a:r>
            <a:r>
              <a:rPr lang="tr-TR" sz="2100" dirty="0">
                <a:latin typeface="Calibri" panose="020F0502020204030204" pitchFamily="34" charset="0"/>
                <a:cs typeface="Calibri" panose="020F0502020204030204" pitchFamily="34" charset="0"/>
              </a:rPr>
              <a:t>                          </a:t>
            </a:r>
          </a:p>
          <a:p>
            <a:pPr lvl="0"/>
            <a:r>
              <a:rPr lang="tr-TR" sz="2100" dirty="0">
                <a:latin typeface="Calibri" panose="020F0502020204030204" pitchFamily="34" charset="0"/>
                <a:cs typeface="Calibri" panose="020F0502020204030204" pitchFamily="34" charset="0"/>
              </a:rPr>
              <a:t>Access </a:t>
            </a:r>
            <a:r>
              <a:rPr lang="tr-TR" sz="2100" dirty="0" err="1">
                <a:latin typeface="Calibri" panose="020F0502020204030204" pitchFamily="34" charset="0"/>
                <a:cs typeface="Calibri" panose="020F0502020204030204" pitchFamily="34" charset="0"/>
              </a:rPr>
              <a:t>and</a:t>
            </a:r>
            <a:r>
              <a:rPr lang="tr-TR" sz="2100" dirty="0">
                <a:latin typeface="Calibri" panose="020F0502020204030204" pitchFamily="34" charset="0"/>
                <a:cs typeface="Calibri" panose="020F0502020204030204" pitchFamily="34" charset="0"/>
              </a:rPr>
              <a:t> </a:t>
            </a:r>
            <a:r>
              <a:rPr lang="tr-TR" sz="2100" dirty="0" err="1">
                <a:latin typeface="Calibri" panose="020F0502020204030204" pitchFamily="34" charset="0"/>
                <a:cs typeface="Calibri" panose="020F0502020204030204" pitchFamily="34" charset="0"/>
              </a:rPr>
              <a:t>use</a:t>
            </a:r>
            <a:r>
              <a:rPr lang="tr-TR" sz="2100" dirty="0">
                <a:latin typeface="Calibri" panose="020F0502020204030204" pitchFamily="34" charset="0"/>
                <a:cs typeface="Calibri" panose="020F0502020204030204" pitchFamily="34" charset="0"/>
              </a:rPr>
              <a:t> </a:t>
            </a:r>
            <a:r>
              <a:rPr lang="tr-TR" sz="2100" dirty="0" err="1">
                <a:latin typeface="Calibri" panose="020F0502020204030204" pitchFamily="34" charset="0"/>
                <a:cs typeface="Calibri" panose="020F0502020204030204" pitchFamily="34" charset="0"/>
              </a:rPr>
              <a:t>digital</a:t>
            </a:r>
            <a:r>
              <a:rPr lang="tr-TR" sz="2100" dirty="0">
                <a:latin typeface="Calibri" panose="020F0502020204030204" pitchFamily="34" charset="0"/>
                <a:cs typeface="Calibri" panose="020F0502020204030204" pitchFamily="34" charset="0"/>
              </a:rPr>
              <a:t> </a:t>
            </a:r>
            <a:r>
              <a:rPr lang="tr-TR" sz="2100" dirty="0" err="1">
                <a:latin typeface="Calibri" panose="020F0502020204030204" pitchFamily="34" charset="0"/>
                <a:cs typeface="Calibri" panose="020F0502020204030204" pitchFamily="34" charset="0"/>
              </a:rPr>
              <a:t>content</a:t>
            </a:r>
            <a:endParaRPr lang="tr-TR" sz="2100" dirty="0">
              <a:latin typeface="Calibri" panose="020F0502020204030204" pitchFamily="34" charset="0"/>
              <a:cs typeface="Calibri" panose="020F0502020204030204" pitchFamily="34" charset="0"/>
            </a:endParaRPr>
          </a:p>
          <a:p>
            <a:pPr lvl="0"/>
            <a:r>
              <a:rPr lang="tr-TR" sz="2100" dirty="0" err="1">
                <a:latin typeface="Calibri" panose="020F0502020204030204" pitchFamily="34" charset="0"/>
                <a:cs typeface="Calibri" panose="020F0502020204030204" pitchFamily="34" charset="0"/>
              </a:rPr>
              <a:t>Create</a:t>
            </a:r>
            <a:r>
              <a:rPr lang="tr-TR" sz="2100" dirty="0">
                <a:latin typeface="Calibri" panose="020F0502020204030204" pitchFamily="34" charset="0"/>
                <a:cs typeface="Calibri" panose="020F0502020204030204" pitchFamily="34" charset="0"/>
              </a:rPr>
              <a:t> </a:t>
            </a:r>
            <a:r>
              <a:rPr lang="tr-TR" sz="2100" dirty="0" err="1">
                <a:latin typeface="Calibri" panose="020F0502020204030204" pitchFamily="34" charset="0"/>
                <a:cs typeface="Calibri" panose="020F0502020204030204" pitchFamily="34" charset="0"/>
              </a:rPr>
              <a:t>and</a:t>
            </a:r>
            <a:r>
              <a:rPr lang="tr-TR" sz="2100" dirty="0">
                <a:latin typeface="Calibri" panose="020F0502020204030204" pitchFamily="34" charset="0"/>
                <a:cs typeface="Calibri" panose="020F0502020204030204" pitchFamily="34" charset="0"/>
              </a:rPr>
              <a:t> </a:t>
            </a:r>
            <a:r>
              <a:rPr lang="tr-TR" sz="2100" dirty="0" err="1">
                <a:latin typeface="Calibri" panose="020F0502020204030204" pitchFamily="34" charset="0"/>
                <a:cs typeface="Calibri" panose="020F0502020204030204" pitchFamily="34" charset="0"/>
              </a:rPr>
              <a:t>share</a:t>
            </a:r>
            <a:r>
              <a:rPr lang="tr-TR" sz="2100" dirty="0">
                <a:latin typeface="Calibri" panose="020F0502020204030204" pitchFamily="34" charset="0"/>
                <a:cs typeface="Calibri" panose="020F0502020204030204" pitchFamily="34" charset="0"/>
              </a:rPr>
              <a:t> </a:t>
            </a:r>
            <a:r>
              <a:rPr lang="tr-TR" sz="2100" dirty="0" err="1">
                <a:latin typeface="Calibri" panose="020F0502020204030204" pitchFamily="34" charset="0"/>
                <a:cs typeface="Calibri" panose="020F0502020204030204" pitchFamily="34" charset="0"/>
              </a:rPr>
              <a:t>digital</a:t>
            </a:r>
            <a:r>
              <a:rPr lang="tr-TR" sz="2100" dirty="0">
                <a:latin typeface="Calibri" panose="020F0502020204030204" pitchFamily="34" charset="0"/>
                <a:cs typeface="Calibri" panose="020F0502020204030204" pitchFamily="34" charset="0"/>
              </a:rPr>
              <a:t> </a:t>
            </a:r>
            <a:r>
              <a:rPr lang="tr-TR" sz="2100" dirty="0" err="1">
                <a:latin typeface="Calibri" panose="020F0502020204030204" pitchFamily="34" charset="0"/>
                <a:cs typeface="Calibri" panose="020F0502020204030204" pitchFamily="34" charset="0"/>
              </a:rPr>
              <a:t>media</a:t>
            </a:r>
            <a:endParaRPr lang="tr-TR" sz="2100" dirty="0">
              <a:latin typeface="Calibri" panose="020F0502020204030204" pitchFamily="34" charset="0"/>
              <a:cs typeface="Calibri" panose="020F0502020204030204" pitchFamily="34" charset="0"/>
            </a:endParaRPr>
          </a:p>
          <a:p>
            <a:pPr lvl="0"/>
            <a:r>
              <a:rPr lang="tr-TR" sz="2100" dirty="0" err="1">
                <a:latin typeface="Calibri" panose="020F0502020204030204" pitchFamily="34" charset="0"/>
                <a:cs typeface="Calibri" panose="020F0502020204030204" pitchFamily="34" charset="0"/>
              </a:rPr>
              <a:t>Keep</a:t>
            </a:r>
            <a:r>
              <a:rPr lang="tr-TR" sz="2100" dirty="0">
                <a:latin typeface="Calibri" panose="020F0502020204030204" pitchFamily="34" charset="0"/>
                <a:cs typeface="Calibri" panose="020F0502020204030204" pitchFamily="34" charset="0"/>
              </a:rPr>
              <a:t> </a:t>
            </a:r>
            <a:r>
              <a:rPr lang="tr-TR" sz="2100" dirty="0" err="1">
                <a:latin typeface="Calibri" panose="020F0502020204030204" pitchFamily="34" charset="0"/>
                <a:cs typeface="Calibri" panose="020F0502020204030204" pitchFamily="34" charset="0"/>
              </a:rPr>
              <a:t>personal</a:t>
            </a:r>
            <a:r>
              <a:rPr lang="tr-TR" sz="2100" dirty="0">
                <a:latin typeface="Calibri" panose="020F0502020204030204" pitchFamily="34" charset="0"/>
                <a:cs typeface="Calibri" panose="020F0502020204030204" pitchFamily="34" charset="0"/>
              </a:rPr>
              <a:t> </a:t>
            </a:r>
            <a:r>
              <a:rPr lang="tr-TR" sz="2100" dirty="0" err="1">
                <a:latin typeface="Calibri" panose="020F0502020204030204" pitchFamily="34" charset="0"/>
                <a:cs typeface="Calibri" panose="020F0502020204030204" pitchFamily="34" charset="0"/>
              </a:rPr>
              <a:t>privacy</a:t>
            </a:r>
            <a:r>
              <a:rPr lang="tr-TR" sz="2100" dirty="0">
                <a:latin typeface="Calibri" panose="020F0502020204030204" pitchFamily="34" charset="0"/>
                <a:cs typeface="Calibri" panose="020F0502020204030204" pitchFamily="34" charset="0"/>
              </a:rPr>
              <a:t> in </a:t>
            </a:r>
            <a:r>
              <a:rPr lang="tr-TR" sz="2100" dirty="0" err="1">
                <a:latin typeface="Calibri" panose="020F0502020204030204" pitchFamily="34" charset="0"/>
                <a:cs typeface="Calibri" panose="020F0502020204030204" pitchFamily="34" charset="0"/>
              </a:rPr>
              <a:t>digital</a:t>
            </a:r>
            <a:r>
              <a:rPr lang="tr-TR" sz="2100" dirty="0">
                <a:latin typeface="Calibri" panose="020F0502020204030204" pitchFamily="34" charset="0"/>
                <a:cs typeface="Calibri" panose="020F0502020204030204" pitchFamily="34" charset="0"/>
              </a:rPr>
              <a:t> </a:t>
            </a:r>
            <a:r>
              <a:rPr lang="tr-TR" sz="2100" dirty="0" err="1">
                <a:latin typeface="Calibri" panose="020F0502020204030204" pitchFamily="34" charset="0"/>
                <a:cs typeface="Calibri" panose="020F0502020204030204" pitchFamily="34" charset="0"/>
              </a:rPr>
              <a:t>communities</a:t>
            </a:r>
            <a:endParaRPr lang="tr-TR" sz="2100" dirty="0">
              <a:latin typeface="Calibri" panose="020F0502020204030204" pitchFamily="34" charset="0"/>
              <a:cs typeface="Calibri" panose="020F0502020204030204" pitchFamily="34" charset="0"/>
            </a:endParaRPr>
          </a:p>
          <a:p>
            <a:pPr lvl="0"/>
            <a:r>
              <a:rPr lang="tr-TR" sz="2100" dirty="0">
                <a:latin typeface="Calibri" panose="020F0502020204030204" pitchFamily="34" charset="0"/>
                <a:cs typeface="Calibri" panose="020F0502020204030204" pitchFamily="34" charset="0"/>
              </a:rPr>
              <a:t>Express </a:t>
            </a:r>
            <a:r>
              <a:rPr lang="tr-TR" sz="2100" dirty="0" err="1">
                <a:latin typeface="Calibri" panose="020F0502020204030204" pitchFamily="34" charset="0"/>
                <a:cs typeface="Calibri" panose="020F0502020204030204" pitchFamily="34" charset="0"/>
              </a:rPr>
              <a:t>ideas</a:t>
            </a:r>
            <a:r>
              <a:rPr lang="tr-TR" sz="2100" dirty="0">
                <a:latin typeface="Calibri" panose="020F0502020204030204" pitchFamily="34" charset="0"/>
                <a:cs typeface="Calibri" panose="020F0502020204030204" pitchFamily="34" charset="0"/>
              </a:rPr>
              <a:t> </a:t>
            </a:r>
            <a:r>
              <a:rPr lang="tr-TR" sz="2100" dirty="0" err="1">
                <a:latin typeface="Calibri" panose="020F0502020204030204" pitchFamily="34" charset="0"/>
                <a:cs typeface="Calibri" panose="020F0502020204030204" pitchFamily="34" charset="0"/>
              </a:rPr>
              <a:t>and</a:t>
            </a:r>
            <a:r>
              <a:rPr lang="tr-TR" sz="2100" dirty="0">
                <a:latin typeface="Calibri" panose="020F0502020204030204" pitchFamily="34" charset="0"/>
                <a:cs typeface="Calibri" panose="020F0502020204030204" pitchFamily="34" charset="0"/>
              </a:rPr>
              <a:t> </a:t>
            </a:r>
            <a:r>
              <a:rPr lang="tr-TR" sz="2100" dirty="0" err="1">
                <a:latin typeface="Calibri" panose="020F0502020204030204" pitchFamily="34" charset="0"/>
                <a:cs typeface="Calibri" panose="020F0502020204030204" pitchFamily="34" charset="0"/>
              </a:rPr>
              <a:t>opinions</a:t>
            </a:r>
            <a:r>
              <a:rPr lang="tr-TR" sz="2100" dirty="0">
                <a:latin typeface="Calibri" panose="020F0502020204030204" pitchFamily="34" charset="0"/>
                <a:cs typeface="Calibri" panose="020F0502020204030204" pitchFamily="34" charset="0"/>
              </a:rPr>
              <a:t> </a:t>
            </a:r>
            <a:r>
              <a:rPr lang="tr-TR" sz="2100" dirty="0" err="1">
                <a:latin typeface="Calibri" panose="020F0502020204030204" pitchFamily="34" charset="0"/>
                <a:cs typeface="Calibri" panose="020F0502020204030204" pitchFamily="34" charset="0"/>
              </a:rPr>
              <a:t>freely</a:t>
            </a:r>
            <a:endParaRPr lang="tr-TR" sz="2100" dirty="0">
              <a:latin typeface="Calibri" panose="020F0502020204030204" pitchFamily="34" charset="0"/>
              <a:cs typeface="Calibri" panose="020F0502020204030204" pitchFamily="34" charset="0"/>
            </a:endParaRPr>
          </a:p>
          <a:p>
            <a:pPr lvl="0"/>
            <a:r>
              <a:rPr lang="tr-TR" sz="2100" dirty="0">
                <a:latin typeface="Calibri" panose="020F0502020204030204" pitchFamily="34" charset="0"/>
                <a:cs typeface="Calibri" panose="020F0502020204030204" pitchFamily="34" charset="0"/>
              </a:rPr>
              <a:t>Report </a:t>
            </a:r>
            <a:r>
              <a:rPr lang="tr-TR" sz="2100" dirty="0" err="1">
                <a:latin typeface="Calibri" panose="020F0502020204030204" pitchFamily="34" charset="0"/>
                <a:cs typeface="Calibri" panose="020F0502020204030204" pitchFamily="34" charset="0"/>
              </a:rPr>
              <a:t>anything</a:t>
            </a:r>
            <a:r>
              <a:rPr lang="tr-TR" sz="2100" dirty="0">
                <a:latin typeface="Calibri" panose="020F0502020204030204" pitchFamily="34" charset="0"/>
                <a:cs typeface="Calibri" panose="020F0502020204030204" pitchFamily="34" charset="0"/>
              </a:rPr>
              <a:t> </a:t>
            </a:r>
            <a:r>
              <a:rPr lang="tr-TR" sz="2100" dirty="0" err="1">
                <a:latin typeface="Calibri" panose="020F0502020204030204" pitchFamily="34" charset="0"/>
                <a:cs typeface="Calibri" panose="020F0502020204030204" pitchFamily="34" charset="0"/>
              </a:rPr>
              <a:t>that</a:t>
            </a:r>
            <a:r>
              <a:rPr lang="tr-TR" sz="2100" dirty="0">
                <a:latin typeface="Calibri" panose="020F0502020204030204" pitchFamily="34" charset="0"/>
                <a:cs typeface="Calibri" panose="020F0502020204030204" pitchFamily="34" charset="0"/>
              </a:rPr>
              <a:t> is </a:t>
            </a:r>
            <a:r>
              <a:rPr lang="tr-TR" sz="2100" dirty="0" err="1">
                <a:latin typeface="Calibri" panose="020F0502020204030204" pitchFamily="34" charset="0"/>
                <a:cs typeface="Calibri" panose="020F0502020204030204" pitchFamily="34" charset="0"/>
              </a:rPr>
              <a:t>seen</a:t>
            </a:r>
            <a:r>
              <a:rPr lang="tr-TR" sz="2100" dirty="0">
                <a:latin typeface="Calibri" panose="020F0502020204030204" pitchFamily="34" charset="0"/>
                <a:cs typeface="Calibri" panose="020F0502020204030204" pitchFamily="34" charset="0"/>
              </a:rPr>
              <a:t> as </a:t>
            </a:r>
            <a:r>
              <a:rPr lang="tr-TR" sz="2100" dirty="0" err="1">
                <a:latin typeface="Calibri" panose="020F0502020204030204" pitchFamily="34" charset="0"/>
                <a:cs typeface="Calibri" panose="020F0502020204030204" pitchFamily="34" charset="0"/>
              </a:rPr>
              <a:t>inappropriate</a:t>
            </a:r>
            <a:endParaRPr lang="tr-TR" sz="2100" dirty="0">
              <a:latin typeface="Calibri" panose="020F0502020204030204" pitchFamily="34" charset="0"/>
              <a:cs typeface="Calibri" panose="020F0502020204030204" pitchFamily="34" charset="0"/>
            </a:endParaRPr>
          </a:p>
          <a:p>
            <a:pPr marL="0" indent="0">
              <a:buNone/>
            </a:pPr>
            <a:r>
              <a:rPr lang="tr-TR" sz="1800" dirty="0"/>
              <a:t/>
            </a:r>
            <a:br>
              <a:rPr lang="tr-TR" sz="1800" dirty="0"/>
            </a:br>
            <a:endParaRPr lang="tr-TR" sz="1900" b="1" dirty="0">
              <a:latin typeface="Calibri" panose="020F0502020204030204" pitchFamily="34" charset="0"/>
              <a:cs typeface="Calibri" panose="020F0502020204030204" pitchFamily="34" charset="0"/>
            </a:endParaRPr>
          </a:p>
        </p:txBody>
      </p:sp>
      <p:pic>
        <p:nvPicPr>
          <p:cNvPr id="9" name="Resim 8" descr="Digital rights for all - European Digital Rights (EDRi)"/>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85019" y="1753644"/>
            <a:ext cx="4464428" cy="2769443"/>
          </a:xfrm>
          <a:prstGeom prst="rect">
            <a:avLst/>
          </a:prstGeom>
          <a:noFill/>
          <a:ln>
            <a:noFill/>
          </a:ln>
        </p:spPr>
      </p:pic>
    </p:spTree>
    <p:extLst>
      <p:ext uri="{BB962C8B-B14F-4D97-AF65-F5344CB8AC3E}">
        <p14:creationId xmlns:p14="http://schemas.microsoft.com/office/powerpoint/2010/main" val="40819445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314435" y="839244"/>
            <a:ext cx="6376546" cy="5406009"/>
          </a:xfrm>
        </p:spPr>
        <p:txBody>
          <a:bodyPr>
            <a:normAutofit/>
          </a:bodyPr>
          <a:lstStyle/>
          <a:p>
            <a:endParaRPr lang="tr-TR" sz="2400" dirty="0" smtClean="0"/>
          </a:p>
          <a:p>
            <a:pPr marL="0" indent="0">
              <a:buNone/>
            </a:pPr>
            <a:r>
              <a:rPr lang="tr-TR" sz="1900" b="1" dirty="0" smtClean="0">
                <a:latin typeface="Calibri" panose="020F0502020204030204" pitchFamily="34" charset="0"/>
                <a:cs typeface="Calibri" panose="020F0502020204030204" pitchFamily="34" charset="0"/>
              </a:rPr>
              <a:t>    </a:t>
            </a:r>
            <a:r>
              <a:rPr lang="tr-TR" sz="1900" b="1" dirty="0" err="1" smtClean="0">
                <a:latin typeface="Calibri" panose="020F0502020204030204" pitchFamily="34" charset="0"/>
                <a:cs typeface="Calibri" panose="020F0502020204030204" pitchFamily="34" charset="0"/>
              </a:rPr>
              <a:t>Your</a:t>
            </a:r>
            <a:r>
              <a:rPr lang="tr-TR" sz="1900" b="1" dirty="0" smtClean="0">
                <a:latin typeface="Calibri" panose="020F0502020204030204" pitchFamily="34" charset="0"/>
                <a:cs typeface="Calibri" panose="020F0502020204030204" pitchFamily="34" charset="0"/>
              </a:rPr>
              <a:t> </a:t>
            </a:r>
            <a:r>
              <a:rPr lang="tr-TR" sz="1900" b="1" dirty="0" err="1">
                <a:latin typeface="Calibri" panose="020F0502020204030204" pitchFamily="34" charset="0"/>
                <a:cs typeface="Calibri" panose="020F0502020204030204" pitchFamily="34" charset="0"/>
              </a:rPr>
              <a:t>responsibilities</a:t>
            </a:r>
            <a:r>
              <a:rPr lang="tr-TR" sz="1900" b="1" dirty="0">
                <a:latin typeface="Calibri" panose="020F0502020204030204" pitchFamily="34" charset="0"/>
                <a:cs typeface="Calibri" panose="020F0502020204030204" pitchFamily="34" charset="0"/>
              </a:rPr>
              <a:t> </a:t>
            </a:r>
            <a:r>
              <a:rPr lang="tr-TR" sz="1900" b="1" dirty="0" err="1">
                <a:latin typeface="Calibri" panose="020F0502020204030204" pitchFamily="34" charset="0"/>
                <a:cs typeface="Calibri" panose="020F0502020204030204" pitchFamily="34" charset="0"/>
              </a:rPr>
              <a:t>include</a:t>
            </a:r>
            <a:r>
              <a:rPr lang="tr-TR" sz="1900" b="1" dirty="0" smtClean="0">
                <a:latin typeface="Calibri" panose="020F0502020204030204" pitchFamily="34" charset="0"/>
                <a:cs typeface="Calibri" panose="020F0502020204030204" pitchFamily="34" charset="0"/>
              </a:rPr>
              <a:t>:</a:t>
            </a:r>
          </a:p>
          <a:p>
            <a:pPr marL="0" indent="0">
              <a:buNone/>
            </a:pPr>
            <a:endParaRPr lang="tr-TR" sz="1900" dirty="0">
              <a:latin typeface="Calibri" panose="020F0502020204030204" pitchFamily="34" charset="0"/>
              <a:cs typeface="Calibri" panose="020F0502020204030204" pitchFamily="34" charset="0"/>
            </a:endParaRPr>
          </a:p>
          <a:p>
            <a:pPr lvl="0"/>
            <a:r>
              <a:rPr lang="tr-TR" sz="1900" dirty="0" err="1">
                <a:latin typeface="Calibri" panose="020F0502020204030204" pitchFamily="34" charset="0"/>
                <a:cs typeface="Calibri" panose="020F0502020204030204" pitchFamily="34" charset="0"/>
              </a:rPr>
              <a:t>Use</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appropriate</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language</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when</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interacting</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with</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others</a:t>
            </a:r>
            <a:endParaRPr lang="tr-TR" sz="1900" dirty="0">
              <a:latin typeface="Calibri" panose="020F0502020204030204" pitchFamily="34" charset="0"/>
              <a:cs typeface="Calibri" panose="020F0502020204030204" pitchFamily="34" charset="0"/>
            </a:endParaRPr>
          </a:p>
          <a:p>
            <a:pPr lvl="0"/>
            <a:r>
              <a:rPr lang="tr-TR" sz="1900" dirty="0" err="1">
                <a:latin typeface="Calibri" panose="020F0502020204030204" pitchFamily="34" charset="0"/>
                <a:cs typeface="Calibri" panose="020F0502020204030204" pitchFamily="34" charset="0"/>
              </a:rPr>
              <a:t>Respect</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the</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opinions</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and</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ideas</a:t>
            </a:r>
            <a:r>
              <a:rPr lang="tr-TR" sz="1900" dirty="0">
                <a:latin typeface="Calibri" panose="020F0502020204030204" pitchFamily="34" charset="0"/>
                <a:cs typeface="Calibri" panose="020F0502020204030204" pitchFamily="34" charset="0"/>
              </a:rPr>
              <a:t> of </a:t>
            </a:r>
            <a:r>
              <a:rPr lang="tr-TR" sz="1900" dirty="0" err="1">
                <a:latin typeface="Calibri" panose="020F0502020204030204" pitchFamily="34" charset="0"/>
                <a:cs typeface="Calibri" panose="020F0502020204030204" pitchFamily="34" charset="0"/>
              </a:rPr>
              <a:t>others</a:t>
            </a:r>
            <a:endParaRPr lang="tr-TR" sz="1900" dirty="0">
              <a:latin typeface="Calibri" panose="020F0502020204030204" pitchFamily="34" charset="0"/>
              <a:cs typeface="Calibri" panose="020F0502020204030204" pitchFamily="34" charset="0"/>
            </a:endParaRPr>
          </a:p>
          <a:p>
            <a:pPr lvl="0"/>
            <a:r>
              <a:rPr lang="tr-TR" sz="1900" dirty="0" err="1">
                <a:latin typeface="Calibri" panose="020F0502020204030204" pitchFamily="34" charset="0"/>
                <a:cs typeface="Calibri" panose="020F0502020204030204" pitchFamily="34" charset="0"/>
              </a:rPr>
              <a:t>Obey</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all</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intellectual</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property</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laws</a:t>
            </a:r>
            <a:r>
              <a:rPr lang="tr-TR" sz="1900" dirty="0">
                <a:latin typeface="Calibri" panose="020F0502020204030204" pitchFamily="34" charset="0"/>
                <a:cs typeface="Calibri" panose="020F0502020204030204" pitchFamily="34" charset="0"/>
              </a:rPr>
              <a:t> of </a:t>
            </a:r>
            <a:r>
              <a:rPr lang="tr-TR" sz="1900" dirty="0" err="1">
                <a:latin typeface="Calibri" panose="020F0502020204030204" pitchFamily="34" charset="0"/>
                <a:cs typeface="Calibri" panose="020F0502020204030204" pitchFamily="34" charset="0"/>
              </a:rPr>
              <a:t>media</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and</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copyright</a:t>
            </a:r>
            <a:endParaRPr lang="tr-TR" sz="1900" dirty="0">
              <a:latin typeface="Calibri" panose="020F0502020204030204" pitchFamily="34" charset="0"/>
              <a:cs typeface="Calibri" panose="020F0502020204030204" pitchFamily="34" charset="0"/>
            </a:endParaRPr>
          </a:p>
          <a:p>
            <a:pPr lvl="0"/>
            <a:r>
              <a:rPr lang="tr-TR" sz="1900" dirty="0">
                <a:latin typeface="Calibri" panose="020F0502020204030204" pitchFamily="34" charset="0"/>
                <a:cs typeface="Calibri" panose="020F0502020204030204" pitchFamily="34" charset="0"/>
              </a:rPr>
              <a:t>Not </a:t>
            </a:r>
            <a:r>
              <a:rPr lang="tr-TR" sz="1900" dirty="0" err="1">
                <a:latin typeface="Calibri" panose="020F0502020204030204" pitchFamily="34" charset="0"/>
                <a:cs typeface="Calibri" panose="020F0502020204030204" pitchFamily="34" charset="0"/>
              </a:rPr>
              <a:t>to</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share</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others</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works</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without</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permission</a:t>
            </a:r>
            <a:endParaRPr lang="tr-TR" sz="1900" dirty="0">
              <a:latin typeface="Calibri" panose="020F0502020204030204" pitchFamily="34" charset="0"/>
              <a:cs typeface="Calibri" panose="020F0502020204030204" pitchFamily="34" charset="0"/>
            </a:endParaRPr>
          </a:p>
          <a:p>
            <a:pPr lvl="0"/>
            <a:r>
              <a:rPr lang="tr-TR" sz="1900" dirty="0" err="1">
                <a:latin typeface="Calibri" panose="020F0502020204030204" pitchFamily="34" charset="0"/>
                <a:cs typeface="Calibri" panose="020F0502020204030204" pitchFamily="34" charset="0"/>
              </a:rPr>
              <a:t>Follow</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the</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rules</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and</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conduct</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within</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every</a:t>
            </a:r>
            <a:r>
              <a:rPr lang="tr-TR" sz="1900" dirty="0">
                <a:latin typeface="Calibri" panose="020F0502020204030204" pitchFamily="34" charset="0"/>
                <a:cs typeface="Calibri" panose="020F0502020204030204" pitchFamily="34" charset="0"/>
              </a:rPr>
              <a:t> site </a:t>
            </a:r>
            <a:r>
              <a:rPr lang="tr-TR" sz="1900" dirty="0" err="1">
                <a:latin typeface="Calibri" panose="020F0502020204030204" pitchFamily="34" charset="0"/>
                <a:cs typeface="Calibri" panose="020F0502020204030204" pitchFamily="34" charset="0"/>
              </a:rPr>
              <a:t>or</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digital</a:t>
            </a:r>
            <a:r>
              <a:rPr lang="tr-TR" sz="1900" dirty="0">
                <a:latin typeface="Calibri" panose="020F0502020204030204" pitchFamily="34" charset="0"/>
                <a:cs typeface="Calibri" panose="020F0502020204030204" pitchFamily="34" charset="0"/>
              </a:rPr>
              <a:t> </a:t>
            </a:r>
          </a:p>
          <a:p>
            <a:r>
              <a:rPr lang="tr-TR" sz="1900" dirty="0" err="1">
                <a:latin typeface="Calibri" panose="020F0502020204030204" pitchFamily="34" charset="0"/>
                <a:cs typeface="Calibri" panose="020F0502020204030204" pitchFamily="34" charset="0"/>
              </a:rPr>
              <a:t>community</a:t>
            </a:r>
            <a:r>
              <a:rPr lang="tr-TR" sz="1900" dirty="0">
                <a:latin typeface="Calibri" panose="020F0502020204030204" pitchFamily="34" charset="0"/>
                <a:cs typeface="Calibri" panose="020F0502020204030204" pitchFamily="34" charset="0"/>
              </a:rPr>
              <a:t> on </a:t>
            </a:r>
            <a:r>
              <a:rPr lang="tr-TR" sz="1900" dirty="0" err="1">
                <a:latin typeface="Calibri" panose="020F0502020204030204" pitchFamily="34" charset="0"/>
                <a:cs typeface="Calibri" panose="020F0502020204030204" pitchFamily="34" charset="0"/>
              </a:rPr>
              <a:t>the</a:t>
            </a:r>
            <a:r>
              <a:rPr lang="tr-TR" sz="1900" dirty="0">
                <a:latin typeface="Calibri" panose="020F0502020204030204" pitchFamily="34" charset="0"/>
                <a:cs typeface="Calibri" panose="020F0502020204030204" pitchFamily="34" charset="0"/>
              </a:rPr>
              <a:t> internet</a:t>
            </a:r>
          </a:p>
          <a:p>
            <a:pPr lvl="0"/>
            <a:r>
              <a:rPr lang="tr-TR" sz="1900" dirty="0">
                <a:latin typeface="Calibri" panose="020F0502020204030204" pitchFamily="34" charset="0"/>
                <a:cs typeface="Calibri" panose="020F0502020204030204" pitchFamily="34" charset="0"/>
              </a:rPr>
              <a:t>Report </a:t>
            </a:r>
            <a:r>
              <a:rPr lang="tr-TR" sz="1900" dirty="0" err="1">
                <a:latin typeface="Calibri" panose="020F0502020204030204" pitchFamily="34" charset="0"/>
                <a:cs typeface="Calibri" panose="020F0502020204030204" pitchFamily="34" charset="0"/>
              </a:rPr>
              <a:t>cyberbullying</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threats</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and</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inappropriate</a:t>
            </a:r>
            <a:r>
              <a:rPr lang="tr-TR" sz="1900" dirty="0">
                <a:latin typeface="Calibri" panose="020F0502020204030204" pitchFamily="34" charset="0"/>
                <a:cs typeface="Calibri" panose="020F0502020204030204" pitchFamily="34" charset="0"/>
              </a:rPr>
              <a:t> </a:t>
            </a:r>
          </a:p>
          <a:p>
            <a:r>
              <a:rPr lang="tr-TR" sz="1900" dirty="0" err="1">
                <a:latin typeface="Calibri" panose="020F0502020204030204" pitchFamily="34" charset="0"/>
                <a:cs typeface="Calibri" panose="020F0502020204030204" pitchFamily="34" charset="0"/>
              </a:rPr>
              <a:t>use</a:t>
            </a:r>
            <a:r>
              <a:rPr lang="tr-TR" sz="1900" dirty="0">
                <a:latin typeface="Calibri" panose="020F0502020204030204" pitchFamily="34" charset="0"/>
                <a:cs typeface="Calibri" panose="020F0502020204030204" pitchFamily="34" charset="0"/>
              </a:rPr>
              <a:t> of </a:t>
            </a:r>
            <a:r>
              <a:rPr lang="tr-TR" sz="1900" dirty="0" err="1">
                <a:latin typeface="Calibri" panose="020F0502020204030204" pitchFamily="34" charset="0"/>
                <a:cs typeface="Calibri" panose="020F0502020204030204" pitchFamily="34" charset="0"/>
              </a:rPr>
              <a:t>digital</a:t>
            </a:r>
            <a:r>
              <a:rPr lang="tr-TR" sz="1900" dirty="0">
                <a:latin typeface="Calibri" panose="020F0502020204030204" pitchFamily="34" charset="0"/>
                <a:cs typeface="Calibri" panose="020F0502020204030204" pitchFamily="34" charset="0"/>
              </a:rPr>
              <a:t> </a:t>
            </a:r>
            <a:r>
              <a:rPr lang="tr-TR" sz="1900" dirty="0" err="1">
                <a:latin typeface="Calibri" panose="020F0502020204030204" pitchFamily="34" charset="0"/>
                <a:cs typeface="Calibri" panose="020F0502020204030204" pitchFamily="34" charset="0"/>
              </a:rPr>
              <a:t>resources</a:t>
            </a:r>
            <a:endParaRPr lang="tr-TR" sz="1900" dirty="0" smtClean="0">
              <a:latin typeface="Calibri" panose="020F0502020204030204" pitchFamily="34" charset="0"/>
              <a:cs typeface="Calibri" panose="020F0502020204030204" pitchFamily="34" charset="0"/>
            </a:endParaRPr>
          </a:p>
          <a:p>
            <a:pPr marL="0" indent="0">
              <a:buNone/>
            </a:pPr>
            <a:endParaRPr lang="tr-TR" sz="3200" dirty="0"/>
          </a:p>
        </p:txBody>
      </p:sp>
      <p:pic>
        <p:nvPicPr>
          <p:cNvPr id="7" name="Resim 6" descr="Digital responsibility"/>
          <p:cNvPicPr/>
          <p:nvPr/>
        </p:nvPicPr>
        <p:blipFill>
          <a:blip r:embed="rId2">
            <a:extLst>
              <a:ext uri="{28A0092B-C50C-407E-A947-70E740481C1C}">
                <a14:useLocalDpi xmlns:a14="http://schemas.microsoft.com/office/drawing/2010/main" val="0"/>
              </a:ext>
            </a:extLst>
          </a:blip>
          <a:srcRect/>
          <a:stretch>
            <a:fillRect/>
          </a:stretch>
        </p:blipFill>
        <p:spPr bwMode="auto">
          <a:xfrm>
            <a:off x="7478040" y="2467886"/>
            <a:ext cx="4046528" cy="2304271"/>
          </a:xfrm>
          <a:prstGeom prst="rect">
            <a:avLst/>
          </a:prstGeom>
          <a:noFill/>
          <a:ln>
            <a:noFill/>
          </a:ln>
        </p:spPr>
      </p:pic>
    </p:spTree>
    <p:extLst>
      <p:ext uri="{BB962C8B-B14F-4D97-AF65-F5344CB8AC3E}">
        <p14:creationId xmlns:p14="http://schemas.microsoft.com/office/powerpoint/2010/main" val="3493905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251678" y="382385"/>
            <a:ext cx="10178322" cy="845166"/>
          </a:xfrm>
        </p:spPr>
        <p:txBody>
          <a:bodyPr>
            <a:normAutofit fontScale="90000"/>
          </a:bodyPr>
          <a:lstStyle/>
          <a:p>
            <a:r>
              <a:rPr lang="it-IT" b="1" dirty="0"/>
              <a:t>WHAT ARE DIGITAL RIGHTS AND RESPONSIBILITIES FOR STUDENTS?</a:t>
            </a:r>
            <a:r>
              <a:rPr lang="tr-TR" b="1" i="1" dirty="0"/>
              <a:t/>
            </a:r>
            <a:br>
              <a:rPr lang="tr-TR" b="1" i="1" dirty="0"/>
            </a:br>
            <a:r>
              <a:rPr lang="tr-TR" dirty="0"/>
              <a:t/>
            </a:r>
            <a:br>
              <a:rPr lang="tr-TR" dirty="0"/>
            </a:br>
            <a:endParaRPr lang="tr-TR" dirty="0"/>
          </a:p>
        </p:txBody>
      </p:sp>
      <p:sp>
        <p:nvSpPr>
          <p:cNvPr id="3" name="Dikdörtgen 2"/>
          <p:cNvSpPr/>
          <p:nvPr/>
        </p:nvSpPr>
        <p:spPr>
          <a:xfrm>
            <a:off x="1319407" y="2098850"/>
            <a:ext cx="9390346" cy="1261884"/>
          </a:xfrm>
          <a:prstGeom prst="rect">
            <a:avLst/>
          </a:prstGeom>
        </p:spPr>
        <p:txBody>
          <a:bodyPr wrap="square">
            <a:spAutoFit/>
          </a:bodyPr>
          <a:lstStyle/>
          <a:p>
            <a:pPr marL="342900" indent="-342900">
              <a:buFont typeface="Symbol"/>
              <a:buChar char="·"/>
            </a:pPr>
            <a:r>
              <a:rPr lang="tr-TR" sz="1900" dirty="0">
                <a:latin typeface="Calibri" panose="020F0502020204030204" pitchFamily="34" charset="0"/>
                <a:cs typeface="Calibri" panose="020F0502020204030204" pitchFamily="34" charset="0"/>
              </a:rPr>
              <a:t>Y</a:t>
            </a:r>
            <a:r>
              <a:rPr lang="it-IT" sz="1900" dirty="0" smtClean="0">
                <a:latin typeface="Calibri" panose="020F0502020204030204" pitchFamily="34" charset="0"/>
                <a:cs typeface="Calibri" panose="020F0502020204030204" pitchFamily="34" charset="0"/>
              </a:rPr>
              <a:t>our </a:t>
            </a:r>
            <a:r>
              <a:rPr lang="it-IT" sz="1900" dirty="0">
                <a:latin typeface="Calibri" panose="020F0502020204030204" pitchFamily="34" charset="0"/>
                <a:cs typeface="Calibri" panose="020F0502020204030204" pitchFamily="34" charset="0"/>
              </a:rPr>
              <a:t>students have the privilege and freedom to engage in technology use during school as well as at home. However, there are expectations that accompany the privileges and freedom to use technology. Students must act responsibly as they participate in the digital world.</a:t>
            </a:r>
            <a:endParaRPr lang="tr-TR" sz="1900" dirty="0">
              <a:latin typeface="Calibri" panose="020F0502020204030204" pitchFamily="34" charset="0"/>
              <a:cs typeface="Calibri" panose="020F0502020204030204" pitchFamily="34" charset="0"/>
            </a:endParaRPr>
          </a:p>
        </p:txBody>
      </p:sp>
      <p:pic>
        <p:nvPicPr>
          <p:cNvPr id="2052" name="Picture 4" descr="EducationUSA |"/>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65324" y="4170168"/>
            <a:ext cx="5473875" cy="22658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01451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206487" y="1830886"/>
            <a:ext cx="5800476" cy="4751541"/>
          </a:xfrm>
        </p:spPr>
        <p:txBody>
          <a:bodyPr>
            <a:normAutofit/>
          </a:bodyPr>
          <a:lstStyle/>
          <a:p>
            <a:endParaRPr lang="tr-TR" dirty="0" smtClean="0"/>
          </a:p>
          <a:p>
            <a:r>
              <a:rPr lang="it-IT" sz="1900" dirty="0">
                <a:latin typeface="Calibri" panose="020F0502020204030204" pitchFamily="34" charset="0"/>
                <a:cs typeface="Calibri" panose="020F0502020204030204" pitchFamily="34" charset="0"/>
              </a:rPr>
              <a:t>Just as  it is important to establish </a:t>
            </a:r>
            <a:r>
              <a:rPr lang="tr-TR" sz="1900" dirty="0" err="1" smtClean="0">
                <a:latin typeface="Calibri" panose="020F0502020204030204" pitchFamily="34" charset="0"/>
                <a:cs typeface="Calibri" panose="020F0502020204030204" pitchFamily="34" charset="0"/>
              </a:rPr>
              <a:t>school</a:t>
            </a:r>
            <a:r>
              <a:rPr lang="tr-TR" sz="1900" dirty="0" smtClean="0">
                <a:latin typeface="Calibri" panose="020F0502020204030204" pitchFamily="34" charset="0"/>
                <a:cs typeface="Calibri" panose="020F0502020204030204" pitchFamily="34" charset="0"/>
              </a:rPr>
              <a:t> </a:t>
            </a:r>
            <a:r>
              <a:rPr lang="tr-TR" sz="1900" dirty="0" err="1" smtClean="0">
                <a:latin typeface="Calibri" panose="020F0502020204030204" pitchFamily="34" charset="0"/>
                <a:cs typeface="Calibri" panose="020F0502020204030204" pitchFamily="34" charset="0"/>
              </a:rPr>
              <a:t>and</a:t>
            </a:r>
            <a:r>
              <a:rPr lang="tr-TR" sz="1900" dirty="0" smtClean="0">
                <a:latin typeface="Calibri" panose="020F0502020204030204" pitchFamily="34" charset="0"/>
                <a:cs typeface="Calibri" panose="020F0502020204030204" pitchFamily="34" charset="0"/>
              </a:rPr>
              <a:t> </a:t>
            </a:r>
            <a:r>
              <a:rPr lang="tr-TR" sz="1900" dirty="0" err="1" smtClean="0">
                <a:latin typeface="Calibri" panose="020F0502020204030204" pitchFamily="34" charset="0"/>
                <a:cs typeface="Calibri" panose="020F0502020204030204" pitchFamily="34" charset="0"/>
              </a:rPr>
              <a:t>home</a:t>
            </a:r>
            <a:r>
              <a:rPr lang="it-IT" sz="1900" dirty="0" smtClean="0">
                <a:latin typeface="Calibri" panose="020F0502020204030204" pitchFamily="34" charset="0"/>
                <a:cs typeface="Calibri" panose="020F0502020204030204" pitchFamily="34" charset="0"/>
              </a:rPr>
              <a:t> rules</a:t>
            </a:r>
            <a:r>
              <a:rPr lang="tr-TR" sz="1900" dirty="0" smtClean="0">
                <a:latin typeface="Calibri" panose="020F0502020204030204" pitchFamily="34" charset="0"/>
                <a:cs typeface="Calibri" panose="020F0502020204030204" pitchFamily="34" charset="0"/>
              </a:rPr>
              <a:t> </a:t>
            </a:r>
            <a:r>
              <a:rPr lang="tr-TR" sz="1900" dirty="0" err="1" smtClean="0">
                <a:latin typeface="Calibri" panose="020F0502020204030204" pitchFamily="34" charset="0"/>
                <a:cs typeface="Calibri" panose="020F0502020204030204" pitchFamily="34" charset="0"/>
              </a:rPr>
              <a:t>and</a:t>
            </a:r>
            <a:r>
              <a:rPr lang="tr-TR" sz="1900" dirty="0" smtClean="0">
                <a:latin typeface="Calibri" panose="020F0502020204030204" pitchFamily="34" charset="0"/>
                <a:cs typeface="Calibri" panose="020F0502020204030204" pitchFamily="34" charset="0"/>
              </a:rPr>
              <a:t> </a:t>
            </a:r>
            <a:r>
              <a:rPr lang="tr-TR" sz="1900" dirty="0" err="1" smtClean="0">
                <a:latin typeface="Calibri" panose="020F0502020204030204" pitchFamily="34" charset="0"/>
                <a:cs typeface="Calibri" panose="020F0502020204030204" pitchFamily="34" charset="0"/>
              </a:rPr>
              <a:t>expectations</a:t>
            </a:r>
            <a:r>
              <a:rPr lang="it-IT" sz="1900" dirty="0" smtClean="0">
                <a:latin typeface="Calibri" panose="020F0502020204030204" pitchFamily="34" charset="0"/>
                <a:cs typeface="Calibri" panose="020F0502020204030204" pitchFamily="34" charset="0"/>
              </a:rPr>
              <a:t>, </a:t>
            </a:r>
            <a:r>
              <a:rPr lang="it-IT" sz="1900" dirty="0">
                <a:latin typeface="Calibri" panose="020F0502020204030204" pitchFamily="34" charset="0"/>
                <a:cs typeface="Calibri" panose="020F0502020204030204" pitchFamily="34" charset="0"/>
              </a:rPr>
              <a:t>it is imperative that parents and educators establish similar rules and expectations for responsible behavior in the digital world</a:t>
            </a:r>
            <a:r>
              <a:rPr lang="it-IT" sz="1900" dirty="0" smtClean="0">
                <a:latin typeface="Calibri" panose="020F0502020204030204" pitchFamily="34" charset="0"/>
                <a:cs typeface="Calibri" panose="020F0502020204030204" pitchFamily="34" charset="0"/>
              </a:rPr>
              <a:t>.</a:t>
            </a:r>
            <a:endParaRPr lang="tr-TR" sz="1900" dirty="0" smtClean="0">
              <a:latin typeface="Calibri" panose="020F0502020204030204" pitchFamily="34" charset="0"/>
              <a:cs typeface="Calibri" panose="020F0502020204030204" pitchFamily="34" charset="0"/>
            </a:endParaRPr>
          </a:p>
          <a:p>
            <a:pPr marL="0" indent="0">
              <a:buNone/>
            </a:pPr>
            <a:endParaRPr lang="tr-TR" sz="1900" dirty="0">
              <a:latin typeface="Calibri" panose="020F0502020204030204" pitchFamily="34" charset="0"/>
              <a:cs typeface="Calibri" panose="020F0502020204030204" pitchFamily="34" charset="0"/>
            </a:endParaRPr>
          </a:p>
          <a:p>
            <a:r>
              <a:rPr lang="it-IT" sz="1900" dirty="0" smtClean="0">
                <a:latin typeface="Calibri" panose="020F0502020204030204" pitchFamily="34" charset="0"/>
                <a:cs typeface="Calibri" panose="020F0502020204030204" pitchFamily="34" charset="0"/>
              </a:rPr>
              <a:t>They </a:t>
            </a:r>
            <a:r>
              <a:rPr lang="it-IT" sz="1900" dirty="0">
                <a:latin typeface="Calibri" panose="020F0502020204030204" pitchFamily="34" charset="0"/>
                <a:cs typeface="Calibri" panose="020F0502020204030204" pitchFamily="34" charset="0"/>
              </a:rPr>
              <a:t>must teach students about responsible use of technology. Through effective modeling and teaching, the students can successfully and safely participate in today's digital society.</a:t>
            </a:r>
            <a:endParaRPr lang="tr-TR" sz="1900" dirty="0">
              <a:latin typeface="Calibri" panose="020F0502020204030204" pitchFamily="34" charset="0"/>
              <a:cs typeface="Calibri" panose="020F0502020204030204" pitchFamily="34" charset="0"/>
            </a:endParaRPr>
          </a:p>
        </p:txBody>
      </p:sp>
      <p:sp>
        <p:nvSpPr>
          <p:cNvPr id="8" name="Unvan 1"/>
          <p:cNvSpPr>
            <a:spLocks noGrp="1"/>
          </p:cNvSpPr>
          <p:nvPr>
            <p:ph type="title"/>
          </p:nvPr>
        </p:nvSpPr>
        <p:spPr>
          <a:xfrm>
            <a:off x="1251678" y="382385"/>
            <a:ext cx="10178322" cy="1258525"/>
          </a:xfrm>
        </p:spPr>
        <p:txBody>
          <a:bodyPr>
            <a:normAutofit fontScale="90000"/>
          </a:bodyPr>
          <a:lstStyle/>
          <a:p>
            <a:r>
              <a:rPr lang="it-IT" b="1" dirty="0"/>
              <a:t>THE PLACE OF DIGITAL RIGHTS AND RESPONSIBILITIES IN </a:t>
            </a:r>
            <a:r>
              <a:rPr lang="it-IT" b="1" dirty="0" smtClean="0"/>
              <a:t>EDUCATION</a:t>
            </a:r>
            <a:r>
              <a:rPr lang="tr-TR" dirty="0" smtClean="0"/>
              <a:t/>
            </a:r>
            <a:br>
              <a:rPr lang="tr-TR" dirty="0" smtClean="0"/>
            </a:br>
            <a:endParaRPr lang="tr-TR" dirty="0"/>
          </a:p>
        </p:txBody>
      </p:sp>
      <p:pic>
        <p:nvPicPr>
          <p:cNvPr id="11" name="Resim 10" descr="Making Good Digital Citizenship A Part of Classroom Culture — Pear Deck"/>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06963" y="2519049"/>
            <a:ext cx="4616450" cy="2596515"/>
          </a:xfrm>
          <a:prstGeom prst="rect">
            <a:avLst/>
          </a:prstGeom>
          <a:noFill/>
          <a:ln>
            <a:noFill/>
          </a:ln>
        </p:spPr>
      </p:pic>
    </p:spTree>
    <p:extLst>
      <p:ext uri="{BB962C8B-B14F-4D97-AF65-F5344CB8AC3E}">
        <p14:creationId xmlns:p14="http://schemas.microsoft.com/office/powerpoint/2010/main" val="3608086147"/>
      </p:ext>
    </p:extLst>
  </p:cSld>
  <p:clrMapOvr>
    <a:masterClrMapping/>
  </p:clrMapOvr>
  <p:timing>
    <p:tnLst>
      <p:par>
        <p:cTn id="1" dur="indefinite" restart="never" nodeType="tmRoot"/>
      </p:par>
    </p:tnLst>
  </p:timing>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Badge" id="{71A07785-5930-41D4-9A83-E23602B48E98}" vid="{771EA782-DFA6-45B1-AEA3-661F1715B310}"/>
    </a:ext>
  </a:ext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TM10001106[[fn=Rozet]]</Template>
  <TotalTime>641</TotalTime>
  <Words>319</Words>
  <Application>Microsoft Office PowerPoint</Application>
  <PresentationFormat>Özel</PresentationFormat>
  <Paragraphs>64</Paragraphs>
  <Slides>12</Slides>
  <Notes>2</Notes>
  <HiddenSlides>0</HiddenSlides>
  <MMClips>0</MMClips>
  <ScaleCrop>false</ScaleCrop>
  <HeadingPairs>
    <vt:vector size="4" baseType="variant">
      <vt:variant>
        <vt:lpstr>Tema</vt:lpstr>
      </vt:variant>
      <vt:variant>
        <vt:i4>1</vt:i4>
      </vt:variant>
      <vt:variant>
        <vt:lpstr>Slayt Başlıkları</vt:lpstr>
      </vt:variant>
      <vt:variant>
        <vt:i4>12</vt:i4>
      </vt:variant>
    </vt:vector>
  </HeadingPairs>
  <TitlesOfParts>
    <vt:vector size="13" baseType="lpstr">
      <vt:lpstr>Badge</vt:lpstr>
      <vt:lpstr>PowerPoint Sunusu</vt:lpstr>
      <vt:lpstr> UNIT 8: DIGITAL RIGHTS AND RESPONSIBILITIES</vt:lpstr>
      <vt:lpstr>PowerPoint Sunusu</vt:lpstr>
      <vt:lpstr>PowerPoint Sunusu</vt:lpstr>
      <vt:lpstr>HOW DOES IT WORK?</vt:lpstr>
      <vt:lpstr>PowerPoint Sunusu</vt:lpstr>
      <vt:lpstr>PowerPoint Sunusu</vt:lpstr>
      <vt:lpstr>WHAT ARE DIGITAL RIGHTS AND RESPONSIBILITIES FOR STUDENTS?  </vt:lpstr>
      <vt:lpstr>THE PLACE OF DIGITAL RIGHTS AND RESPONSIBILITIES IN EDUCATION </vt:lpstr>
      <vt:lpstr>PowerPoint Sunusu</vt:lpstr>
      <vt:lpstr>dIscussIon</vt:lpstr>
      <vt:lpstr>References</vt:lpstr>
    </vt:vector>
  </TitlesOfParts>
  <Company>Silentall Unattended Installer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ronaldinho424</dc:creator>
  <cp:lastModifiedBy>PC</cp:lastModifiedBy>
  <cp:revision>57</cp:revision>
  <dcterms:created xsi:type="dcterms:W3CDTF">2022-09-11T14:23:08Z</dcterms:created>
  <dcterms:modified xsi:type="dcterms:W3CDTF">2022-11-05T18:30:34Z</dcterms:modified>
</cp:coreProperties>
</file>