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3"/>
  </p:notesMasterIdLst>
  <p:sldIdLst>
    <p:sldId id="258" r:id="rId2"/>
    <p:sldId id="256" r:id="rId3"/>
    <p:sldId id="259" r:id="rId4"/>
    <p:sldId id="260" r:id="rId5"/>
    <p:sldId id="261" r:id="rId6"/>
    <p:sldId id="262" r:id="rId7"/>
    <p:sldId id="263" r:id="rId8"/>
    <p:sldId id="264" r:id="rId9"/>
    <p:sldId id="268"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p:scale>
          <a:sx n="76" d="100"/>
          <a:sy n="76" d="100"/>
        </p:scale>
        <p:origin x="-48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05.11.2022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05.11.2022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05.11.2022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05.11.2022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05.11.2022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05.11.2022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whitmoredigitalcitizenship.weebly.com/digital-security.html" TargetMode="External"/><Relationship Id="rId2" Type="http://schemas.openxmlformats.org/officeDocument/2006/relationships/hyperlink" Target="https://www.simplilearn.com/what-is-digital-security-article" TargetMode="External"/><Relationship Id="rId1" Type="http://schemas.openxmlformats.org/officeDocument/2006/relationships/slideLayout" Target="../slideLayouts/slideLayout2.xml"/><Relationship Id="rId5" Type="http://schemas.openxmlformats.org/officeDocument/2006/relationships/hyperlink" Target="https://www.teachthought.com/technology/cybersecurity-tips-for-students/" TargetMode="External"/><Relationship Id="rId4" Type="http://schemas.openxmlformats.org/officeDocument/2006/relationships/hyperlink" Target="https://cybersecurityforme.com/importance-of-cybersecurity-in-education/#:~:text=Cybersecurity%20awareness%20training%20is%20important,schools%20to%20keep%20students%20saf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dIscussIon</a:t>
            </a:r>
            <a:endParaRPr lang="tr-TR" dirty="0"/>
          </a:p>
        </p:txBody>
      </p:sp>
      <p:sp>
        <p:nvSpPr>
          <p:cNvPr id="3" name="İçerik Yer Tutucusu 2"/>
          <p:cNvSpPr>
            <a:spLocks noGrp="1"/>
          </p:cNvSpPr>
          <p:nvPr>
            <p:ph idx="1"/>
          </p:nvPr>
        </p:nvSpPr>
        <p:spPr>
          <a:xfrm>
            <a:off x="1239152" y="1646479"/>
            <a:ext cx="10178322" cy="4466428"/>
          </a:xfrm>
        </p:spPr>
        <p:txBody>
          <a:bodyPr>
            <a:normAutofit/>
          </a:bodyPr>
          <a:lstStyle/>
          <a:p>
            <a:pPr lvl="0"/>
            <a:r>
              <a:rPr lang="tr-TR" sz="1900" dirty="0" smtClean="0">
                <a:latin typeface="Calibri" panose="020F0502020204030204" pitchFamily="34" charset="0"/>
                <a:cs typeface="Calibri" panose="020F0502020204030204" pitchFamily="34" charset="0"/>
              </a:rPr>
              <a:t>1) </a:t>
            </a:r>
            <a:r>
              <a:rPr lang="it-IT" sz="1900" dirty="0" smtClean="0">
                <a:latin typeface="Calibri" panose="020F0502020204030204" pitchFamily="34" charset="0"/>
                <a:cs typeface="Calibri" panose="020F0502020204030204" pitchFamily="34" charset="0"/>
              </a:rPr>
              <a:t>What </a:t>
            </a:r>
            <a:r>
              <a:rPr lang="it-IT" sz="1900" dirty="0">
                <a:latin typeface="Calibri" panose="020F0502020204030204" pitchFamily="34" charset="0"/>
                <a:cs typeface="Calibri" panose="020F0502020204030204" pitchFamily="34" charset="0"/>
              </a:rPr>
              <a:t>does ‘digital security’ mean for you?</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2) </a:t>
            </a:r>
            <a:r>
              <a:rPr lang="it-IT" sz="1900" dirty="0" smtClean="0">
                <a:latin typeface="Calibri" panose="020F0502020204030204" pitchFamily="34" charset="0"/>
                <a:cs typeface="Calibri" panose="020F0502020204030204" pitchFamily="34" charset="0"/>
              </a:rPr>
              <a:t>What </a:t>
            </a:r>
            <a:r>
              <a:rPr lang="it-IT" sz="1900" dirty="0">
                <a:latin typeface="Calibri" panose="020F0502020204030204" pitchFamily="34" charset="0"/>
                <a:cs typeface="Calibri" panose="020F0502020204030204" pitchFamily="34" charset="0"/>
              </a:rPr>
              <a:t>are examples of inappropriate digital security</a:t>
            </a:r>
            <a:r>
              <a:rPr lang="it-IT" sz="1900" dirty="0" smtClean="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lv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3) </a:t>
            </a:r>
            <a:r>
              <a:rPr lang="it-IT" sz="1900" dirty="0" smtClean="0">
                <a:latin typeface="Calibri" panose="020F0502020204030204" pitchFamily="34" charset="0"/>
                <a:cs typeface="Calibri" panose="020F0502020204030204" pitchFamily="34" charset="0"/>
              </a:rPr>
              <a:t>Why </a:t>
            </a:r>
            <a:r>
              <a:rPr lang="it-IT" sz="1900" dirty="0">
                <a:latin typeface="Calibri" panose="020F0502020204030204" pitchFamily="34" charset="0"/>
                <a:cs typeface="Calibri" panose="020F0502020204030204" pitchFamily="34" charset="0"/>
              </a:rPr>
              <a:t>is digital security important in education?</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pPr lvl="0"/>
            <a:r>
              <a:rPr lang="tr-TR" sz="1900" dirty="0" smtClean="0">
                <a:latin typeface="Calibri" panose="020F0502020204030204" pitchFamily="34" charset="0"/>
                <a:cs typeface="Calibri" panose="020F0502020204030204" pitchFamily="34" charset="0"/>
              </a:rPr>
              <a:t>4) </a:t>
            </a:r>
            <a:r>
              <a:rPr lang="it-IT" sz="1900" dirty="0" smtClean="0">
                <a:latin typeface="Calibri" panose="020F0502020204030204" pitchFamily="34" charset="0"/>
                <a:cs typeface="Calibri" panose="020F0502020204030204" pitchFamily="34" charset="0"/>
              </a:rPr>
              <a:t>Can </a:t>
            </a:r>
            <a:r>
              <a:rPr lang="it-IT" sz="1900" dirty="0">
                <a:latin typeface="Calibri" panose="020F0502020204030204" pitchFamily="34" charset="0"/>
                <a:cs typeface="Calibri" panose="020F0502020204030204" pitchFamily="34" charset="0"/>
              </a:rPr>
              <a:t>you tell me 2 ways of being safe online</a:t>
            </a:r>
            <a:r>
              <a:rPr lang="it-IT" sz="1900" dirty="0" smtClean="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lv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tr-TR" sz="1900" dirty="0" smtClean="0">
                <a:latin typeface="Calibri" panose="020F0502020204030204" pitchFamily="34" charset="0"/>
                <a:cs typeface="Calibri" panose="020F0502020204030204" pitchFamily="34" charset="0"/>
              </a:rPr>
              <a:t>5) </a:t>
            </a:r>
            <a:r>
              <a:rPr lang="it-IT" sz="1900" dirty="0" smtClean="0">
                <a:latin typeface="Calibri" panose="020F0502020204030204" pitchFamily="34" charset="0"/>
                <a:cs typeface="Calibri" panose="020F0502020204030204" pitchFamily="34" charset="0"/>
              </a:rPr>
              <a:t>Are </a:t>
            </a:r>
            <a:r>
              <a:rPr lang="it-IT" sz="1900" dirty="0">
                <a:latin typeface="Calibri" panose="020F0502020204030204" pitchFamily="34" charset="0"/>
                <a:cs typeface="Calibri" panose="020F0502020204030204" pitchFamily="34" charset="0"/>
              </a:rPr>
              <a:t>you aware of digital security enough?</a:t>
            </a:r>
            <a:endParaRPr lang="tr-TR" sz="1900" dirty="0" smtClean="0">
              <a:latin typeface="Calibri" panose="020F0502020204030204" pitchFamily="34" charset="0"/>
              <a:cs typeface="Calibri" panose="020F0502020204030204" pitchFamily="34" charset="0"/>
            </a:endParaRPr>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References</a:t>
            </a:r>
            <a:endParaRPr lang="tr-TR" dirty="0"/>
          </a:p>
        </p:txBody>
      </p:sp>
      <p:sp>
        <p:nvSpPr>
          <p:cNvPr id="3" name="İçerik Yer Tutucusu 2"/>
          <p:cNvSpPr>
            <a:spLocks noGrp="1"/>
          </p:cNvSpPr>
          <p:nvPr>
            <p:ph idx="1"/>
          </p:nvPr>
        </p:nvSpPr>
        <p:spPr>
          <a:xfrm>
            <a:off x="1163996" y="1911929"/>
            <a:ext cx="10178322" cy="4946071"/>
          </a:xfrm>
        </p:spPr>
        <p:txBody>
          <a:bodyPr/>
          <a:lstStyle/>
          <a:p>
            <a:r>
              <a:rPr lang="it-IT" sz="1900" u="sng" dirty="0">
                <a:latin typeface="Calibri" panose="020F0502020204030204" pitchFamily="34" charset="0"/>
                <a:cs typeface="Calibri" panose="020F0502020204030204" pitchFamily="34" charset="0"/>
                <a:hlinkClick r:id="rId2"/>
              </a:rPr>
              <a:t>https://www.simplilearn.com/what-is-digital-security-article</a:t>
            </a:r>
            <a:endParaRPr lang="tr-TR" sz="1900" dirty="0">
              <a:latin typeface="Calibri" panose="020F0502020204030204" pitchFamily="34" charset="0"/>
              <a:cs typeface="Calibri" panose="020F0502020204030204" pitchFamily="34" charset="0"/>
            </a:endParaRPr>
          </a:p>
          <a:p>
            <a:pPr mar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u="sng" dirty="0">
                <a:latin typeface="Calibri" panose="020F0502020204030204" pitchFamily="34" charset="0"/>
                <a:cs typeface="Calibri" panose="020F0502020204030204" pitchFamily="34" charset="0"/>
                <a:hlinkClick r:id="rId3"/>
              </a:rPr>
              <a:t>https://mwhitmoredigitalcitizenship.weebly.com/digital-security.html</a:t>
            </a:r>
            <a:endParaRPr lang="tr-TR" sz="1900" dirty="0">
              <a:latin typeface="Calibri" panose="020F0502020204030204" pitchFamily="34" charset="0"/>
              <a:cs typeface="Calibri" panose="020F0502020204030204" pitchFamily="34" charset="0"/>
            </a:endParaRPr>
          </a:p>
          <a:p>
            <a:pPr mar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u="sng" dirty="0">
                <a:latin typeface="Calibri" panose="020F0502020204030204" pitchFamily="34" charset="0"/>
                <a:cs typeface="Calibri" panose="020F0502020204030204" pitchFamily="34" charset="0"/>
                <a:hlinkClick r:id="rId4"/>
              </a:rPr>
              <a:t>https://cybersecurityforme.com/importance-of-cybersecurity-in-education/#:~:text=Cybersecurity%20awareness%20training%20is%20important,schools%20to%20keep%20students%20safe</a:t>
            </a:r>
            <a:r>
              <a:rPr lang="it-IT" sz="1900" dirty="0">
                <a:latin typeface="Calibri" panose="020F0502020204030204" pitchFamily="34" charset="0"/>
                <a:cs typeface="Calibri" panose="020F0502020204030204" pitchFamily="34" charset="0"/>
              </a:rPr>
              <a:t>.</a:t>
            </a:r>
            <a:endParaRPr lang="tr-TR" sz="1900" dirty="0">
              <a:latin typeface="Calibri" panose="020F0502020204030204" pitchFamily="34" charset="0"/>
              <a:cs typeface="Calibri" panose="020F0502020204030204" pitchFamily="34" charset="0"/>
            </a:endParaRPr>
          </a:p>
          <a:p>
            <a:pPr marL="0" indent="0">
              <a:buNone/>
            </a:pP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it-IT" sz="1900" u="sng" dirty="0">
                <a:latin typeface="Calibri" panose="020F0502020204030204" pitchFamily="34" charset="0"/>
                <a:cs typeface="Calibri" panose="020F0502020204030204" pitchFamily="34" charset="0"/>
                <a:hlinkClick r:id="rId5"/>
              </a:rPr>
              <a:t>https://www.teachthought.com/technology/cybersecurity-tips-for-students/</a:t>
            </a:r>
            <a:endParaRPr lang="tr-TR" sz="1900" dirty="0">
              <a:latin typeface="Calibri" panose="020F0502020204030204" pitchFamily="34" charset="0"/>
              <a:cs typeface="Calibri" panose="020F0502020204030204" pitchFamily="34" charset="0"/>
            </a:endParaRPr>
          </a:p>
          <a:p>
            <a:endParaRPr lang="tr-TR"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017103" y="1186071"/>
            <a:ext cx="8441258" cy="2408900"/>
          </a:xfrm>
        </p:spPr>
        <p:txBody>
          <a:bodyPr/>
          <a:lstStyle/>
          <a:p>
            <a:r>
              <a:rPr lang="tr-TR" sz="6000" dirty="0" smtClean="0"/>
              <a:t> UNIT 10:</a:t>
            </a:r>
            <a:r>
              <a:rPr lang="tr-TR" sz="6000" dirty="0"/>
              <a:t/>
            </a:r>
            <a:br>
              <a:rPr lang="tr-TR" sz="6000" dirty="0"/>
            </a:br>
            <a:r>
              <a:rPr lang="tr-TR" sz="6000" dirty="0" smtClean="0"/>
              <a:t>DIGITAL SECURITY</a:t>
            </a:r>
            <a:endParaRPr lang="tr-TR" sz="6000"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305" y="4023992"/>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smtClean="0"/>
              <a:t>DIGITAL SECURITY</a:t>
            </a:r>
            <a:endParaRPr lang="tr-TR" dirty="0"/>
          </a:p>
        </p:txBody>
      </p:sp>
      <p:sp>
        <p:nvSpPr>
          <p:cNvPr id="3" name="İçerik Yer Tutucusu 2"/>
          <p:cNvSpPr>
            <a:spLocks noGrp="1"/>
          </p:cNvSpPr>
          <p:nvPr>
            <p:ph idx="1"/>
          </p:nvPr>
        </p:nvSpPr>
        <p:spPr>
          <a:xfrm>
            <a:off x="1251678" y="1979113"/>
            <a:ext cx="5249330" cy="4138474"/>
          </a:xfrm>
        </p:spPr>
        <p:txBody>
          <a:bodyPr>
            <a:normAutofit/>
          </a:bodyPr>
          <a:lstStyle/>
          <a:p>
            <a:pPr marL="0" indent="0">
              <a:buNone/>
            </a:pPr>
            <a:r>
              <a:rPr lang="tr-TR" dirty="0"/>
              <a:t> </a:t>
            </a:r>
            <a:r>
              <a:rPr lang="it-IT" b="1" dirty="0">
                <a:latin typeface="Calibri" panose="020F0502020204030204" pitchFamily="34" charset="0"/>
                <a:cs typeface="Calibri" panose="020F0502020204030204" pitchFamily="34" charset="0"/>
              </a:rPr>
              <a:t>DEFINITION</a:t>
            </a:r>
            <a:r>
              <a:rPr lang="it-IT" dirty="0"/>
              <a:t>	</a:t>
            </a:r>
            <a:endParaRPr lang="tr-TR" dirty="0"/>
          </a:p>
          <a:p>
            <a:r>
              <a:rPr lang="it-IT" sz="1900" b="1" dirty="0">
                <a:latin typeface="Calibri" panose="020F0502020204030204" pitchFamily="34" charset="0"/>
                <a:cs typeface="Calibri" panose="020F0502020204030204" pitchFamily="34" charset="0"/>
              </a:rPr>
              <a:t>Digital security is the electronic precautions to guarantee safety</a:t>
            </a:r>
            <a:r>
              <a:rPr lang="it-IT" sz="1900" b="1" dirty="0" smtClean="0">
                <a:latin typeface="Calibri" panose="020F0502020204030204" pitchFamily="34" charset="0"/>
                <a:cs typeface="Calibri" panose="020F0502020204030204" pitchFamily="34" charset="0"/>
              </a:rPr>
              <a:t>.</a:t>
            </a:r>
            <a:endParaRPr lang="tr-TR" sz="1900" b="1" dirty="0" smtClean="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b="1" dirty="0" smtClean="0">
                <a:latin typeface="Calibri" panose="020F0502020204030204" pitchFamily="34" charset="0"/>
                <a:cs typeface="Calibri" panose="020F0502020204030204" pitchFamily="34" charset="0"/>
              </a:rPr>
              <a:t>As more and more personal information is being stored electronically, a strategy to protect ones information is imperative.  People </a:t>
            </a:r>
            <a:r>
              <a:rPr lang="it-IT" sz="1900" b="1" dirty="0">
                <a:latin typeface="Calibri" panose="020F0502020204030204" pitchFamily="34" charset="0"/>
                <a:cs typeface="Calibri" panose="020F0502020204030204" pitchFamily="34" charset="0"/>
              </a:rPr>
              <a:t>need to learn how to protect themselves as they continue to use technology devices. </a:t>
            </a:r>
            <a:r>
              <a:rPr lang="it-IT" b="1" dirty="0">
                <a:latin typeface="Calibri" panose="020F0502020204030204" pitchFamily="34" charset="0"/>
                <a:cs typeface="Calibri" panose="020F0502020204030204" pitchFamily="34" charset="0"/>
              </a:rPr>
              <a:t/>
            </a:r>
            <a:br>
              <a:rPr lang="it-IT" b="1" dirty="0">
                <a:latin typeface="Calibri" panose="020F0502020204030204" pitchFamily="34" charset="0"/>
                <a:cs typeface="Calibri" panose="020F0502020204030204" pitchFamily="34" charset="0"/>
              </a:rPr>
            </a:br>
            <a:endParaRPr lang="tr-TR" dirty="0">
              <a:latin typeface="Calibri" panose="020F0502020204030204" pitchFamily="34" charset="0"/>
              <a:cs typeface="Calibri" panose="020F0502020204030204" pitchFamily="34" charset="0"/>
            </a:endParaRPr>
          </a:p>
        </p:txBody>
      </p:sp>
      <p:pic>
        <p:nvPicPr>
          <p:cNvPr id="6" name="Resim 5" descr="NCERT issues guidelines for schools, parents on cyber security -  digitalLEARNING Magazine - Elets Digital Learning"/>
          <p:cNvPicPr/>
          <p:nvPr/>
        </p:nvPicPr>
        <p:blipFill>
          <a:blip r:embed="rId2">
            <a:extLst>
              <a:ext uri="{28A0092B-C50C-407E-A947-70E740481C1C}">
                <a14:useLocalDpi xmlns:a14="http://schemas.microsoft.com/office/drawing/2010/main" val="0"/>
              </a:ext>
            </a:extLst>
          </a:blip>
          <a:srcRect/>
          <a:stretch>
            <a:fillRect/>
          </a:stretch>
        </p:blipFill>
        <p:spPr bwMode="auto">
          <a:xfrm>
            <a:off x="6638794" y="2392472"/>
            <a:ext cx="4877217" cy="2728879"/>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44807"/>
            <a:ext cx="10178322" cy="652088"/>
          </a:xfrm>
        </p:spPr>
        <p:txBody>
          <a:bodyPr>
            <a:normAutofit fontScale="90000"/>
          </a:bodyPr>
          <a:lstStyle/>
          <a:p>
            <a:r>
              <a:rPr lang="tr-TR" smtClean="0"/>
              <a:t> </a:t>
            </a:r>
            <a:endParaRPr lang="tr-TR" dirty="0"/>
          </a:p>
        </p:txBody>
      </p:sp>
      <p:sp>
        <p:nvSpPr>
          <p:cNvPr id="3" name="İçerik Yer Tutucusu 2"/>
          <p:cNvSpPr>
            <a:spLocks noGrp="1"/>
          </p:cNvSpPr>
          <p:nvPr>
            <p:ph idx="1"/>
          </p:nvPr>
        </p:nvSpPr>
        <p:spPr>
          <a:xfrm>
            <a:off x="6340839" y="2260398"/>
            <a:ext cx="5487613" cy="4798019"/>
          </a:xfrm>
        </p:spPr>
        <p:txBody>
          <a:bodyPr>
            <a:normAutofit/>
          </a:bodyPr>
          <a:lstStyle/>
          <a:p>
            <a:r>
              <a:rPr lang="it-IT" sz="1900" dirty="0">
                <a:latin typeface="Calibri" panose="020F0502020204030204" pitchFamily="34" charset="0"/>
                <a:cs typeface="Calibri" panose="020F0502020204030204" pitchFamily="34" charset="0"/>
              </a:rPr>
              <a:t>Users fail to maintain current software</a:t>
            </a:r>
            <a:br>
              <a:rPr lang="it-IT" sz="1900" dirty="0">
                <a:latin typeface="Calibri" panose="020F0502020204030204" pitchFamily="34" charset="0"/>
                <a:cs typeface="Calibri" panose="020F0502020204030204" pitchFamily="34" charset="0"/>
              </a:rPr>
            </a:br>
            <a:r>
              <a:rPr lang="it-IT" sz="1900" dirty="0">
                <a:latin typeface="Calibri" panose="020F0502020204030204" pitchFamily="34" charset="0"/>
                <a:cs typeface="Calibri" panose="020F0502020204030204" pitchFamily="34" charset="0"/>
              </a:rPr>
              <a:t>updates or patches that protect their computers from</a:t>
            </a:r>
            <a:br>
              <a:rPr lang="it-IT" sz="1900" dirty="0">
                <a:latin typeface="Calibri" panose="020F0502020204030204" pitchFamily="34" charset="0"/>
                <a:cs typeface="Calibri" panose="020F0502020204030204" pitchFamily="34" charset="0"/>
              </a:rPr>
            </a:br>
            <a:r>
              <a:rPr lang="it-IT" sz="1900" dirty="0">
                <a:latin typeface="Calibri" panose="020F0502020204030204" pitchFamily="34" charset="0"/>
                <a:cs typeface="Calibri" panose="020F0502020204030204" pitchFamily="34" charset="0"/>
              </a:rPr>
              <a:t>viruses and </a:t>
            </a:r>
            <a:r>
              <a:rPr lang="it-IT" sz="1900" dirty="0" smtClean="0">
                <a:latin typeface="Calibri" panose="020F0502020204030204" pitchFamily="34" charset="0"/>
                <a:cs typeface="Calibri" panose="020F0502020204030204" pitchFamily="34" charset="0"/>
              </a:rPr>
              <a:t>explanation.</a:t>
            </a:r>
            <a:endParaRPr lang="tr-TR" sz="1900" dirty="0">
              <a:latin typeface="Calibri" panose="020F0502020204030204" pitchFamily="34" charset="0"/>
              <a:cs typeface="Calibri" panose="020F0502020204030204" pitchFamily="34" charset="0"/>
            </a:endParaRPr>
          </a:p>
          <a:p>
            <a:r>
              <a:rPr lang="it-IT" sz="1900" dirty="0" smtClean="0">
                <a:latin typeface="Calibri" panose="020F0502020204030204" pitchFamily="34" charset="0"/>
                <a:cs typeface="Calibri" panose="020F0502020204030204" pitchFamily="34" charset="0"/>
              </a:rPr>
              <a:t>Users </a:t>
            </a:r>
            <a:r>
              <a:rPr lang="it-IT" sz="1900" dirty="0">
                <a:latin typeface="Calibri" panose="020F0502020204030204" pitchFamily="34" charset="0"/>
                <a:cs typeface="Calibri" panose="020F0502020204030204" pitchFamily="34" charset="0"/>
              </a:rPr>
              <a:t>fail to protect their identity when using email,</a:t>
            </a:r>
            <a:br>
              <a:rPr lang="it-IT" sz="1900" dirty="0">
                <a:latin typeface="Calibri" panose="020F0502020204030204" pitchFamily="34" charset="0"/>
                <a:cs typeface="Calibri" panose="020F0502020204030204" pitchFamily="34" charset="0"/>
              </a:rPr>
            </a:br>
            <a:r>
              <a:rPr lang="it-IT" sz="1900" dirty="0">
                <a:latin typeface="Calibri" panose="020F0502020204030204" pitchFamily="34" charset="0"/>
                <a:cs typeface="Calibri" panose="020F0502020204030204" pitchFamily="34" charset="0"/>
              </a:rPr>
              <a:t>social networking, or text messaging.</a:t>
            </a:r>
            <a:endParaRPr lang="tr-TR" sz="1900" dirty="0">
              <a:latin typeface="Calibri" panose="020F0502020204030204" pitchFamily="34" charset="0"/>
              <a:cs typeface="Calibri" panose="020F0502020204030204" pitchFamily="34" charset="0"/>
            </a:endParaRPr>
          </a:p>
        </p:txBody>
      </p:sp>
      <p:sp>
        <p:nvSpPr>
          <p:cNvPr id="5" name="Unvan 1"/>
          <p:cNvSpPr txBox="1">
            <a:spLocks/>
          </p:cNvSpPr>
          <p:nvPr/>
        </p:nvSpPr>
        <p:spPr>
          <a:xfrm>
            <a:off x="1251678" y="557750"/>
            <a:ext cx="10178322" cy="689033"/>
          </a:xfrm>
          <a:prstGeom prst="rect">
            <a:avLst/>
          </a:prstGeom>
        </p:spPr>
        <p:txBody>
          <a:bodyPr vert="horz" lIns="91440" tIns="45720" rIns="91440" bIns="45720" rtlCol="0" anchor="t">
            <a:normAutofit fontScale="67500" lnSpcReduction="20000"/>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tr-TR" dirty="0" smtClean="0"/>
              <a:t>EXAMPLES OF INAPPROPRIATE DIGITAL </a:t>
            </a:r>
            <a:r>
              <a:rPr lang="tr-TR" dirty="0" smtClean="0"/>
              <a:t>SECURITY</a:t>
            </a:r>
            <a:endParaRPr lang="tr-TR" dirty="0"/>
          </a:p>
        </p:txBody>
      </p:sp>
      <p:pic>
        <p:nvPicPr>
          <p:cNvPr id="1026" name="Picture 2" descr="Technology Innovation Services / Information Secur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905" y="2124655"/>
            <a:ext cx="3664863" cy="273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689033"/>
          </a:xfrm>
        </p:spPr>
        <p:txBody>
          <a:bodyPr>
            <a:normAutofit fontScale="90000"/>
          </a:bodyPr>
          <a:lstStyle/>
          <a:p>
            <a:r>
              <a:rPr lang="it-IT" b="1" dirty="0"/>
              <a:t>EXAMPLES OF APPROPRIATE DIGITAL SECURITY</a:t>
            </a:r>
            <a:endParaRPr lang="tr-TR" dirty="0"/>
          </a:p>
        </p:txBody>
      </p:sp>
      <p:sp>
        <p:nvSpPr>
          <p:cNvPr id="3" name="İçerik Yer Tutucusu 2"/>
          <p:cNvSpPr>
            <a:spLocks noGrp="1"/>
          </p:cNvSpPr>
          <p:nvPr>
            <p:ph idx="1"/>
          </p:nvPr>
        </p:nvSpPr>
        <p:spPr>
          <a:xfrm>
            <a:off x="1251678" y="1954060"/>
            <a:ext cx="6192831" cy="4419031"/>
          </a:xfrm>
        </p:spPr>
        <p:txBody>
          <a:bodyPr>
            <a:normAutofit/>
          </a:bodyPr>
          <a:lstStyle/>
          <a:p>
            <a:r>
              <a:rPr lang="it-IT" sz="1900" b="1" dirty="0">
                <a:latin typeface="Calibri" panose="020F0502020204030204" pitchFamily="34" charset="0"/>
                <a:cs typeface="Calibri" panose="020F0502020204030204" pitchFamily="34" charset="0"/>
              </a:rPr>
              <a:t>-Users take the time to make sure their virus protection and firewalls are properly undated and configured to protect personal information.</a:t>
            </a:r>
            <a:br>
              <a:rPr lang="it-IT" sz="1900" b="1" dirty="0">
                <a:latin typeface="Calibri" panose="020F0502020204030204" pitchFamily="34" charset="0"/>
                <a:cs typeface="Calibri" panose="020F0502020204030204" pitchFamily="34" charset="0"/>
              </a:rPr>
            </a:br>
            <a:r>
              <a:rPr lang="it-IT" sz="1900" b="1" dirty="0">
                <a:latin typeface="Calibri" panose="020F0502020204030204" pitchFamily="34" charset="0"/>
                <a:cs typeface="Calibri" panose="020F0502020204030204" pitchFamily="34" charset="0"/>
              </a:rPr>
              <a:t/>
            </a:r>
            <a:br>
              <a:rPr lang="it-IT" sz="1900" b="1" dirty="0">
                <a:latin typeface="Calibri" panose="020F0502020204030204" pitchFamily="34" charset="0"/>
                <a:cs typeface="Calibri" panose="020F0502020204030204" pitchFamily="34" charset="0"/>
              </a:rPr>
            </a:br>
            <a:r>
              <a:rPr lang="it-IT" sz="1900" b="1" dirty="0">
                <a:latin typeface="Calibri" panose="020F0502020204030204" pitchFamily="34" charset="0"/>
                <a:cs typeface="Calibri" panose="020F0502020204030204" pitchFamily="34" charset="0"/>
              </a:rPr>
              <a:t>-Teachers and parents talk to students about the dangers  of providing information to anyone over the internet.</a:t>
            </a:r>
            <a:endParaRPr lang="tr-TR" sz="1900" dirty="0">
              <a:latin typeface="Calibri" panose="020F0502020204030204" pitchFamily="34" charset="0"/>
              <a:cs typeface="Calibri" panose="020F0502020204030204" pitchFamily="34" charset="0"/>
            </a:endParaRPr>
          </a:p>
          <a:p>
            <a:pPr marL="0" indent="0">
              <a:buNone/>
            </a:pPr>
            <a:endParaRPr lang="tr-TR" b="1" dirty="0" smtClean="0"/>
          </a:p>
          <a:p>
            <a:endParaRPr lang="tr-TR" b="1" dirty="0"/>
          </a:p>
        </p:txBody>
      </p:sp>
      <p:pic>
        <p:nvPicPr>
          <p:cNvPr id="2050" name="Picture 2" descr="Digital Citizenship &amp; Ethics | Let's Talk Scie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9916" y="3508854"/>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47816" y="2304789"/>
            <a:ext cx="6163604" cy="4153405"/>
          </a:xfrm>
        </p:spPr>
        <p:txBody>
          <a:bodyPr>
            <a:normAutofit/>
          </a:bodyPr>
          <a:lstStyle/>
          <a:p>
            <a:r>
              <a:rPr lang="it-IT" sz="1900" dirty="0">
                <a:latin typeface="Calibri" panose="020F0502020204030204" pitchFamily="34" charset="0"/>
                <a:cs typeface="Calibri" panose="020F0502020204030204" pitchFamily="34" charset="0"/>
              </a:rPr>
              <a:t>The internet and computers have become an essential part of our everyday life, no matter whether we are working or studying at home or at school or college or even at the workplace.</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It is therefore very essential to keep the computers secure from hackers so that the personal information of students, staff members and teachers is not misused by unscrupulous </a:t>
            </a:r>
            <a:r>
              <a:rPr lang="it-IT" sz="1900" dirty="0" smtClean="0">
                <a:latin typeface="Calibri" panose="020F0502020204030204" pitchFamily="34" charset="0"/>
                <a:cs typeface="Calibri" panose="020F0502020204030204" pitchFamily="34" charset="0"/>
              </a:rPr>
              <a:t>people</a:t>
            </a:r>
            <a:r>
              <a:rPr lang="tr-TR" sz="1900" dirty="0" smtClean="0">
                <a:latin typeface="Calibri" panose="020F0502020204030204" pitchFamily="34" charset="0"/>
                <a:cs typeface="Calibri" panose="020F0502020204030204" pitchFamily="34" charset="0"/>
              </a:rPr>
              <a:t>.</a:t>
            </a:r>
            <a:endParaRPr lang="tr-TR" sz="1900" dirty="0"/>
          </a:p>
        </p:txBody>
      </p:sp>
      <p:sp>
        <p:nvSpPr>
          <p:cNvPr id="4" name="Unvan 1"/>
          <p:cNvSpPr>
            <a:spLocks noGrp="1"/>
          </p:cNvSpPr>
          <p:nvPr>
            <p:ph type="title"/>
          </p:nvPr>
        </p:nvSpPr>
        <p:spPr>
          <a:xfrm>
            <a:off x="1251678" y="382385"/>
            <a:ext cx="10178322" cy="689033"/>
          </a:xfrm>
        </p:spPr>
        <p:txBody>
          <a:bodyPr>
            <a:normAutofit fontScale="90000"/>
          </a:bodyPr>
          <a:lstStyle/>
          <a:p>
            <a:r>
              <a:rPr lang="it-IT" b="1" dirty="0"/>
              <a:t>WHY IS DIGITAL SECURITY IMPORTANT IN EDUCATION?</a:t>
            </a:r>
            <a:r>
              <a:rPr lang="tr-TR" dirty="0"/>
              <a:t/>
            </a:r>
            <a:br>
              <a:rPr lang="tr-TR" dirty="0"/>
            </a:br>
            <a:endParaRPr lang="tr-TR" dirty="0"/>
          </a:p>
        </p:txBody>
      </p:sp>
      <p:pic>
        <p:nvPicPr>
          <p:cNvPr id="5" name="Resim 4" descr="Cybersecurity: how to teach students to use Internet responsibly - Acer for  Educatio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1263" y="2419615"/>
            <a:ext cx="4067141" cy="2828789"/>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1294355" y="1040154"/>
            <a:ext cx="4730664" cy="2723823"/>
          </a:xfrm>
          <a:prstGeom prst="rect">
            <a:avLst/>
          </a:prstGeom>
        </p:spPr>
        <p:txBody>
          <a:bodyPr wrap="square">
            <a:spAutoFit/>
          </a:bodyPr>
          <a:lstStyle/>
          <a:p>
            <a:pPr marL="342900" indent="-342900">
              <a:buFont typeface="Arial" panose="020B0604020202020204" pitchFamily="34" charset="0"/>
              <a:buChar char="•"/>
            </a:pPr>
            <a:r>
              <a:rPr lang="it-IT" sz="1900" dirty="0">
                <a:latin typeface="Calibri" panose="020F0502020204030204" pitchFamily="34" charset="0"/>
                <a:cs typeface="Calibri" panose="020F0502020204030204" pitchFamily="34" charset="0"/>
              </a:rPr>
              <a:t>We should not forget that information technology has made education institutions more effective and efficient in their </a:t>
            </a:r>
            <a:r>
              <a:rPr lang="it-IT" sz="1900" dirty="0" smtClean="0">
                <a:latin typeface="Calibri" panose="020F0502020204030204" pitchFamily="34" charset="0"/>
                <a:cs typeface="Calibri" panose="020F0502020204030204" pitchFamily="34" charset="0"/>
              </a:rPr>
              <a:t>operations.</a:t>
            </a:r>
            <a:endParaRPr lang="tr-TR" sz="1900" dirty="0" smtClean="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it-IT" sz="1900" dirty="0" smtClean="0">
                <a:latin typeface="Calibri" panose="020F0502020204030204" pitchFamily="34" charset="0"/>
                <a:cs typeface="Calibri" panose="020F0502020204030204" pitchFamily="34" charset="0"/>
              </a:rPr>
              <a:t>Therefore</a:t>
            </a:r>
            <a:r>
              <a:rPr lang="it-IT" sz="1900" dirty="0">
                <a:latin typeface="Calibri" panose="020F0502020204030204" pitchFamily="34" charset="0"/>
                <a:cs typeface="Calibri" panose="020F0502020204030204" pitchFamily="34" charset="0"/>
              </a:rPr>
              <a:t>, it is very essential to ensure cybersecurity in education institutions so that we can take full advantage of this technology.</a:t>
            </a:r>
            <a:endParaRPr lang="tr-TR" sz="1900" dirty="0">
              <a:latin typeface="Calibri" panose="020F0502020204030204" pitchFamily="34" charset="0"/>
              <a:cs typeface="Calibri" panose="020F0502020204030204" pitchFamily="34" charset="0"/>
            </a:endParaRPr>
          </a:p>
        </p:txBody>
      </p:sp>
      <p:pic>
        <p:nvPicPr>
          <p:cNvPr id="5" name="Resim 4" descr="The Importance of Teaching Students About Cyber Security - Emerging  Education Technologie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05169" y="3032340"/>
            <a:ext cx="4279948" cy="2538202"/>
          </a:xfrm>
          <a:prstGeom prst="rect">
            <a:avLst/>
          </a:prstGeom>
          <a:noFill/>
          <a:ln>
            <a:noFill/>
          </a:ln>
        </p:spPr>
      </p:pic>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it-IT" dirty="0"/>
              <a:t>12 DIGITAL SECURITY TIPS FOR STUDENTS AT HOME AND IN SCHOOL</a:t>
            </a:r>
            <a:r>
              <a:rPr lang="tr-TR" b="1" i="1" dirty="0"/>
              <a:t/>
            </a:r>
            <a:br>
              <a:rPr lang="tr-TR" b="1" i="1" dirty="0"/>
            </a:br>
            <a:endParaRPr lang="tr-TR" dirty="0"/>
          </a:p>
        </p:txBody>
      </p:sp>
      <p:sp>
        <p:nvSpPr>
          <p:cNvPr id="3" name="İçerik Yer Tutucusu 2"/>
          <p:cNvSpPr>
            <a:spLocks noGrp="1"/>
          </p:cNvSpPr>
          <p:nvPr>
            <p:ph idx="1"/>
          </p:nvPr>
        </p:nvSpPr>
        <p:spPr>
          <a:xfrm>
            <a:off x="1239152" y="1947798"/>
            <a:ext cx="10178322" cy="4390372"/>
          </a:xfrm>
        </p:spPr>
        <p:txBody>
          <a:bodyPr>
            <a:normAutofit fontScale="92500" lnSpcReduction="20000"/>
          </a:bodyPr>
          <a:lstStyle/>
          <a:p>
            <a:r>
              <a:rPr lang="it-IT" sz="2100" dirty="0" smtClean="0">
                <a:latin typeface="Calibri" panose="020F0502020204030204" pitchFamily="34" charset="0"/>
                <a:cs typeface="Calibri" panose="020F0502020204030204" pitchFamily="34" charset="0"/>
              </a:rPr>
              <a:t>1. Secure your social media </a:t>
            </a:r>
            <a:endParaRPr lang="tr-TR" sz="2100" b="1" dirty="0" smtClean="0">
              <a:latin typeface="Calibri" panose="020F0502020204030204" pitchFamily="34" charset="0"/>
              <a:cs typeface="Calibri" panose="020F0502020204030204" pitchFamily="34" charset="0"/>
            </a:endParaRPr>
          </a:p>
          <a:p>
            <a:r>
              <a:rPr lang="it-IT" sz="2100" dirty="0" smtClean="0">
                <a:latin typeface="Calibri" panose="020F0502020204030204" pitchFamily="34" charset="0"/>
                <a:cs typeface="Calibri" panose="020F0502020204030204" pitchFamily="34" charset="0"/>
              </a:rPr>
              <a:t>2. Use apps, tools, and websites that encrypt data</a:t>
            </a:r>
            <a:endParaRPr lang="tr-TR" sz="2100" b="1" dirty="0" smtClean="0">
              <a:latin typeface="Calibri" panose="020F0502020204030204" pitchFamily="34" charset="0"/>
              <a:cs typeface="Calibri" panose="020F0502020204030204" pitchFamily="34" charset="0"/>
            </a:endParaRPr>
          </a:p>
          <a:p>
            <a:r>
              <a:rPr lang="it-IT" sz="2100" dirty="0" smtClean="0">
                <a:latin typeface="Calibri" panose="020F0502020204030204" pitchFamily="34" charset="0"/>
                <a:cs typeface="Calibri" panose="020F0502020204030204" pitchFamily="34" charset="0"/>
              </a:rPr>
              <a:t>3. Have a recovery plan</a:t>
            </a:r>
            <a:endParaRPr lang="tr-TR" sz="2100" b="1" dirty="0" smtClean="0">
              <a:latin typeface="Calibri" panose="020F0502020204030204" pitchFamily="34" charset="0"/>
              <a:cs typeface="Calibri" panose="020F0502020204030204" pitchFamily="34" charset="0"/>
            </a:endParaRPr>
          </a:p>
          <a:p>
            <a:r>
              <a:rPr lang="it-IT" sz="2100" i="1" dirty="0" smtClean="0">
                <a:latin typeface="Calibri" panose="020F0502020204030204" pitchFamily="34" charset="0"/>
                <a:cs typeface="Calibri" panose="020F0502020204030204" pitchFamily="34" charset="0"/>
              </a:rPr>
              <a:t>4. </a:t>
            </a:r>
            <a:r>
              <a:rPr lang="it-IT" sz="2100" dirty="0" smtClean="0">
                <a:latin typeface="Calibri" panose="020F0502020204030204" pitchFamily="34" charset="0"/>
                <a:cs typeface="Calibri" panose="020F0502020204030204" pitchFamily="34" charset="0"/>
              </a:rPr>
              <a:t>Use</a:t>
            </a:r>
            <a:r>
              <a:rPr lang="it-IT" sz="2100" i="1" dirty="0" smtClean="0">
                <a:latin typeface="Calibri" panose="020F0502020204030204" pitchFamily="34" charset="0"/>
                <a:cs typeface="Calibri" panose="020F0502020204030204" pitchFamily="34" charset="0"/>
              </a:rPr>
              <a:t> a VPN</a:t>
            </a:r>
            <a:endParaRPr lang="tr-TR" sz="2100" b="1" i="1" dirty="0" smtClean="0">
              <a:latin typeface="Calibri" panose="020F0502020204030204" pitchFamily="34" charset="0"/>
              <a:cs typeface="Calibri" panose="020F0502020204030204" pitchFamily="34" charset="0"/>
            </a:endParaRPr>
          </a:p>
          <a:p>
            <a:r>
              <a:rPr lang="it-IT" sz="2100" dirty="0" smtClean="0">
                <a:latin typeface="Calibri" panose="020F0502020204030204" pitchFamily="34" charset="0"/>
                <a:cs typeface="Calibri" panose="020F0502020204030204" pitchFamily="34" charset="0"/>
              </a:rPr>
              <a:t>5. Use strong and unique passwords</a:t>
            </a:r>
            <a:endParaRPr lang="tr-TR" sz="2100" b="1" dirty="0" smtClean="0">
              <a:latin typeface="Calibri" panose="020F0502020204030204" pitchFamily="34" charset="0"/>
              <a:cs typeface="Calibri" panose="020F0502020204030204" pitchFamily="34" charset="0"/>
            </a:endParaRPr>
          </a:p>
          <a:p>
            <a:r>
              <a:rPr lang="it-IT" sz="2100" dirty="0" smtClean="0">
                <a:latin typeface="Calibri" panose="020F0502020204030204" pitchFamily="34" charset="0"/>
                <a:cs typeface="Calibri" panose="020F0502020204030204" pitchFamily="34" charset="0"/>
              </a:rPr>
              <a:t>6. Be vigilant regarding phishing scams</a:t>
            </a:r>
            <a:endParaRPr lang="tr-TR" sz="2100" b="1" dirty="0" smtClean="0">
              <a:latin typeface="Calibri" panose="020F0502020204030204" pitchFamily="34" charset="0"/>
              <a:cs typeface="Calibri" panose="020F0502020204030204" pitchFamily="34" charset="0"/>
            </a:endParaRPr>
          </a:p>
          <a:p>
            <a:r>
              <a:rPr lang="it-IT" sz="2100" dirty="0" smtClean="0">
                <a:latin typeface="Calibri" panose="020F0502020204030204" pitchFamily="34" charset="0"/>
                <a:cs typeface="Calibri" panose="020F0502020204030204" pitchFamily="34" charset="0"/>
              </a:rPr>
              <a:t>7. Know the terms and conditions</a:t>
            </a:r>
            <a:endParaRPr lang="tr-TR" sz="2100" b="1" dirty="0" smtClean="0">
              <a:latin typeface="Calibri" panose="020F0502020204030204" pitchFamily="34" charset="0"/>
              <a:cs typeface="Calibri" panose="020F0502020204030204" pitchFamily="34" charset="0"/>
            </a:endParaRPr>
          </a:p>
          <a:p>
            <a:r>
              <a:rPr lang="it-IT" sz="2100" dirty="0" smtClean="0">
                <a:latin typeface="Calibri" panose="020F0502020204030204" pitchFamily="34" charset="0"/>
                <a:cs typeface="Calibri" panose="020F0502020204030204" pitchFamily="34" charset="0"/>
              </a:rPr>
              <a:t>8. Don’t share personal information</a:t>
            </a:r>
            <a:endParaRPr lang="tr-TR" sz="2100" dirty="0" smtClean="0">
              <a:latin typeface="Calibri" panose="020F0502020204030204" pitchFamily="34" charset="0"/>
              <a:cs typeface="Calibri" panose="020F0502020204030204" pitchFamily="34" charset="0"/>
            </a:endParaRPr>
          </a:p>
          <a:p>
            <a:r>
              <a:rPr lang="it-IT" sz="2100" dirty="0">
                <a:latin typeface="Calibri" panose="020F0502020204030204" pitchFamily="34" charset="0"/>
                <a:cs typeface="Calibri" panose="020F0502020204030204" pitchFamily="34" charset="0"/>
              </a:rPr>
              <a:t>9. Update apps and device operating systems</a:t>
            </a:r>
            <a:endParaRPr lang="tr-TR" sz="2100" b="1" dirty="0">
              <a:latin typeface="Calibri" panose="020F0502020204030204" pitchFamily="34" charset="0"/>
              <a:cs typeface="Calibri" panose="020F0502020204030204" pitchFamily="34" charset="0"/>
            </a:endParaRPr>
          </a:p>
          <a:p>
            <a:r>
              <a:rPr lang="it-IT" sz="2100" dirty="0">
                <a:latin typeface="Calibri" panose="020F0502020204030204" pitchFamily="34" charset="0"/>
                <a:cs typeface="Calibri" panose="020F0502020204030204" pitchFamily="34" charset="0"/>
              </a:rPr>
              <a:t>10. Keep (secure) backups of important files or </a:t>
            </a:r>
            <a:r>
              <a:rPr lang="it-IT" sz="2100" dirty="0" smtClean="0">
                <a:latin typeface="Calibri" panose="020F0502020204030204" pitchFamily="34" charset="0"/>
                <a:cs typeface="Calibri" panose="020F0502020204030204" pitchFamily="34" charset="0"/>
              </a:rPr>
              <a:t>databases</a:t>
            </a:r>
            <a:endParaRPr lang="tr-TR" sz="2100" dirty="0" smtClean="0">
              <a:latin typeface="Calibri" panose="020F0502020204030204" pitchFamily="34" charset="0"/>
              <a:cs typeface="Calibri" panose="020F0502020204030204" pitchFamily="34" charset="0"/>
            </a:endParaRPr>
          </a:p>
          <a:p>
            <a:r>
              <a:rPr lang="it-IT" sz="2100" dirty="0">
                <a:latin typeface="Calibri" panose="020F0502020204030204" pitchFamily="34" charset="0"/>
                <a:cs typeface="Calibri" panose="020F0502020204030204" pitchFamily="34" charset="0"/>
              </a:rPr>
              <a:t>11. Don’t use unsecured WiFi sources</a:t>
            </a:r>
            <a:endParaRPr lang="tr-TR" sz="2100" b="1" dirty="0">
              <a:latin typeface="Calibri" panose="020F0502020204030204" pitchFamily="34" charset="0"/>
              <a:cs typeface="Calibri" panose="020F0502020204030204" pitchFamily="34" charset="0"/>
            </a:endParaRPr>
          </a:p>
          <a:p>
            <a:r>
              <a:rPr lang="it-IT" sz="2100" dirty="0">
                <a:latin typeface="Calibri" panose="020F0502020204030204" pitchFamily="34" charset="0"/>
                <a:cs typeface="Calibri" panose="020F0502020204030204" pitchFamily="34" charset="0"/>
              </a:rPr>
              <a:t>12. Know your context and ‘networks’ (physical and digital</a:t>
            </a:r>
            <a:r>
              <a:rPr lang="it-IT" sz="2100" dirty="0" smtClean="0">
                <a:latin typeface="Calibri" panose="020F0502020204030204" pitchFamily="34" charset="0"/>
                <a:cs typeface="Calibri" panose="020F0502020204030204" pitchFamily="34" charset="0"/>
              </a:rPr>
              <a:t>)</a:t>
            </a:r>
            <a:endParaRPr lang="tr-TR" sz="2100" b="1" dirty="0">
              <a:latin typeface="Calibri" panose="020F0502020204030204" pitchFamily="34" charset="0"/>
              <a:cs typeface="Calibri" panose="020F0502020204030204" pitchFamily="34" charset="0"/>
            </a:endParaRPr>
          </a:p>
          <a:p>
            <a:endParaRPr lang="tr-TR" dirty="0" smtClean="0"/>
          </a:p>
          <a:p>
            <a:endParaRPr lang="tr-TR" b="1" dirty="0" smtClean="0"/>
          </a:p>
          <a:p>
            <a:endParaRPr lang="tr-TR" dirty="0"/>
          </a:p>
        </p:txBody>
      </p:sp>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423</TotalTime>
  <Words>204</Words>
  <Application>Microsoft Office PowerPoint</Application>
  <PresentationFormat>Özel</PresentationFormat>
  <Paragraphs>56</Paragraphs>
  <Slides>11</Slides>
  <Notes>1</Notes>
  <HiddenSlides>0</HiddenSlides>
  <MMClips>0</MMClips>
  <ScaleCrop>false</ScaleCrop>
  <HeadingPairs>
    <vt:vector size="4" baseType="variant">
      <vt:variant>
        <vt:lpstr>Tema</vt:lpstr>
      </vt:variant>
      <vt:variant>
        <vt:i4>1</vt:i4>
      </vt:variant>
      <vt:variant>
        <vt:lpstr>Slayt Başlıkları</vt:lpstr>
      </vt:variant>
      <vt:variant>
        <vt:i4>11</vt:i4>
      </vt:variant>
    </vt:vector>
  </HeadingPairs>
  <TitlesOfParts>
    <vt:vector size="12" baseType="lpstr">
      <vt:lpstr>Badge</vt:lpstr>
      <vt:lpstr>PowerPoint Sunusu</vt:lpstr>
      <vt:lpstr> UNIT 10: DIGITAL SECURITY</vt:lpstr>
      <vt:lpstr>PowerPoint Sunusu</vt:lpstr>
      <vt:lpstr>DIGITAL SECURITY</vt:lpstr>
      <vt:lpstr> </vt:lpstr>
      <vt:lpstr>EXAMPLES OF APPROPRIATE DIGITAL SECURITY</vt:lpstr>
      <vt:lpstr>WHY IS DIGITAL SECURITY IMPORTANT IN EDUCATION? </vt:lpstr>
      <vt:lpstr>PowerPoint Sunusu</vt:lpstr>
      <vt:lpstr>12 DIGITAL SECURITY TIPS FOR STUDENTS AT HOME AND IN SCHOOL </vt:lpstr>
      <vt:lpstr>dIscussIon</vt:lpstr>
      <vt:lpstr>References</vt:lpstr>
    </vt:vector>
  </TitlesOfParts>
  <Company>Silentall Unattended Installer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PC</cp:lastModifiedBy>
  <cp:revision>48</cp:revision>
  <dcterms:created xsi:type="dcterms:W3CDTF">2022-09-11T14:23:08Z</dcterms:created>
  <dcterms:modified xsi:type="dcterms:W3CDTF">2022-11-05T18:45:21Z</dcterms:modified>
</cp:coreProperties>
</file>