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70" r:id="rId12"/>
    <p:sldId id="271" r:id="rId13"/>
    <p:sldId id="272" r:id="rId14"/>
    <p:sldId id="273" r:id="rId15"/>
    <p:sldId id="274" r:id="rId16"/>
    <p:sldId id="265" r:id="rId17"/>
    <p:sldId id="26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3.10.2022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3.10.2022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3.10.2022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3.10.2022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3.10.2022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3.10.2022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3.10.2022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bigcommerce.com/blog/digital-commerce-trends/#8-key-digital-commerce-trend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it-IT" b="1" dirty="0"/>
              <a:t>C2C Model</a:t>
            </a:r>
            <a:r>
              <a:rPr lang="tr-TR" b="1" dirty="0"/>
              <a:t/>
            </a:r>
            <a:br>
              <a:rPr lang="tr-TR" b="1" dirty="0"/>
            </a:br>
            <a:endParaRPr lang="tr-TR" dirty="0"/>
          </a:p>
        </p:txBody>
      </p:sp>
      <p:sp>
        <p:nvSpPr>
          <p:cNvPr id="3" name="İçerik Yer Tutucusu 2"/>
          <p:cNvSpPr>
            <a:spLocks noGrp="1"/>
          </p:cNvSpPr>
          <p:nvPr>
            <p:ph idx="1"/>
          </p:nvPr>
        </p:nvSpPr>
        <p:spPr>
          <a:xfrm>
            <a:off x="1111614" y="1233055"/>
            <a:ext cx="10178322" cy="3593591"/>
          </a:xfrm>
        </p:spPr>
        <p:txBody>
          <a:bodyPr/>
          <a:lstStyle/>
          <a:p>
            <a:r>
              <a:rPr lang="tr-TR" dirty="0" err="1" smtClean="0"/>
              <a:t>The</a:t>
            </a:r>
            <a:r>
              <a:rPr lang="tr-TR" dirty="0" smtClean="0"/>
              <a:t> </a:t>
            </a:r>
            <a:r>
              <a:rPr lang="tr-TR" dirty="0" err="1"/>
              <a:t>consumer</a:t>
            </a:r>
            <a:r>
              <a:rPr lang="tr-TR" dirty="0"/>
              <a:t> </a:t>
            </a:r>
            <a:r>
              <a:rPr lang="tr-TR" dirty="0" err="1"/>
              <a:t>to</a:t>
            </a:r>
            <a:r>
              <a:rPr lang="tr-TR" dirty="0"/>
              <a:t> </a:t>
            </a:r>
            <a:r>
              <a:rPr lang="tr-TR" dirty="0" err="1"/>
              <a:t>consumer</a:t>
            </a:r>
            <a:r>
              <a:rPr lang="tr-TR" dirty="0"/>
              <a:t> </a:t>
            </a:r>
            <a:r>
              <a:rPr lang="tr-TR" dirty="0" err="1"/>
              <a:t>digital</a:t>
            </a:r>
            <a:r>
              <a:rPr lang="tr-TR" dirty="0"/>
              <a:t> </a:t>
            </a:r>
            <a:r>
              <a:rPr lang="tr-TR" dirty="0" err="1"/>
              <a:t>commerce</a:t>
            </a:r>
            <a:r>
              <a:rPr lang="tr-TR" dirty="0"/>
              <a:t> model is </a:t>
            </a:r>
            <a:r>
              <a:rPr lang="tr-TR" dirty="0" err="1"/>
              <a:t>harder</a:t>
            </a:r>
            <a:r>
              <a:rPr lang="tr-TR" dirty="0"/>
              <a:t> </a:t>
            </a:r>
            <a:r>
              <a:rPr lang="tr-TR" dirty="0" err="1"/>
              <a:t>to</a:t>
            </a:r>
            <a:r>
              <a:rPr lang="tr-TR" dirty="0"/>
              <a:t> </a:t>
            </a:r>
            <a:r>
              <a:rPr lang="tr-TR" dirty="0" err="1"/>
              <a:t>understand</a:t>
            </a:r>
            <a:r>
              <a:rPr lang="tr-TR" dirty="0"/>
              <a:t>, but </a:t>
            </a:r>
            <a:r>
              <a:rPr lang="tr-TR" dirty="0" err="1"/>
              <a:t>Etsy</a:t>
            </a:r>
            <a:r>
              <a:rPr lang="tr-TR" dirty="0"/>
              <a:t> is </a:t>
            </a:r>
            <a:r>
              <a:rPr lang="tr-TR" dirty="0" err="1"/>
              <a:t>the</a:t>
            </a:r>
            <a:r>
              <a:rPr lang="tr-TR" dirty="0"/>
              <a:t> </a:t>
            </a:r>
            <a:r>
              <a:rPr lang="tr-TR" dirty="0" err="1"/>
              <a:t>perfect</a:t>
            </a:r>
            <a:r>
              <a:rPr lang="tr-TR" dirty="0"/>
              <a:t> </a:t>
            </a:r>
            <a:r>
              <a:rPr lang="tr-TR" dirty="0" err="1"/>
              <a:t>example</a:t>
            </a:r>
            <a:r>
              <a:rPr lang="tr-TR" dirty="0"/>
              <a:t>. </a:t>
            </a:r>
            <a:r>
              <a:rPr lang="tr-TR" dirty="0" err="1"/>
              <a:t>Sales</a:t>
            </a:r>
            <a:r>
              <a:rPr lang="tr-TR" dirty="0"/>
              <a:t> of </a:t>
            </a:r>
            <a:r>
              <a:rPr lang="tr-TR" dirty="0" err="1"/>
              <a:t>digital</a:t>
            </a:r>
            <a:r>
              <a:rPr lang="tr-TR" dirty="0"/>
              <a:t> </a:t>
            </a:r>
            <a:r>
              <a:rPr lang="tr-TR" dirty="0" err="1"/>
              <a:t>products</a:t>
            </a:r>
            <a:r>
              <a:rPr lang="tr-TR" dirty="0"/>
              <a:t> on </a:t>
            </a:r>
            <a:r>
              <a:rPr lang="tr-TR" dirty="0" err="1"/>
              <a:t>marketplace</a:t>
            </a:r>
            <a:r>
              <a:rPr lang="tr-TR" dirty="0"/>
              <a:t> </a:t>
            </a:r>
            <a:r>
              <a:rPr lang="tr-TR" dirty="0" err="1"/>
              <a:t>platforms</a:t>
            </a:r>
            <a:r>
              <a:rPr lang="tr-TR" dirty="0"/>
              <a:t> </a:t>
            </a:r>
            <a:r>
              <a:rPr lang="tr-TR" dirty="0" err="1"/>
              <a:t>like</a:t>
            </a:r>
            <a:r>
              <a:rPr lang="tr-TR" dirty="0"/>
              <a:t> </a:t>
            </a:r>
            <a:r>
              <a:rPr lang="tr-TR" dirty="0" err="1"/>
              <a:t>Etsy</a:t>
            </a:r>
            <a:r>
              <a:rPr lang="tr-TR" dirty="0"/>
              <a:t> </a:t>
            </a:r>
            <a:r>
              <a:rPr lang="tr-TR" dirty="0" err="1"/>
              <a:t>happen</a:t>
            </a:r>
            <a:r>
              <a:rPr lang="tr-TR" dirty="0"/>
              <a:t> </a:t>
            </a:r>
            <a:r>
              <a:rPr lang="tr-TR" dirty="0" err="1"/>
              <a:t>through</a:t>
            </a:r>
            <a:r>
              <a:rPr lang="tr-TR" dirty="0"/>
              <a:t> </a:t>
            </a:r>
            <a:r>
              <a:rPr lang="tr-TR" dirty="0" err="1"/>
              <a:t>complete</a:t>
            </a:r>
            <a:r>
              <a:rPr lang="tr-TR" dirty="0"/>
              <a:t> </a:t>
            </a:r>
            <a:r>
              <a:rPr lang="tr-TR" dirty="0" err="1"/>
              <a:t>automation</a:t>
            </a:r>
            <a:r>
              <a:rPr lang="tr-TR" dirty="0"/>
              <a:t>. </a:t>
            </a:r>
            <a:r>
              <a:rPr lang="tr-TR" dirty="0" err="1"/>
              <a:t>The</a:t>
            </a:r>
            <a:r>
              <a:rPr lang="tr-TR" dirty="0"/>
              <a:t> </a:t>
            </a:r>
            <a:r>
              <a:rPr lang="tr-TR" dirty="0" err="1"/>
              <a:t>consumer</a:t>
            </a:r>
            <a:r>
              <a:rPr lang="tr-TR" dirty="0"/>
              <a:t> </a:t>
            </a:r>
            <a:r>
              <a:rPr lang="tr-TR" dirty="0" err="1"/>
              <a:t>makes</a:t>
            </a:r>
            <a:r>
              <a:rPr lang="tr-TR" dirty="0"/>
              <a:t> a </a:t>
            </a:r>
            <a:r>
              <a:rPr lang="tr-TR" dirty="0" err="1"/>
              <a:t>purchase</a:t>
            </a:r>
            <a:r>
              <a:rPr lang="tr-TR" dirty="0"/>
              <a:t>, </a:t>
            </a:r>
            <a:r>
              <a:rPr lang="tr-TR" dirty="0" err="1"/>
              <a:t>and</a:t>
            </a:r>
            <a:r>
              <a:rPr lang="tr-TR" dirty="0"/>
              <a:t> </a:t>
            </a:r>
            <a:r>
              <a:rPr lang="tr-TR" dirty="0" err="1"/>
              <a:t>the</a:t>
            </a:r>
            <a:r>
              <a:rPr lang="tr-TR" dirty="0"/>
              <a:t> </a:t>
            </a:r>
            <a:r>
              <a:rPr lang="tr-TR" dirty="0" err="1"/>
              <a:t>product</a:t>
            </a:r>
            <a:r>
              <a:rPr lang="tr-TR" dirty="0"/>
              <a:t> is </a:t>
            </a:r>
            <a:r>
              <a:rPr lang="tr-TR" dirty="0" err="1"/>
              <a:t>delivered</a:t>
            </a:r>
            <a:r>
              <a:rPr lang="tr-TR" dirty="0"/>
              <a:t> </a:t>
            </a:r>
            <a:r>
              <a:rPr lang="tr-TR" dirty="0" err="1"/>
              <a:t>to</a:t>
            </a:r>
            <a:r>
              <a:rPr lang="tr-TR" dirty="0"/>
              <a:t> </a:t>
            </a:r>
            <a:r>
              <a:rPr lang="tr-TR" dirty="0" err="1"/>
              <a:t>their</a:t>
            </a:r>
            <a:r>
              <a:rPr lang="tr-TR" dirty="0"/>
              <a:t> </a:t>
            </a:r>
            <a:r>
              <a:rPr lang="tr-TR" dirty="0" err="1"/>
              <a:t>email</a:t>
            </a:r>
            <a:r>
              <a:rPr lang="tr-TR" dirty="0"/>
              <a:t> </a:t>
            </a:r>
            <a:r>
              <a:rPr lang="tr-TR" dirty="0" err="1"/>
              <a:t>inbox</a:t>
            </a:r>
            <a:r>
              <a:rPr lang="tr-TR" dirty="0"/>
              <a:t>.</a:t>
            </a:r>
          </a:p>
          <a:p>
            <a:endParaRPr lang="tr-TR" dirty="0"/>
          </a:p>
        </p:txBody>
      </p:sp>
      <p:pic>
        <p:nvPicPr>
          <p:cNvPr id="6146" name="Picture 2" descr="https://agencywwb.com/wp-content/uploads/2021/03/etsy-6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7974" y="2392218"/>
            <a:ext cx="4285673" cy="4285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it-IT" b="1" dirty="0"/>
              <a:t>C2B Model</a:t>
            </a:r>
            <a:r>
              <a:rPr lang="tr-TR" b="1" dirty="0"/>
              <a:t/>
            </a:r>
            <a:br>
              <a:rPr lang="tr-TR" b="1" dirty="0"/>
            </a:br>
            <a:endParaRPr lang="tr-TR" dirty="0"/>
          </a:p>
        </p:txBody>
      </p:sp>
      <p:sp>
        <p:nvSpPr>
          <p:cNvPr id="3" name="İçerik Yer Tutucusu 2"/>
          <p:cNvSpPr>
            <a:spLocks noGrp="1"/>
          </p:cNvSpPr>
          <p:nvPr>
            <p:ph idx="1"/>
          </p:nvPr>
        </p:nvSpPr>
        <p:spPr>
          <a:xfrm>
            <a:off x="1168550" y="1343892"/>
            <a:ext cx="10178322" cy="3593591"/>
          </a:xfrm>
        </p:spPr>
        <p:txBody>
          <a:bodyPr/>
          <a:lstStyle/>
          <a:p>
            <a:r>
              <a:rPr lang="tr-TR" dirty="0" err="1" smtClean="0"/>
              <a:t>The</a:t>
            </a:r>
            <a:r>
              <a:rPr lang="tr-TR" dirty="0" smtClean="0"/>
              <a:t> </a:t>
            </a:r>
            <a:r>
              <a:rPr lang="tr-TR" dirty="0" err="1"/>
              <a:t>consumer</a:t>
            </a:r>
            <a:r>
              <a:rPr lang="tr-TR" dirty="0"/>
              <a:t> </a:t>
            </a:r>
            <a:r>
              <a:rPr lang="tr-TR" dirty="0" err="1"/>
              <a:t>to</a:t>
            </a:r>
            <a:r>
              <a:rPr lang="tr-TR" dirty="0"/>
              <a:t> </a:t>
            </a:r>
            <a:r>
              <a:rPr lang="tr-TR" dirty="0" err="1"/>
              <a:t>business</a:t>
            </a:r>
            <a:r>
              <a:rPr lang="tr-TR" dirty="0"/>
              <a:t> </a:t>
            </a:r>
            <a:r>
              <a:rPr lang="tr-TR" dirty="0" err="1"/>
              <a:t>digital</a:t>
            </a:r>
            <a:r>
              <a:rPr lang="tr-TR" dirty="0"/>
              <a:t> </a:t>
            </a:r>
            <a:r>
              <a:rPr lang="tr-TR" dirty="0" err="1"/>
              <a:t>commerce</a:t>
            </a:r>
            <a:r>
              <a:rPr lang="tr-TR" dirty="0"/>
              <a:t> model is </a:t>
            </a:r>
            <a:r>
              <a:rPr lang="tr-TR" dirty="0" err="1"/>
              <a:t>best</a:t>
            </a:r>
            <a:r>
              <a:rPr lang="tr-TR" dirty="0"/>
              <a:t> </a:t>
            </a:r>
            <a:r>
              <a:rPr lang="tr-TR" dirty="0" err="1"/>
              <a:t>illustrated</a:t>
            </a:r>
            <a:r>
              <a:rPr lang="tr-TR" dirty="0"/>
              <a:t> </a:t>
            </a:r>
            <a:r>
              <a:rPr lang="tr-TR" dirty="0" err="1"/>
              <a:t>by</a:t>
            </a:r>
            <a:r>
              <a:rPr lang="tr-TR" dirty="0"/>
              <a:t> </a:t>
            </a:r>
            <a:r>
              <a:rPr lang="tr-TR" dirty="0" err="1"/>
              <a:t>review</a:t>
            </a:r>
            <a:r>
              <a:rPr lang="tr-TR" dirty="0"/>
              <a:t> </a:t>
            </a:r>
            <a:r>
              <a:rPr lang="tr-TR" dirty="0" err="1"/>
              <a:t>systems</a:t>
            </a:r>
            <a:r>
              <a:rPr lang="tr-TR" dirty="0"/>
              <a:t>. On Amazon, </a:t>
            </a:r>
            <a:r>
              <a:rPr lang="tr-TR" dirty="0" err="1"/>
              <a:t>review</a:t>
            </a:r>
            <a:r>
              <a:rPr lang="tr-TR" dirty="0"/>
              <a:t> </a:t>
            </a:r>
            <a:r>
              <a:rPr lang="tr-TR" dirty="0" err="1"/>
              <a:t>requests</a:t>
            </a:r>
            <a:r>
              <a:rPr lang="tr-TR" dirty="0"/>
              <a:t> </a:t>
            </a:r>
            <a:r>
              <a:rPr lang="tr-TR" dirty="0" err="1"/>
              <a:t>are</a:t>
            </a:r>
            <a:r>
              <a:rPr lang="tr-TR" dirty="0"/>
              <a:t> </a:t>
            </a:r>
            <a:r>
              <a:rPr lang="tr-TR" dirty="0" err="1"/>
              <a:t>generated</a:t>
            </a:r>
            <a:r>
              <a:rPr lang="tr-TR" dirty="0"/>
              <a:t> </a:t>
            </a:r>
            <a:r>
              <a:rPr lang="tr-TR" dirty="0" err="1"/>
              <a:t>automatically</a:t>
            </a:r>
            <a:r>
              <a:rPr lang="tr-TR" dirty="0"/>
              <a:t> </a:t>
            </a:r>
            <a:r>
              <a:rPr lang="tr-TR" dirty="0" err="1"/>
              <a:t>by</a:t>
            </a:r>
            <a:r>
              <a:rPr lang="tr-TR" dirty="0"/>
              <a:t> </a:t>
            </a:r>
            <a:r>
              <a:rPr lang="tr-TR" dirty="0" err="1"/>
              <a:t>the</a:t>
            </a:r>
            <a:r>
              <a:rPr lang="tr-TR" dirty="0"/>
              <a:t> platform, </a:t>
            </a:r>
            <a:r>
              <a:rPr lang="tr-TR" dirty="0" err="1"/>
              <a:t>and</a:t>
            </a:r>
            <a:r>
              <a:rPr lang="tr-TR" dirty="0"/>
              <a:t> </a:t>
            </a:r>
            <a:r>
              <a:rPr lang="tr-TR" dirty="0" err="1"/>
              <a:t>consumers</a:t>
            </a:r>
            <a:r>
              <a:rPr lang="tr-TR" dirty="0"/>
              <a:t> </a:t>
            </a:r>
            <a:r>
              <a:rPr lang="tr-TR" dirty="0" err="1"/>
              <a:t>are</a:t>
            </a:r>
            <a:r>
              <a:rPr lang="tr-TR" dirty="0"/>
              <a:t> </a:t>
            </a:r>
            <a:r>
              <a:rPr lang="tr-TR" dirty="0" err="1"/>
              <a:t>rewarded</a:t>
            </a:r>
            <a:r>
              <a:rPr lang="tr-TR" dirty="0"/>
              <a:t> </a:t>
            </a:r>
            <a:r>
              <a:rPr lang="tr-TR" dirty="0" err="1"/>
              <a:t>with</a:t>
            </a:r>
            <a:r>
              <a:rPr lang="tr-TR" dirty="0"/>
              <a:t> </a:t>
            </a:r>
            <a:r>
              <a:rPr lang="tr-TR" dirty="0" err="1"/>
              <a:t>badges</a:t>
            </a:r>
            <a:r>
              <a:rPr lang="tr-TR" dirty="0"/>
              <a:t> </a:t>
            </a:r>
            <a:r>
              <a:rPr lang="tr-TR" dirty="0" err="1"/>
              <a:t>and</a:t>
            </a:r>
            <a:r>
              <a:rPr lang="tr-TR" dirty="0"/>
              <a:t> </a:t>
            </a:r>
            <a:r>
              <a:rPr lang="tr-TR" dirty="0" err="1"/>
              <a:t>cashback</a:t>
            </a:r>
            <a:r>
              <a:rPr lang="tr-TR" dirty="0"/>
              <a:t> </a:t>
            </a:r>
            <a:r>
              <a:rPr lang="tr-TR" dirty="0" err="1"/>
              <a:t>points</a:t>
            </a:r>
            <a:r>
              <a:rPr lang="tr-TR" dirty="0"/>
              <a:t> </a:t>
            </a:r>
            <a:r>
              <a:rPr lang="tr-TR" dirty="0" err="1"/>
              <a:t>for</a:t>
            </a:r>
            <a:r>
              <a:rPr lang="tr-TR" dirty="0"/>
              <a:t> </a:t>
            </a:r>
            <a:r>
              <a:rPr lang="tr-TR" dirty="0" err="1"/>
              <a:t>useful</a:t>
            </a:r>
            <a:r>
              <a:rPr lang="tr-TR" dirty="0"/>
              <a:t> </a:t>
            </a:r>
            <a:r>
              <a:rPr lang="tr-TR" dirty="0" err="1"/>
              <a:t>reviews</a:t>
            </a:r>
            <a:r>
              <a:rPr lang="tr-TR" dirty="0"/>
              <a:t>. </a:t>
            </a:r>
            <a:r>
              <a:rPr lang="tr-TR" dirty="0" err="1"/>
              <a:t>The</a:t>
            </a:r>
            <a:r>
              <a:rPr lang="tr-TR" dirty="0"/>
              <a:t> </a:t>
            </a:r>
            <a:r>
              <a:rPr lang="tr-TR" dirty="0" err="1"/>
              <a:t>transactional</a:t>
            </a:r>
            <a:r>
              <a:rPr lang="tr-TR" dirty="0"/>
              <a:t> </a:t>
            </a:r>
            <a:r>
              <a:rPr lang="tr-TR" dirty="0" err="1"/>
              <a:t>value</a:t>
            </a:r>
            <a:r>
              <a:rPr lang="tr-TR" dirty="0"/>
              <a:t> is </a:t>
            </a:r>
            <a:r>
              <a:rPr lang="tr-TR" dirty="0" err="1"/>
              <a:t>extracted</a:t>
            </a:r>
            <a:r>
              <a:rPr lang="tr-TR" dirty="0"/>
              <a:t> </a:t>
            </a:r>
            <a:r>
              <a:rPr lang="tr-TR" dirty="0" err="1"/>
              <a:t>from</a:t>
            </a:r>
            <a:r>
              <a:rPr lang="tr-TR" dirty="0"/>
              <a:t> </a:t>
            </a:r>
            <a:r>
              <a:rPr lang="tr-TR" dirty="0" err="1"/>
              <a:t>the</a:t>
            </a:r>
            <a:r>
              <a:rPr lang="tr-TR" dirty="0"/>
              <a:t> </a:t>
            </a:r>
            <a:r>
              <a:rPr lang="tr-TR" dirty="0" err="1"/>
              <a:t>customer</a:t>
            </a:r>
            <a:r>
              <a:rPr lang="tr-TR" dirty="0"/>
              <a:t> </a:t>
            </a:r>
            <a:r>
              <a:rPr lang="tr-TR" dirty="0" err="1"/>
              <a:t>because</a:t>
            </a:r>
            <a:r>
              <a:rPr lang="tr-TR" dirty="0"/>
              <a:t> a </a:t>
            </a:r>
            <a:r>
              <a:rPr lang="tr-TR" dirty="0" err="1"/>
              <a:t>detailed</a:t>
            </a:r>
            <a:r>
              <a:rPr lang="tr-TR" dirty="0"/>
              <a:t> </a:t>
            </a:r>
            <a:r>
              <a:rPr lang="tr-TR" dirty="0" err="1"/>
              <a:t>review</a:t>
            </a:r>
            <a:r>
              <a:rPr lang="tr-TR" dirty="0"/>
              <a:t> can </a:t>
            </a:r>
            <a:r>
              <a:rPr lang="tr-TR" dirty="0" err="1"/>
              <a:t>generate</a:t>
            </a:r>
            <a:r>
              <a:rPr lang="tr-TR" dirty="0"/>
              <a:t> </a:t>
            </a:r>
            <a:r>
              <a:rPr lang="tr-TR" dirty="0" err="1"/>
              <a:t>more</a:t>
            </a:r>
            <a:r>
              <a:rPr lang="tr-TR" dirty="0"/>
              <a:t> </a:t>
            </a:r>
            <a:r>
              <a:rPr lang="tr-TR" dirty="0" err="1"/>
              <a:t>revenue</a:t>
            </a:r>
            <a:r>
              <a:rPr lang="tr-TR" dirty="0"/>
              <a:t> </a:t>
            </a:r>
            <a:r>
              <a:rPr lang="tr-TR" dirty="0" err="1"/>
              <a:t>for</a:t>
            </a:r>
            <a:r>
              <a:rPr lang="tr-TR" dirty="0"/>
              <a:t> </a:t>
            </a:r>
            <a:r>
              <a:rPr lang="tr-TR" dirty="0" err="1"/>
              <a:t>the</a:t>
            </a:r>
            <a:r>
              <a:rPr lang="tr-TR" dirty="0"/>
              <a:t> </a:t>
            </a:r>
            <a:r>
              <a:rPr lang="tr-TR" dirty="0" err="1"/>
              <a:t>business</a:t>
            </a:r>
            <a:r>
              <a:rPr lang="tr-TR" dirty="0"/>
              <a:t>. </a:t>
            </a:r>
            <a:r>
              <a:rPr lang="tr-TR" dirty="0" err="1"/>
              <a:t>The</a:t>
            </a:r>
            <a:r>
              <a:rPr lang="tr-TR" dirty="0"/>
              <a:t> </a:t>
            </a:r>
            <a:r>
              <a:rPr lang="tr-TR" dirty="0" err="1"/>
              <a:t>value</a:t>
            </a:r>
            <a:r>
              <a:rPr lang="tr-TR" dirty="0"/>
              <a:t> transfer is </a:t>
            </a:r>
            <a:r>
              <a:rPr lang="tr-TR" dirty="0" err="1"/>
              <a:t>happening</a:t>
            </a:r>
            <a:r>
              <a:rPr lang="tr-TR" dirty="0"/>
              <a:t> </a:t>
            </a:r>
            <a:r>
              <a:rPr lang="tr-TR" dirty="0" err="1"/>
              <a:t>from</a:t>
            </a:r>
            <a:r>
              <a:rPr lang="tr-TR" dirty="0"/>
              <a:t> </a:t>
            </a:r>
            <a:r>
              <a:rPr lang="tr-TR" dirty="0" err="1"/>
              <a:t>the</a:t>
            </a:r>
            <a:r>
              <a:rPr lang="tr-TR" dirty="0"/>
              <a:t> </a:t>
            </a:r>
            <a:r>
              <a:rPr lang="tr-TR" dirty="0" err="1"/>
              <a:t>consumer</a:t>
            </a:r>
            <a:r>
              <a:rPr lang="tr-TR" dirty="0"/>
              <a:t> </a:t>
            </a:r>
            <a:r>
              <a:rPr lang="tr-TR" dirty="0" err="1"/>
              <a:t>to</a:t>
            </a:r>
            <a:r>
              <a:rPr lang="tr-TR" dirty="0"/>
              <a:t> </a:t>
            </a:r>
            <a:r>
              <a:rPr lang="tr-TR" dirty="0" err="1"/>
              <a:t>the</a:t>
            </a:r>
            <a:r>
              <a:rPr lang="tr-TR" dirty="0"/>
              <a:t> </a:t>
            </a:r>
            <a:r>
              <a:rPr lang="tr-TR" dirty="0" err="1"/>
              <a:t>business</a:t>
            </a:r>
            <a:r>
              <a:rPr lang="tr-TR" dirty="0"/>
              <a:t>, </a:t>
            </a:r>
            <a:r>
              <a:rPr lang="tr-TR" dirty="0" err="1"/>
              <a:t>making</a:t>
            </a:r>
            <a:r>
              <a:rPr lang="tr-TR" dirty="0"/>
              <a:t> it C2B.</a:t>
            </a:r>
          </a:p>
          <a:p>
            <a:endParaRPr lang="tr-TR" dirty="0"/>
          </a:p>
        </p:txBody>
      </p:sp>
      <p:pic>
        <p:nvPicPr>
          <p:cNvPr id="7170" name="Picture 2" descr="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4448" y="3271245"/>
            <a:ext cx="5815734" cy="333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012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err="1" smtClean="0"/>
              <a:t>EvolutIon</a:t>
            </a:r>
            <a:r>
              <a:rPr lang="tr-TR" b="1" dirty="0" smtClean="0"/>
              <a:t> </a:t>
            </a:r>
            <a:r>
              <a:rPr lang="tr-TR" b="1" dirty="0"/>
              <a:t>of e-</a:t>
            </a:r>
            <a:r>
              <a:rPr lang="tr-TR" b="1" dirty="0" err="1"/>
              <a:t>commerce</a:t>
            </a:r>
            <a:r>
              <a:rPr lang="tr-TR" dirty="0"/>
              <a:t/>
            </a:r>
            <a:br>
              <a:rPr lang="tr-TR" dirty="0"/>
            </a:br>
            <a:endParaRPr lang="tr-TR" dirty="0"/>
          </a:p>
        </p:txBody>
      </p:sp>
      <p:sp>
        <p:nvSpPr>
          <p:cNvPr id="3" name="İçerik Yer Tutucusu 2"/>
          <p:cNvSpPr>
            <a:spLocks noGrp="1"/>
          </p:cNvSpPr>
          <p:nvPr>
            <p:ph idx="1"/>
          </p:nvPr>
        </p:nvSpPr>
        <p:spPr>
          <a:xfrm>
            <a:off x="1251678" y="1473201"/>
            <a:ext cx="10178322" cy="3593591"/>
          </a:xfrm>
        </p:spPr>
        <p:txBody>
          <a:bodyPr/>
          <a:lstStyle/>
          <a:p>
            <a:r>
              <a:rPr lang="it-IT" dirty="0"/>
              <a:t>E-commerce made the world interconnected. Leclerc a famous supermarket in France was pioneer in France in enabling consumers to do their errands on the internet. E-commerce changes the marketing mix for businesses. These changes impacted international marketing. Most companies today have an online presence at the very least to hold information about themselves, raising their company awareness if they are not using it to trade. The concept of electronic commerce also has changed over time. At first, it was referred to as the facility to do electronic transactions for example, sending documents when we ordered something. Subsequently activities termed as “web commerce” were included, with the purchase of services and goods over the internet. </a:t>
            </a:r>
            <a:endParaRPr lang="tr-TR" dirty="0"/>
          </a:p>
          <a:p>
            <a:endParaRPr lang="tr-TR" dirty="0"/>
          </a:p>
        </p:txBody>
      </p:sp>
    </p:spTree>
    <p:extLst>
      <p:ext uri="{BB962C8B-B14F-4D97-AF65-F5344CB8AC3E}">
        <p14:creationId xmlns:p14="http://schemas.microsoft.com/office/powerpoint/2010/main" val="4123632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kran görüntüsü 2022-09-25 2245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3512" y="228023"/>
            <a:ext cx="6911687" cy="6484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3277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Positive effects e-commerce</a:t>
            </a:r>
            <a:r>
              <a:rPr lang="tr-TR" dirty="0"/>
              <a:t/>
            </a:r>
            <a:br>
              <a:rPr lang="tr-TR" dirty="0"/>
            </a:br>
            <a:endParaRPr lang="tr-TR" dirty="0"/>
          </a:p>
        </p:txBody>
      </p:sp>
      <p:sp>
        <p:nvSpPr>
          <p:cNvPr id="3" name="İçerik Yer Tutucusu 2"/>
          <p:cNvSpPr>
            <a:spLocks noGrp="1"/>
          </p:cNvSpPr>
          <p:nvPr>
            <p:ph idx="1"/>
          </p:nvPr>
        </p:nvSpPr>
        <p:spPr>
          <a:xfrm>
            <a:off x="1251678" y="1128451"/>
            <a:ext cx="10178322" cy="3203404"/>
          </a:xfrm>
        </p:spPr>
        <p:txBody>
          <a:bodyPr>
            <a:normAutofit fontScale="70000" lnSpcReduction="20000"/>
          </a:bodyPr>
          <a:lstStyle/>
          <a:p>
            <a:r>
              <a:rPr lang="it-IT" sz="2700" dirty="0"/>
              <a:t>Consumers can buy from their home without moving out which could not have been imagined before. Nowadays, all businesses aim to have an online shop because it is necessary to grow. E-commerce has created several channels for distribution of goods and services. It has also changed consumer behavior. In the past when customers wanted to buy something, they had to take time to go to shops during a certain hour of the day. Now days, consumers can use their computers, smartphones or portable electronic devices, to buy products and services online, when they want. The time is not a restriction anymore. Such changes are making customers happy and satisfied due to effective and efficient accessibility. Promotions are more direct, and customers have an active interaction with sellers. In summary, there is a significant time saving with electronic purchases and the facility to deliver at home. </a:t>
            </a:r>
            <a:endParaRPr lang="tr-TR" dirty="0"/>
          </a:p>
        </p:txBody>
      </p:sp>
      <p:pic>
        <p:nvPicPr>
          <p:cNvPr id="9218" name="Picture 2" descr="Advantages-of-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1902" y="3779807"/>
            <a:ext cx="4494934" cy="2975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467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Negative effects of e-commerce</a:t>
            </a:r>
            <a:r>
              <a:rPr lang="tr-TR" dirty="0"/>
              <a:t/>
            </a:r>
            <a:br>
              <a:rPr lang="tr-TR" dirty="0"/>
            </a:br>
            <a:endParaRPr lang="tr-TR" dirty="0"/>
          </a:p>
        </p:txBody>
      </p:sp>
      <p:sp>
        <p:nvSpPr>
          <p:cNvPr id="3" name="İçerik Yer Tutucusu 2"/>
          <p:cNvSpPr>
            <a:spLocks noGrp="1"/>
          </p:cNvSpPr>
          <p:nvPr>
            <p:ph idx="1"/>
          </p:nvPr>
        </p:nvSpPr>
        <p:spPr>
          <a:xfrm>
            <a:off x="1251678" y="1205346"/>
            <a:ext cx="10178322" cy="3593591"/>
          </a:xfrm>
        </p:spPr>
        <p:txBody>
          <a:bodyPr>
            <a:noAutofit/>
          </a:bodyPr>
          <a:lstStyle/>
          <a:p>
            <a:r>
              <a:rPr lang="it-IT" sz="1900" dirty="0"/>
              <a:t>Since personal information is collected and recorded digitally, profile of consumers with sensitive information such as address, email, bank details are created. The stored information is susceptible to data breaches and can be accessed by cyber criminals for malicious purpose. Recent high profile, cyber security breaches where personal information of customers have been stolen has eroded the confidence of the stakeholders to some extent. Therefore, there is certain risk of credit card fraud and identity theft for consumers. In addition, companies have been known to use customer information for targeted advertisements which is often criticized by many consumer groups and right bodies. Furthermore, businesses are also subject to increased competition due to e-commerce. Hence, greater emphasis on modifying existing business models are required. Furthermore, there is risk of increased consumerism and impulse buying due to availability of e-commerce.</a:t>
            </a:r>
            <a:endParaRPr lang="tr-TR" sz="1900" dirty="0"/>
          </a:p>
        </p:txBody>
      </p:sp>
    </p:spTree>
    <p:extLst>
      <p:ext uri="{BB962C8B-B14F-4D97-AF65-F5344CB8AC3E}">
        <p14:creationId xmlns:p14="http://schemas.microsoft.com/office/powerpoint/2010/main" val="3542709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Evaluatıon</a:t>
            </a:r>
            <a:r>
              <a:rPr lang="tr-TR" dirty="0" smtClean="0"/>
              <a:t> </a:t>
            </a:r>
            <a:r>
              <a:rPr lang="tr-TR" dirty="0" err="1" smtClean="0"/>
              <a:t>questıons</a:t>
            </a:r>
            <a:endParaRPr lang="tr-TR" dirty="0"/>
          </a:p>
        </p:txBody>
      </p:sp>
      <p:sp>
        <p:nvSpPr>
          <p:cNvPr id="3" name="İçerik Yer Tutucusu 2"/>
          <p:cNvSpPr>
            <a:spLocks noGrp="1"/>
          </p:cNvSpPr>
          <p:nvPr>
            <p:ph idx="1"/>
          </p:nvPr>
        </p:nvSpPr>
        <p:spPr>
          <a:xfrm>
            <a:off x="1251678" y="1611747"/>
            <a:ext cx="10178322" cy="3593591"/>
          </a:xfrm>
        </p:spPr>
        <p:txBody>
          <a:bodyPr/>
          <a:lstStyle/>
          <a:p>
            <a:pPr lvl="0"/>
            <a:r>
              <a:rPr lang="tr-TR" dirty="0" err="1"/>
              <a:t>What</a:t>
            </a:r>
            <a:r>
              <a:rPr lang="tr-TR" dirty="0"/>
              <a:t> </a:t>
            </a:r>
            <a:r>
              <a:rPr lang="tr-TR" dirty="0" err="1"/>
              <a:t>comes</a:t>
            </a:r>
            <a:r>
              <a:rPr lang="tr-TR" dirty="0"/>
              <a:t> </a:t>
            </a:r>
            <a:r>
              <a:rPr lang="tr-TR" dirty="0" err="1"/>
              <a:t>to</a:t>
            </a:r>
            <a:r>
              <a:rPr lang="tr-TR" dirty="0"/>
              <a:t> </a:t>
            </a:r>
            <a:r>
              <a:rPr lang="tr-TR" dirty="0" err="1"/>
              <a:t>your</a:t>
            </a:r>
            <a:r>
              <a:rPr lang="tr-TR" dirty="0"/>
              <a:t> </a:t>
            </a:r>
            <a:r>
              <a:rPr lang="tr-TR" dirty="0" err="1"/>
              <a:t>mind</a:t>
            </a:r>
            <a:r>
              <a:rPr lang="tr-TR" dirty="0"/>
              <a:t> </a:t>
            </a:r>
            <a:r>
              <a:rPr lang="tr-TR" dirty="0" err="1"/>
              <a:t>when</a:t>
            </a:r>
            <a:r>
              <a:rPr lang="tr-TR" dirty="0"/>
              <a:t> </a:t>
            </a:r>
            <a:r>
              <a:rPr lang="tr-TR" dirty="0" err="1"/>
              <a:t>you</a:t>
            </a:r>
            <a:r>
              <a:rPr lang="tr-TR" dirty="0"/>
              <a:t> </a:t>
            </a:r>
            <a:r>
              <a:rPr lang="tr-TR" dirty="0" err="1"/>
              <a:t>hear</a:t>
            </a:r>
            <a:r>
              <a:rPr lang="tr-TR" dirty="0"/>
              <a:t> </a:t>
            </a:r>
            <a:r>
              <a:rPr lang="tr-TR" dirty="0" err="1"/>
              <a:t>the</a:t>
            </a:r>
            <a:r>
              <a:rPr lang="tr-TR" dirty="0"/>
              <a:t> </a:t>
            </a:r>
            <a:r>
              <a:rPr lang="tr-TR" dirty="0" err="1"/>
              <a:t>word</a:t>
            </a:r>
            <a:r>
              <a:rPr lang="tr-TR" dirty="0"/>
              <a:t> «</a:t>
            </a:r>
            <a:r>
              <a:rPr lang="tr-TR" dirty="0" err="1"/>
              <a:t>digital</a:t>
            </a:r>
            <a:r>
              <a:rPr lang="tr-TR" dirty="0"/>
              <a:t> </a:t>
            </a:r>
            <a:r>
              <a:rPr lang="tr-TR" dirty="0" err="1"/>
              <a:t>commerce</a:t>
            </a:r>
            <a:r>
              <a:rPr lang="tr-TR" dirty="0"/>
              <a:t>»?</a:t>
            </a:r>
          </a:p>
          <a:p>
            <a:pPr lvl="0"/>
            <a:r>
              <a:rPr lang="tr-TR" dirty="0"/>
              <a:t>How is </a:t>
            </a:r>
            <a:r>
              <a:rPr lang="tr-TR" dirty="0" err="1"/>
              <a:t>the</a:t>
            </a:r>
            <a:r>
              <a:rPr lang="tr-TR" dirty="0"/>
              <a:t> </a:t>
            </a:r>
            <a:r>
              <a:rPr lang="tr-TR" dirty="0" err="1"/>
              <a:t>augmented</a:t>
            </a:r>
            <a:r>
              <a:rPr lang="tr-TR" dirty="0"/>
              <a:t> </a:t>
            </a:r>
            <a:r>
              <a:rPr lang="tr-TR" dirty="0" err="1"/>
              <a:t>reality</a:t>
            </a:r>
            <a:r>
              <a:rPr lang="tr-TR" dirty="0"/>
              <a:t> </a:t>
            </a:r>
            <a:r>
              <a:rPr lang="tr-TR" dirty="0" err="1"/>
              <a:t>used</a:t>
            </a:r>
            <a:r>
              <a:rPr lang="tr-TR" dirty="0"/>
              <a:t> in </a:t>
            </a:r>
            <a:r>
              <a:rPr lang="tr-TR" dirty="0" err="1"/>
              <a:t>digital</a:t>
            </a:r>
            <a:r>
              <a:rPr lang="tr-TR" dirty="0"/>
              <a:t> </a:t>
            </a:r>
            <a:r>
              <a:rPr lang="tr-TR" dirty="0" err="1"/>
              <a:t>commerce</a:t>
            </a:r>
            <a:r>
              <a:rPr lang="tr-TR" dirty="0"/>
              <a:t>?</a:t>
            </a:r>
          </a:p>
          <a:p>
            <a:pPr lvl="0"/>
            <a:r>
              <a:rPr lang="tr-TR" dirty="0" err="1"/>
              <a:t>What</a:t>
            </a:r>
            <a:r>
              <a:rPr lang="tr-TR" dirty="0"/>
              <a:t> </a:t>
            </a:r>
            <a:r>
              <a:rPr lang="tr-TR" dirty="0" err="1"/>
              <a:t>are</a:t>
            </a:r>
            <a:r>
              <a:rPr lang="tr-TR" dirty="0"/>
              <a:t> </a:t>
            </a:r>
            <a:r>
              <a:rPr lang="tr-TR" dirty="0" err="1"/>
              <a:t>the</a:t>
            </a:r>
            <a:r>
              <a:rPr lang="tr-TR" dirty="0"/>
              <a:t> </a:t>
            </a:r>
            <a:r>
              <a:rPr lang="tr-TR" dirty="0" err="1"/>
              <a:t>pros</a:t>
            </a:r>
            <a:r>
              <a:rPr lang="tr-TR" dirty="0"/>
              <a:t> of </a:t>
            </a:r>
            <a:r>
              <a:rPr lang="tr-TR" dirty="0" err="1"/>
              <a:t>digital</a:t>
            </a:r>
            <a:r>
              <a:rPr lang="tr-TR" dirty="0"/>
              <a:t> </a:t>
            </a:r>
            <a:r>
              <a:rPr lang="tr-TR" dirty="0" err="1"/>
              <a:t>commerce</a:t>
            </a:r>
            <a:r>
              <a:rPr lang="tr-TR" dirty="0"/>
              <a:t>?</a:t>
            </a:r>
          </a:p>
          <a:p>
            <a:pPr lvl="0"/>
            <a:r>
              <a:rPr lang="tr-TR" dirty="0" err="1"/>
              <a:t>What</a:t>
            </a:r>
            <a:r>
              <a:rPr lang="tr-TR" dirty="0"/>
              <a:t> </a:t>
            </a:r>
            <a:r>
              <a:rPr lang="tr-TR" dirty="0" err="1"/>
              <a:t>are</a:t>
            </a:r>
            <a:r>
              <a:rPr lang="tr-TR" dirty="0"/>
              <a:t> </a:t>
            </a:r>
            <a:r>
              <a:rPr lang="tr-TR" dirty="0" err="1"/>
              <a:t>the</a:t>
            </a:r>
            <a:r>
              <a:rPr lang="tr-TR" dirty="0"/>
              <a:t> </a:t>
            </a:r>
            <a:r>
              <a:rPr lang="tr-TR" dirty="0" err="1"/>
              <a:t>cons</a:t>
            </a:r>
            <a:r>
              <a:rPr lang="tr-TR" dirty="0"/>
              <a:t> of </a:t>
            </a:r>
            <a:r>
              <a:rPr lang="tr-TR" dirty="0" err="1"/>
              <a:t>digital</a:t>
            </a:r>
            <a:r>
              <a:rPr lang="tr-TR" dirty="0"/>
              <a:t> </a:t>
            </a:r>
            <a:r>
              <a:rPr lang="tr-TR" dirty="0" err="1"/>
              <a:t>commerce</a:t>
            </a:r>
            <a:r>
              <a:rPr lang="tr-TR" dirty="0"/>
              <a:t>?</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References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smtClean="0"/>
              <a:t>Digital </a:t>
            </a:r>
            <a:r>
              <a:rPr lang="it-IT" dirty="0"/>
              <a:t>Commerce. https://www.tibco.com/reference-center/what-is-digital-commerce</a:t>
            </a:r>
            <a:endParaRPr lang="tr-TR" dirty="0"/>
          </a:p>
          <a:p>
            <a:pPr marL="0" indent="0">
              <a:buNone/>
            </a:pPr>
            <a:endParaRPr lang="tr-TR" dirty="0"/>
          </a:p>
          <a:p>
            <a:r>
              <a:rPr lang="it-IT" dirty="0"/>
              <a:t>The Key Trends. </a:t>
            </a:r>
            <a:r>
              <a:rPr lang="it-IT" dirty="0">
                <a:hlinkClick r:id="rId2"/>
              </a:rPr>
              <a:t>https://www.bigcommerce.com/blog/digital-commerce-trends/#</a:t>
            </a:r>
            <a:r>
              <a:rPr lang="it-IT" dirty="0" smtClean="0">
                <a:hlinkClick r:id="rId2"/>
              </a:rPr>
              <a:t>8-key-digital-commerce-trends</a:t>
            </a:r>
            <a:endParaRPr lang="tr-TR" dirty="0" smtClean="0"/>
          </a:p>
          <a:p>
            <a:pPr marL="0" indent="0">
              <a:buNone/>
            </a:pPr>
            <a:endParaRPr lang="tr-TR" dirty="0"/>
          </a:p>
          <a:p>
            <a:r>
              <a:rPr lang="it-IT" dirty="0" smtClean="0"/>
              <a:t>https</a:t>
            </a:r>
            <a:r>
              <a:rPr lang="it-IT" dirty="0"/>
              <a:t>://www.econstor.eu/bitstream/10419/194869/1/19113-78049-1-10-20190316.pdf</a:t>
            </a:r>
            <a:endParaRPr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err="1"/>
              <a:t>Dıgıtal</a:t>
            </a:r>
            <a:r>
              <a:rPr lang="tr-TR" dirty="0"/>
              <a:t> </a:t>
            </a:r>
            <a:r>
              <a:rPr lang="tr-TR" dirty="0" err="1"/>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smtClean="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2700" b="1" dirty="0" smtClean="0">
                <a:solidFill>
                  <a:srgbClr val="000000"/>
                </a:solidFill>
                <a:latin typeface="Comic Sans MS" panose="030F0702030302020204" pitchFamily="66" charset="0"/>
              </a:rPr>
              <a:t> </a:t>
            </a:r>
            <a:br>
              <a:rPr lang="tr-TR" sz="2700" b="1" dirty="0" smtClean="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r>
            <a:br>
              <a:rPr lang="tr-TR" sz="2700" b="1" dirty="0">
                <a:solidFill>
                  <a:srgbClr val="000000"/>
                </a:solidFill>
                <a:latin typeface="Comic Sans MS" panose="030F0702030302020204" pitchFamily="66" charset="0"/>
              </a:rPr>
            </a:br>
            <a:r>
              <a:rPr lang="tr-TR" sz="2700" b="1" dirty="0" smtClean="0">
                <a:solidFill>
                  <a:srgbClr val="000000"/>
                </a:solidFill>
                <a:latin typeface="Comic Sans MS" panose="030F0702030302020204" pitchFamily="66" charset="0"/>
              </a:rPr>
              <a:t>                 </a:t>
            </a:r>
            <a:r>
              <a:rPr lang="tr-TR" sz="2700" b="1" dirty="0" err="1" smtClean="0">
                <a:solidFill>
                  <a:srgbClr val="000000"/>
                </a:solidFill>
                <a:latin typeface="Comic Sans MS" panose="030F0702030302020204" pitchFamily="66" charset="0"/>
              </a:rPr>
              <a:t>unıt</a:t>
            </a:r>
            <a:r>
              <a:rPr lang="tr-TR" sz="2700" b="1" dirty="0" smtClean="0">
                <a:solidFill>
                  <a:srgbClr val="000000"/>
                </a:solidFill>
                <a:latin typeface="Comic Sans MS" panose="030F0702030302020204" pitchFamily="66" charset="0"/>
              </a:rPr>
              <a:t> </a:t>
            </a:r>
            <a:r>
              <a:rPr lang="tr-TR" sz="2700" b="1" dirty="0">
                <a:solidFill>
                  <a:srgbClr val="000000"/>
                </a:solidFill>
                <a:latin typeface="Comic Sans MS" panose="030F0702030302020204" pitchFamily="66" charset="0"/>
              </a:rPr>
              <a:t>3</a:t>
            </a:r>
            <a:r>
              <a:rPr lang="tr-TR" sz="2700" dirty="0" smtClean="0">
                <a:latin typeface="Comic Sans MS" panose="030F0702030302020204" pitchFamily="66" charset="0"/>
              </a:rPr>
              <a:t>: </a:t>
            </a:r>
            <a:r>
              <a:rPr lang="tr-TR" sz="2700" b="1" dirty="0" err="1" smtClean="0">
                <a:solidFill>
                  <a:srgbClr val="0070C0"/>
                </a:solidFill>
                <a:latin typeface="Comic Sans MS" panose="030F0702030302020204" pitchFamily="66" charset="0"/>
              </a:rPr>
              <a:t>Dıgıtal</a:t>
            </a:r>
            <a:r>
              <a:rPr lang="tr-TR" sz="2700" b="1" dirty="0" smtClean="0">
                <a:solidFill>
                  <a:srgbClr val="0070C0"/>
                </a:solidFill>
                <a:latin typeface="Comic Sans MS" panose="030F0702030302020204" pitchFamily="66" charset="0"/>
              </a:rPr>
              <a:t> </a:t>
            </a:r>
            <a:r>
              <a:rPr lang="tr-TR" sz="2700" b="1" dirty="0" err="1" smtClean="0">
                <a:solidFill>
                  <a:srgbClr val="0070C0"/>
                </a:solidFill>
                <a:latin typeface="Comic Sans MS" panose="030F0702030302020204" pitchFamily="66" charset="0"/>
              </a:rPr>
              <a:t>commerce</a:t>
            </a:r>
            <a:r>
              <a:rPr lang="tr-TR" sz="5400" dirty="0">
                <a:solidFill>
                  <a:srgbClr val="0070C0"/>
                </a:solidFill>
                <a:latin typeface="Comic Sans MS" panose="030F0702030302020204" pitchFamily="66" charset="0"/>
              </a:rPr>
              <a:t/>
            </a:r>
            <a:br>
              <a:rPr lang="tr-TR" sz="5400" dirty="0">
                <a:solidFill>
                  <a:srgbClr val="0070C0"/>
                </a:solidFill>
                <a:latin typeface="Comic Sans MS" panose="030F0702030302020204" pitchFamily="66" charset="0"/>
              </a:rPr>
            </a:b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err="1" smtClean="0"/>
              <a:t>Dıgıtal</a:t>
            </a:r>
            <a:r>
              <a:rPr lang="tr-TR" dirty="0" smtClean="0"/>
              <a:t> </a:t>
            </a:r>
            <a:r>
              <a:rPr lang="tr-TR" dirty="0" err="1" smtClean="0"/>
              <a:t>commerce</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r>
              <a:rPr lang="it-IT" dirty="0" smtClean="0"/>
              <a:t>Digital </a:t>
            </a:r>
            <a:r>
              <a:rPr lang="it-IT" dirty="0"/>
              <a:t>commerce is the process of buying things online without human intervention.</a:t>
            </a:r>
            <a:endParaRPr lang="tr-TR" dirty="0"/>
          </a:p>
          <a:p>
            <a:pPr marL="0" indent="0">
              <a:buNone/>
            </a:pPr>
            <a:endParaRPr lang="tr-TR" dirty="0" smtClean="0"/>
          </a:p>
          <a:p>
            <a:endParaRPr lang="tr-TR" dirty="0"/>
          </a:p>
        </p:txBody>
      </p:sp>
      <p:pic>
        <p:nvPicPr>
          <p:cNvPr id="5" name="Resim 4" descr="C:\Users\DELL\AppData\Local\Microsoft\Windows\INetCache\Content.Word\mCommerce-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0839" y="2855768"/>
            <a:ext cx="5327881" cy="3037032"/>
          </a:xfrm>
          <a:prstGeom prst="rect">
            <a:avLst/>
          </a:prstGeom>
          <a:noFill/>
          <a:ln>
            <a:noFill/>
          </a:ln>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600" dirty="0" smtClean="0"/>
              <a:t>  </a:t>
            </a:r>
            <a:r>
              <a:rPr lang="it-IT" b="1" dirty="0"/>
              <a:t>Aspects of Digital Commerce</a:t>
            </a:r>
            <a:endParaRPr lang="tr-TR" b="1" i="1" dirty="0"/>
          </a:p>
        </p:txBody>
      </p:sp>
      <p:sp>
        <p:nvSpPr>
          <p:cNvPr id="3" name="İçerik Yer Tutucusu 2"/>
          <p:cNvSpPr>
            <a:spLocks noGrp="1"/>
          </p:cNvSpPr>
          <p:nvPr>
            <p:ph idx="1"/>
          </p:nvPr>
        </p:nvSpPr>
        <p:spPr>
          <a:xfrm>
            <a:off x="1251678" y="1939636"/>
            <a:ext cx="10178322" cy="3939956"/>
          </a:xfrm>
        </p:spPr>
        <p:txBody>
          <a:bodyPr>
            <a:normAutofit lnSpcReduction="10000"/>
          </a:bodyPr>
          <a:lstStyle/>
          <a:p>
            <a:r>
              <a:rPr lang="tr-TR" dirty="0" err="1"/>
              <a:t>Digital</a:t>
            </a:r>
            <a:r>
              <a:rPr lang="tr-TR" dirty="0"/>
              <a:t> </a:t>
            </a:r>
            <a:r>
              <a:rPr lang="tr-TR" dirty="0" err="1"/>
              <a:t>commerce</a:t>
            </a:r>
            <a:r>
              <a:rPr lang="tr-TR" dirty="0"/>
              <a:t> </a:t>
            </a:r>
            <a:r>
              <a:rPr lang="tr-TR" dirty="0" err="1"/>
              <a:t>accounts</a:t>
            </a:r>
            <a:r>
              <a:rPr lang="tr-TR" dirty="0"/>
              <a:t> </a:t>
            </a:r>
            <a:r>
              <a:rPr lang="tr-TR" dirty="0" err="1"/>
              <a:t>for</a:t>
            </a:r>
            <a:r>
              <a:rPr lang="tr-TR" dirty="0"/>
              <a:t> </a:t>
            </a:r>
            <a:r>
              <a:rPr lang="tr-TR" dirty="0" err="1"/>
              <a:t>all</a:t>
            </a:r>
            <a:r>
              <a:rPr lang="tr-TR" dirty="0"/>
              <a:t> of </a:t>
            </a:r>
            <a:r>
              <a:rPr lang="tr-TR" dirty="0" err="1"/>
              <a:t>the</a:t>
            </a:r>
            <a:r>
              <a:rPr lang="tr-TR" dirty="0"/>
              <a:t> </a:t>
            </a:r>
            <a:r>
              <a:rPr lang="tr-TR" dirty="0" err="1"/>
              <a:t>elements</a:t>
            </a:r>
            <a:r>
              <a:rPr lang="tr-TR" dirty="0"/>
              <a:t> of </a:t>
            </a:r>
            <a:r>
              <a:rPr lang="tr-TR" dirty="0" err="1"/>
              <a:t>purchase</a:t>
            </a:r>
            <a:r>
              <a:rPr lang="tr-TR" dirty="0"/>
              <a:t> </a:t>
            </a:r>
            <a:r>
              <a:rPr lang="tr-TR" dirty="0" err="1"/>
              <a:t>decisions</a:t>
            </a:r>
            <a:r>
              <a:rPr lang="tr-TR" dirty="0"/>
              <a:t>. </a:t>
            </a:r>
            <a:r>
              <a:rPr lang="tr-TR" dirty="0" err="1"/>
              <a:t>All</a:t>
            </a:r>
            <a:r>
              <a:rPr lang="tr-TR" dirty="0"/>
              <a:t> of </a:t>
            </a:r>
            <a:r>
              <a:rPr lang="tr-TR" dirty="0" err="1"/>
              <a:t>these</a:t>
            </a:r>
            <a:r>
              <a:rPr lang="tr-TR" dirty="0"/>
              <a:t> </a:t>
            </a:r>
            <a:r>
              <a:rPr lang="tr-TR" dirty="0" err="1"/>
              <a:t>elements</a:t>
            </a:r>
            <a:r>
              <a:rPr lang="tr-TR" dirty="0"/>
              <a:t> </a:t>
            </a:r>
            <a:r>
              <a:rPr lang="tr-TR" dirty="0" err="1"/>
              <a:t>are</a:t>
            </a:r>
            <a:r>
              <a:rPr lang="tr-TR" dirty="0"/>
              <a:t> </a:t>
            </a:r>
            <a:r>
              <a:rPr lang="tr-TR" dirty="0" err="1"/>
              <a:t>significant</a:t>
            </a:r>
            <a:r>
              <a:rPr lang="tr-TR" dirty="0"/>
              <a:t>, </a:t>
            </a:r>
            <a:r>
              <a:rPr lang="tr-TR" dirty="0" err="1"/>
              <a:t>and</a:t>
            </a:r>
            <a:r>
              <a:rPr lang="tr-TR" dirty="0"/>
              <a:t> </a:t>
            </a:r>
            <a:r>
              <a:rPr lang="tr-TR" dirty="0" err="1"/>
              <a:t>the</a:t>
            </a:r>
            <a:r>
              <a:rPr lang="tr-TR" dirty="0"/>
              <a:t> </a:t>
            </a:r>
            <a:r>
              <a:rPr lang="tr-TR" dirty="0" err="1"/>
              <a:t>digital</a:t>
            </a:r>
            <a:r>
              <a:rPr lang="tr-TR" dirty="0"/>
              <a:t> </a:t>
            </a:r>
            <a:r>
              <a:rPr lang="tr-TR" dirty="0" err="1"/>
              <a:t>commerce</a:t>
            </a:r>
            <a:r>
              <a:rPr lang="tr-TR" dirty="0"/>
              <a:t> </a:t>
            </a:r>
            <a:r>
              <a:rPr lang="tr-TR" dirty="0" err="1"/>
              <a:t>experience</a:t>
            </a:r>
            <a:r>
              <a:rPr lang="tr-TR" dirty="0"/>
              <a:t> </a:t>
            </a:r>
            <a:r>
              <a:rPr lang="tr-TR" dirty="0" err="1"/>
              <a:t>would</a:t>
            </a:r>
            <a:r>
              <a:rPr lang="tr-TR" dirty="0"/>
              <a:t> be </a:t>
            </a:r>
            <a:r>
              <a:rPr lang="tr-TR" dirty="0" err="1"/>
              <a:t>woefully</a:t>
            </a:r>
            <a:r>
              <a:rPr lang="tr-TR" dirty="0"/>
              <a:t> </a:t>
            </a:r>
            <a:r>
              <a:rPr lang="tr-TR" dirty="0" err="1"/>
              <a:t>inadequate</a:t>
            </a:r>
            <a:r>
              <a:rPr lang="tr-TR" dirty="0"/>
              <a:t> </a:t>
            </a:r>
            <a:r>
              <a:rPr lang="tr-TR" dirty="0" err="1"/>
              <a:t>without</a:t>
            </a:r>
            <a:r>
              <a:rPr lang="tr-TR" dirty="0"/>
              <a:t> </a:t>
            </a:r>
            <a:r>
              <a:rPr lang="tr-TR" dirty="0" err="1"/>
              <a:t>them</a:t>
            </a:r>
            <a:r>
              <a:rPr lang="tr-TR" dirty="0" smtClean="0"/>
              <a:t>.</a:t>
            </a:r>
            <a:r>
              <a:rPr lang="tr-TR" dirty="0"/>
              <a:t> </a:t>
            </a:r>
            <a:r>
              <a:rPr lang="tr-TR" dirty="0" err="1"/>
              <a:t>The</a:t>
            </a:r>
            <a:r>
              <a:rPr lang="tr-TR" dirty="0"/>
              <a:t> </a:t>
            </a:r>
            <a:r>
              <a:rPr lang="tr-TR" dirty="0" err="1"/>
              <a:t>aspects</a:t>
            </a:r>
            <a:r>
              <a:rPr lang="tr-TR" dirty="0"/>
              <a:t> of </a:t>
            </a:r>
            <a:r>
              <a:rPr lang="tr-TR" dirty="0" err="1"/>
              <a:t>digital</a:t>
            </a:r>
            <a:r>
              <a:rPr lang="tr-TR" dirty="0"/>
              <a:t> </a:t>
            </a:r>
            <a:r>
              <a:rPr lang="tr-TR" dirty="0" err="1"/>
              <a:t>commerce</a:t>
            </a:r>
            <a:r>
              <a:rPr lang="tr-TR" dirty="0"/>
              <a:t> </a:t>
            </a:r>
            <a:r>
              <a:rPr lang="tr-TR" dirty="0" err="1"/>
              <a:t>include</a:t>
            </a:r>
            <a:r>
              <a:rPr lang="tr-TR" dirty="0"/>
              <a:t> but </a:t>
            </a:r>
            <a:r>
              <a:rPr lang="tr-TR" dirty="0" err="1"/>
              <a:t>are</a:t>
            </a:r>
            <a:r>
              <a:rPr lang="tr-TR" dirty="0"/>
              <a:t> not </a:t>
            </a:r>
            <a:r>
              <a:rPr lang="tr-TR" dirty="0" err="1"/>
              <a:t>limited</a:t>
            </a:r>
            <a:r>
              <a:rPr lang="tr-TR" dirty="0"/>
              <a:t> </a:t>
            </a:r>
            <a:r>
              <a:rPr lang="tr-TR" dirty="0" err="1"/>
              <a:t>to</a:t>
            </a:r>
            <a:r>
              <a:rPr lang="tr-TR" dirty="0"/>
              <a:t>:</a:t>
            </a:r>
          </a:p>
          <a:p>
            <a:pPr lvl="0"/>
            <a:r>
              <a:rPr lang="it-IT" dirty="0"/>
              <a:t>Content marketing</a:t>
            </a:r>
            <a:endParaRPr lang="tr-TR" dirty="0"/>
          </a:p>
          <a:p>
            <a:pPr lvl="0"/>
            <a:r>
              <a:rPr lang="it-IT" dirty="0"/>
              <a:t>Product descriptions, images, and other media</a:t>
            </a:r>
            <a:endParaRPr lang="tr-TR" dirty="0"/>
          </a:p>
          <a:p>
            <a:pPr lvl="0"/>
            <a:r>
              <a:rPr lang="it-IT" dirty="0"/>
              <a:t>Marketing as a function, promotional campaigns, social media engagement</a:t>
            </a:r>
            <a:endParaRPr lang="tr-TR" dirty="0"/>
          </a:p>
          <a:p>
            <a:pPr lvl="0"/>
            <a:r>
              <a:rPr lang="it-IT" dirty="0"/>
              <a:t>Analytics</a:t>
            </a:r>
            <a:endParaRPr lang="tr-TR" dirty="0"/>
          </a:p>
          <a:p>
            <a:pPr lvl="0"/>
            <a:r>
              <a:rPr lang="it-IT" dirty="0"/>
              <a:t>User experience mapping</a:t>
            </a:r>
            <a:endParaRPr lang="tr-TR" dirty="0"/>
          </a:p>
          <a:p>
            <a:pPr lvl="0"/>
            <a:r>
              <a:rPr lang="it-IT" dirty="0"/>
              <a:t>Customer service</a:t>
            </a:r>
            <a:endParaRPr lang="tr-TR" dirty="0"/>
          </a:p>
          <a:p>
            <a:pPr lvl="0"/>
            <a:r>
              <a:rPr lang="it-IT" dirty="0"/>
              <a:t>Order fulfillment and supply chain management</a:t>
            </a:r>
            <a:endParaRPr lang="tr-TR" dirty="0"/>
          </a:p>
          <a:p>
            <a:endParaRPr lang="tr-TR" dirty="0"/>
          </a:p>
        </p:txBody>
      </p:sp>
      <p:pic>
        <p:nvPicPr>
          <p:cNvPr id="1026" name="Picture 2" descr="digital_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7818" y="4105709"/>
            <a:ext cx="2440709" cy="2440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925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a:rPr lang="it-IT" b="1" dirty="0" smtClean="0"/>
              <a:t>How </a:t>
            </a:r>
            <a:r>
              <a:rPr lang="it-IT" b="1" dirty="0"/>
              <a:t>Does Digital Commerce Work?</a:t>
            </a:r>
            <a:endParaRPr lang="tr-TR" b="1" i="1" dirty="0"/>
          </a:p>
        </p:txBody>
      </p:sp>
      <p:sp>
        <p:nvSpPr>
          <p:cNvPr id="3" name="İçerik Yer Tutucusu 2"/>
          <p:cNvSpPr>
            <a:spLocks noGrp="1"/>
          </p:cNvSpPr>
          <p:nvPr>
            <p:ph idx="1"/>
          </p:nvPr>
        </p:nvSpPr>
        <p:spPr/>
        <p:txBody>
          <a:bodyPr/>
          <a:lstStyle/>
          <a:p>
            <a:r>
              <a:rPr lang="it-IT" dirty="0"/>
              <a:t>Digital commerce is omnichannel and is present wherever the consumer is. This level of granularity is only possible when roadmaps are drawn for every possible scenario and supported by automation tools that control everything from inventory movement to customer </a:t>
            </a:r>
            <a:r>
              <a:rPr lang="it-IT" dirty="0" smtClean="0"/>
              <a:t>satisfaction</a:t>
            </a:r>
            <a:r>
              <a:rPr lang="tr-TR" dirty="0" smtClean="0"/>
              <a:t>.</a:t>
            </a:r>
            <a:endParaRPr lang="tr-TR" dirty="0" smtClean="0"/>
          </a:p>
        </p:txBody>
      </p:sp>
      <p:pic>
        <p:nvPicPr>
          <p:cNvPr id="8" name="Resim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2033" y="3417453"/>
            <a:ext cx="4577967" cy="3302406"/>
          </a:xfrm>
          <a:prstGeom prst="rect">
            <a:avLst/>
          </a:prstGeom>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51345" y="382385"/>
            <a:ext cx="10917382" cy="1492132"/>
          </a:xfrm>
        </p:spPr>
        <p:txBody>
          <a:bodyPr>
            <a:normAutofit/>
          </a:bodyPr>
          <a:lstStyle/>
          <a:p>
            <a:pPr algn="ctr"/>
            <a:r>
              <a:rPr lang="it-IT" b="1" dirty="0" smtClean="0"/>
              <a:t>Digital </a:t>
            </a:r>
            <a:r>
              <a:rPr lang="it-IT" b="1" dirty="0"/>
              <a:t>Commerce in The </a:t>
            </a:r>
            <a:r>
              <a:rPr lang="tr-TR" b="1" dirty="0" smtClean="0"/>
              <a:t>                                         </a:t>
            </a:r>
            <a:r>
              <a:rPr lang="it-IT" b="1" dirty="0" smtClean="0"/>
              <a:t>Business </a:t>
            </a:r>
            <a:r>
              <a:rPr lang="it-IT" b="1" dirty="0"/>
              <a:t>Environment</a:t>
            </a:r>
            <a:endParaRPr lang="tr-TR" b="1" i="1" dirty="0"/>
          </a:p>
        </p:txBody>
      </p:sp>
      <p:sp>
        <p:nvSpPr>
          <p:cNvPr id="3" name="İçerik Yer Tutucusu 2"/>
          <p:cNvSpPr>
            <a:spLocks noGrp="1"/>
          </p:cNvSpPr>
          <p:nvPr>
            <p:ph idx="1"/>
          </p:nvPr>
        </p:nvSpPr>
        <p:spPr>
          <a:xfrm>
            <a:off x="1251678" y="1764145"/>
            <a:ext cx="10178322" cy="4156364"/>
          </a:xfrm>
        </p:spPr>
        <p:txBody>
          <a:bodyPr/>
          <a:lstStyle/>
          <a:p>
            <a:r>
              <a:rPr lang="tr-TR" dirty="0" err="1"/>
              <a:t>Broadly</a:t>
            </a:r>
            <a:r>
              <a:rPr lang="tr-TR" dirty="0"/>
              <a:t>, </a:t>
            </a:r>
            <a:r>
              <a:rPr lang="tr-TR" dirty="0" err="1"/>
              <a:t>digital</a:t>
            </a:r>
            <a:r>
              <a:rPr lang="tr-TR" dirty="0"/>
              <a:t> </a:t>
            </a:r>
            <a:r>
              <a:rPr lang="tr-TR" dirty="0" err="1"/>
              <a:t>commerce</a:t>
            </a:r>
            <a:r>
              <a:rPr lang="tr-TR" dirty="0"/>
              <a:t> in </a:t>
            </a:r>
            <a:r>
              <a:rPr lang="tr-TR" dirty="0" err="1"/>
              <a:t>the</a:t>
            </a:r>
            <a:r>
              <a:rPr lang="tr-TR" dirty="0"/>
              <a:t> </a:t>
            </a:r>
            <a:r>
              <a:rPr lang="tr-TR" dirty="0" err="1"/>
              <a:t>business</a:t>
            </a:r>
            <a:r>
              <a:rPr lang="tr-TR" dirty="0"/>
              <a:t> </a:t>
            </a:r>
            <a:r>
              <a:rPr lang="tr-TR" dirty="0" err="1"/>
              <a:t>environment</a:t>
            </a:r>
            <a:r>
              <a:rPr lang="tr-TR" dirty="0"/>
              <a:t> </a:t>
            </a:r>
            <a:r>
              <a:rPr lang="tr-TR" dirty="0" err="1"/>
              <a:t>works</a:t>
            </a:r>
            <a:r>
              <a:rPr lang="tr-TR" dirty="0"/>
              <a:t> </a:t>
            </a:r>
            <a:r>
              <a:rPr lang="tr-TR" dirty="0" err="1"/>
              <a:t>across</a:t>
            </a:r>
            <a:r>
              <a:rPr lang="tr-TR" dirty="0"/>
              <a:t> </a:t>
            </a:r>
            <a:r>
              <a:rPr lang="tr-TR" dirty="0" err="1"/>
              <a:t>four</a:t>
            </a:r>
            <a:r>
              <a:rPr lang="tr-TR" dirty="0"/>
              <a:t> </a:t>
            </a:r>
            <a:r>
              <a:rPr lang="tr-TR" dirty="0" err="1"/>
              <a:t>categories</a:t>
            </a:r>
            <a:r>
              <a:rPr lang="tr-TR" dirty="0"/>
              <a:t> of </a:t>
            </a:r>
            <a:r>
              <a:rPr lang="tr-TR" dirty="0" err="1"/>
              <a:t>business</a:t>
            </a:r>
            <a:r>
              <a:rPr lang="tr-TR" dirty="0"/>
              <a:t> </a:t>
            </a:r>
            <a:r>
              <a:rPr lang="tr-TR" dirty="0" err="1"/>
              <a:t>models</a:t>
            </a:r>
            <a:r>
              <a:rPr lang="tr-TR" dirty="0"/>
              <a:t>:</a:t>
            </a:r>
          </a:p>
          <a:p>
            <a:pPr lvl="0"/>
            <a:r>
              <a:rPr lang="it-IT" dirty="0"/>
              <a:t>Business to business (B2B model)</a:t>
            </a:r>
            <a:endParaRPr lang="tr-TR" dirty="0"/>
          </a:p>
          <a:p>
            <a:pPr lvl="0"/>
            <a:r>
              <a:rPr lang="it-IT" dirty="0"/>
              <a:t>Business to consumer (B2C model)</a:t>
            </a:r>
            <a:endParaRPr lang="tr-TR" dirty="0"/>
          </a:p>
          <a:p>
            <a:pPr lvl="0"/>
            <a:r>
              <a:rPr lang="it-IT" dirty="0"/>
              <a:t>Consumer to consumer (C2C model)</a:t>
            </a:r>
            <a:endParaRPr lang="tr-TR" dirty="0"/>
          </a:p>
          <a:p>
            <a:pPr lvl="0"/>
            <a:r>
              <a:rPr lang="it-IT" dirty="0"/>
              <a:t>Consumer to business (C2B model) </a:t>
            </a:r>
            <a:endParaRPr lang="tr-TR" dirty="0"/>
          </a:p>
          <a:p>
            <a:pPr marL="0" indent="0">
              <a:buNone/>
            </a:pPr>
            <a:endParaRPr lang="tr-TR" dirty="0"/>
          </a:p>
        </p:txBody>
      </p:sp>
      <p:pic>
        <p:nvPicPr>
          <p:cNvPr id="8" name="Resim 7" descr="C:\Users\DELL\AppData\Local\Microsoft\Windows\INetCache\Content.Word\Digital-Commerc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309" y="3256277"/>
            <a:ext cx="5777691" cy="2978268"/>
          </a:xfrm>
          <a:prstGeom prst="rect">
            <a:avLst/>
          </a:prstGeom>
          <a:noFill/>
          <a:ln>
            <a:noFill/>
          </a:ln>
        </p:spPr>
      </p:pic>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B2B Model</a:t>
            </a:r>
            <a:endParaRPr lang="tr-TR" b="1" dirty="0"/>
          </a:p>
        </p:txBody>
      </p:sp>
      <p:sp>
        <p:nvSpPr>
          <p:cNvPr id="3" name="İçerik Yer Tutucusu 2"/>
          <p:cNvSpPr>
            <a:spLocks noGrp="1"/>
          </p:cNvSpPr>
          <p:nvPr>
            <p:ph idx="1"/>
          </p:nvPr>
        </p:nvSpPr>
        <p:spPr>
          <a:xfrm>
            <a:off x="1251678" y="1128451"/>
            <a:ext cx="10178322" cy="4581237"/>
          </a:xfrm>
        </p:spPr>
        <p:txBody>
          <a:bodyPr>
            <a:normAutofit/>
          </a:bodyPr>
          <a:lstStyle/>
          <a:p>
            <a:r>
              <a:rPr lang="tr-TR" dirty="0" err="1"/>
              <a:t>The</a:t>
            </a:r>
            <a:r>
              <a:rPr lang="tr-TR" dirty="0"/>
              <a:t> </a:t>
            </a:r>
            <a:r>
              <a:rPr lang="tr-TR" dirty="0" err="1"/>
              <a:t>most</a:t>
            </a:r>
            <a:r>
              <a:rPr lang="tr-TR" dirty="0"/>
              <a:t> </a:t>
            </a:r>
            <a:r>
              <a:rPr lang="tr-TR" dirty="0" err="1"/>
              <a:t>common</a:t>
            </a:r>
            <a:r>
              <a:rPr lang="tr-TR" dirty="0"/>
              <a:t> </a:t>
            </a:r>
            <a:r>
              <a:rPr lang="tr-TR" dirty="0" err="1"/>
              <a:t>examples</a:t>
            </a:r>
            <a:r>
              <a:rPr lang="tr-TR" dirty="0"/>
              <a:t> of B2B </a:t>
            </a:r>
            <a:r>
              <a:rPr lang="tr-TR" dirty="0" err="1"/>
              <a:t>digital</a:t>
            </a:r>
            <a:r>
              <a:rPr lang="tr-TR" dirty="0"/>
              <a:t> </a:t>
            </a:r>
            <a:r>
              <a:rPr lang="tr-TR" dirty="0" err="1"/>
              <a:t>commerce</a:t>
            </a:r>
            <a:r>
              <a:rPr lang="tr-TR" dirty="0"/>
              <a:t> </a:t>
            </a:r>
            <a:r>
              <a:rPr lang="tr-TR" dirty="0" err="1"/>
              <a:t>are</a:t>
            </a:r>
            <a:r>
              <a:rPr lang="tr-TR" dirty="0"/>
              <a:t> </a:t>
            </a:r>
            <a:r>
              <a:rPr lang="tr-TR" dirty="0" err="1"/>
              <a:t>products</a:t>
            </a:r>
            <a:r>
              <a:rPr lang="tr-TR" dirty="0"/>
              <a:t> </a:t>
            </a:r>
            <a:r>
              <a:rPr lang="tr-TR" dirty="0" err="1"/>
              <a:t>and</a:t>
            </a:r>
            <a:r>
              <a:rPr lang="tr-TR" dirty="0"/>
              <a:t> </a:t>
            </a:r>
            <a:r>
              <a:rPr lang="tr-TR" dirty="0" err="1"/>
              <a:t>services</a:t>
            </a:r>
            <a:r>
              <a:rPr lang="tr-TR" dirty="0"/>
              <a:t> </a:t>
            </a:r>
            <a:r>
              <a:rPr lang="tr-TR" dirty="0" err="1"/>
              <a:t>bought</a:t>
            </a:r>
            <a:r>
              <a:rPr lang="tr-TR" dirty="0"/>
              <a:t> </a:t>
            </a:r>
            <a:r>
              <a:rPr lang="tr-TR" dirty="0" err="1"/>
              <a:t>without</a:t>
            </a:r>
            <a:r>
              <a:rPr lang="tr-TR" dirty="0"/>
              <a:t> </a:t>
            </a:r>
            <a:r>
              <a:rPr lang="tr-TR" dirty="0" err="1"/>
              <a:t>human</a:t>
            </a:r>
            <a:r>
              <a:rPr lang="tr-TR" dirty="0"/>
              <a:t> </a:t>
            </a:r>
            <a:r>
              <a:rPr lang="tr-TR" dirty="0" err="1"/>
              <a:t>interaction</a:t>
            </a:r>
            <a:r>
              <a:rPr lang="tr-TR" dirty="0"/>
              <a:t>. </a:t>
            </a:r>
            <a:r>
              <a:rPr lang="tr-TR" dirty="0" err="1"/>
              <a:t>Examples</a:t>
            </a:r>
            <a:r>
              <a:rPr lang="tr-TR" dirty="0"/>
              <a:t> </a:t>
            </a:r>
            <a:r>
              <a:rPr lang="tr-TR" dirty="0" err="1"/>
              <a:t>include</a:t>
            </a:r>
            <a:r>
              <a:rPr lang="tr-TR" dirty="0"/>
              <a:t> </a:t>
            </a:r>
            <a:r>
              <a:rPr lang="tr-TR" dirty="0" err="1"/>
              <a:t>collaboration</a:t>
            </a:r>
            <a:r>
              <a:rPr lang="tr-TR" dirty="0"/>
              <a:t> </a:t>
            </a:r>
            <a:r>
              <a:rPr lang="tr-TR" dirty="0" err="1"/>
              <a:t>tools</a:t>
            </a:r>
            <a:r>
              <a:rPr lang="tr-TR" dirty="0"/>
              <a:t> </a:t>
            </a:r>
            <a:r>
              <a:rPr lang="tr-TR" dirty="0" err="1"/>
              <a:t>such</a:t>
            </a:r>
            <a:r>
              <a:rPr lang="tr-TR" dirty="0"/>
              <a:t> as </a:t>
            </a:r>
            <a:r>
              <a:rPr lang="tr-TR" dirty="0" err="1"/>
              <a:t>Slack</a:t>
            </a:r>
            <a:r>
              <a:rPr lang="tr-TR" dirty="0"/>
              <a:t> </a:t>
            </a:r>
            <a:r>
              <a:rPr lang="tr-TR" dirty="0" err="1"/>
              <a:t>and</a:t>
            </a:r>
            <a:r>
              <a:rPr lang="tr-TR" dirty="0"/>
              <a:t> </a:t>
            </a:r>
            <a:r>
              <a:rPr lang="tr-TR" dirty="0" err="1"/>
              <a:t>Trello</a:t>
            </a:r>
            <a:r>
              <a:rPr lang="tr-TR" dirty="0"/>
              <a:t> </a:t>
            </a:r>
            <a:r>
              <a:rPr lang="tr-TR" dirty="0" err="1"/>
              <a:t>and</a:t>
            </a:r>
            <a:r>
              <a:rPr lang="tr-TR" dirty="0"/>
              <a:t> </a:t>
            </a:r>
            <a:r>
              <a:rPr lang="tr-TR" dirty="0" err="1"/>
              <a:t>automation</a:t>
            </a:r>
            <a:r>
              <a:rPr lang="tr-TR" dirty="0"/>
              <a:t> software </a:t>
            </a:r>
            <a:r>
              <a:rPr lang="tr-TR" dirty="0" err="1"/>
              <a:t>products</a:t>
            </a:r>
            <a:r>
              <a:rPr lang="tr-TR" dirty="0"/>
              <a:t> </a:t>
            </a:r>
            <a:r>
              <a:rPr lang="tr-TR" dirty="0" err="1"/>
              <a:t>such</a:t>
            </a:r>
            <a:r>
              <a:rPr lang="tr-TR" dirty="0"/>
              <a:t> as </a:t>
            </a:r>
            <a:r>
              <a:rPr lang="tr-TR" dirty="0" err="1"/>
              <a:t>HubSpot</a:t>
            </a:r>
            <a:r>
              <a:rPr lang="tr-TR" dirty="0"/>
              <a:t> </a:t>
            </a:r>
            <a:r>
              <a:rPr lang="tr-TR" dirty="0" err="1"/>
              <a:t>or</a:t>
            </a:r>
            <a:r>
              <a:rPr lang="tr-TR" dirty="0"/>
              <a:t> </a:t>
            </a:r>
            <a:r>
              <a:rPr lang="tr-TR" dirty="0" err="1"/>
              <a:t>Lightspeed</a:t>
            </a:r>
            <a:r>
              <a:rPr lang="tr-TR" dirty="0"/>
              <a:t>.</a:t>
            </a:r>
          </a:p>
          <a:p>
            <a:pPr marL="0" indent="0">
              <a:buNone/>
            </a:pPr>
            <a:endParaRPr lang="tr-TR" dirty="0"/>
          </a:p>
          <a:p>
            <a:pPr marL="0" indent="0">
              <a:buNone/>
            </a:pPr>
            <a:endParaRPr lang="tr-TR" dirty="0" smtClean="0"/>
          </a:p>
        </p:txBody>
      </p:sp>
      <p:pic>
        <p:nvPicPr>
          <p:cNvPr id="4098" name="Picture 2" descr="https://i.pcmag.com/imagery/reviews/07td46ju7p6lLVb0QGwc5VF-6.fit_scale.size_760x427.v15694798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6255" y="2235201"/>
            <a:ext cx="7829167" cy="4410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B2C Model</a:t>
            </a:r>
            <a:endParaRPr lang="tr-TR" b="1" dirty="0"/>
          </a:p>
        </p:txBody>
      </p:sp>
      <p:sp>
        <p:nvSpPr>
          <p:cNvPr id="3" name="İçerik Yer Tutucusu 2"/>
          <p:cNvSpPr>
            <a:spLocks noGrp="1"/>
          </p:cNvSpPr>
          <p:nvPr>
            <p:ph idx="1"/>
          </p:nvPr>
        </p:nvSpPr>
        <p:spPr>
          <a:xfrm>
            <a:off x="1160970" y="1128451"/>
            <a:ext cx="10178322" cy="3537527"/>
          </a:xfrm>
        </p:spPr>
        <p:txBody>
          <a:bodyPr>
            <a:normAutofit/>
          </a:bodyPr>
          <a:lstStyle/>
          <a:p>
            <a:r>
              <a:rPr lang="tr-TR" dirty="0" smtClean="0"/>
              <a:t>Business </a:t>
            </a:r>
            <a:r>
              <a:rPr lang="tr-TR" dirty="0" err="1"/>
              <a:t>to</a:t>
            </a:r>
            <a:r>
              <a:rPr lang="tr-TR" dirty="0"/>
              <a:t> </a:t>
            </a:r>
            <a:r>
              <a:rPr lang="tr-TR" dirty="0" err="1"/>
              <a:t>consumer</a:t>
            </a:r>
            <a:r>
              <a:rPr lang="tr-TR" dirty="0"/>
              <a:t> </a:t>
            </a:r>
            <a:r>
              <a:rPr lang="tr-TR" dirty="0" err="1"/>
              <a:t>digital</a:t>
            </a:r>
            <a:r>
              <a:rPr lang="tr-TR" dirty="0"/>
              <a:t> </a:t>
            </a:r>
            <a:r>
              <a:rPr lang="tr-TR" dirty="0" err="1"/>
              <a:t>commerce</a:t>
            </a:r>
            <a:r>
              <a:rPr lang="tr-TR" dirty="0"/>
              <a:t> is </a:t>
            </a:r>
            <a:r>
              <a:rPr lang="tr-TR" dirty="0" err="1"/>
              <a:t>quite</a:t>
            </a:r>
            <a:r>
              <a:rPr lang="tr-TR" dirty="0"/>
              <a:t> </a:t>
            </a:r>
            <a:r>
              <a:rPr lang="tr-TR" dirty="0" err="1"/>
              <a:t>similar</a:t>
            </a:r>
            <a:r>
              <a:rPr lang="tr-TR" dirty="0"/>
              <a:t> </a:t>
            </a:r>
            <a:r>
              <a:rPr lang="tr-TR" dirty="0" err="1"/>
              <a:t>to</a:t>
            </a:r>
            <a:r>
              <a:rPr lang="tr-TR" dirty="0"/>
              <a:t> </a:t>
            </a:r>
            <a:r>
              <a:rPr lang="tr-TR" dirty="0" err="1"/>
              <a:t>the</a:t>
            </a:r>
            <a:r>
              <a:rPr lang="tr-TR" dirty="0"/>
              <a:t> </a:t>
            </a:r>
            <a:r>
              <a:rPr lang="tr-TR" dirty="0" err="1"/>
              <a:t>first</a:t>
            </a:r>
            <a:r>
              <a:rPr lang="tr-TR" dirty="0"/>
              <a:t> </a:t>
            </a:r>
            <a:r>
              <a:rPr lang="tr-TR" dirty="0" err="1"/>
              <a:t>use</a:t>
            </a:r>
            <a:r>
              <a:rPr lang="tr-TR" dirty="0"/>
              <a:t> </a:t>
            </a:r>
            <a:r>
              <a:rPr lang="tr-TR" dirty="0" err="1"/>
              <a:t>case</a:t>
            </a:r>
            <a:r>
              <a:rPr lang="tr-TR" dirty="0"/>
              <a:t>, </a:t>
            </a:r>
            <a:r>
              <a:rPr lang="tr-TR" dirty="0" err="1"/>
              <a:t>except</a:t>
            </a:r>
            <a:r>
              <a:rPr lang="tr-TR" dirty="0"/>
              <a:t> </a:t>
            </a:r>
            <a:r>
              <a:rPr lang="tr-TR" dirty="0" err="1"/>
              <a:t>that</a:t>
            </a:r>
            <a:r>
              <a:rPr lang="tr-TR" dirty="0"/>
              <a:t> </a:t>
            </a:r>
            <a:r>
              <a:rPr lang="tr-TR" dirty="0" err="1"/>
              <a:t>the</a:t>
            </a:r>
            <a:r>
              <a:rPr lang="tr-TR" dirty="0"/>
              <a:t> </a:t>
            </a:r>
            <a:r>
              <a:rPr lang="tr-TR" dirty="0" err="1"/>
              <a:t>buyer</a:t>
            </a:r>
            <a:r>
              <a:rPr lang="tr-TR" dirty="0"/>
              <a:t> is an </a:t>
            </a:r>
            <a:r>
              <a:rPr lang="tr-TR" dirty="0" err="1"/>
              <a:t>individual</a:t>
            </a:r>
            <a:r>
              <a:rPr lang="tr-TR" dirty="0"/>
              <a:t> </a:t>
            </a:r>
            <a:r>
              <a:rPr lang="tr-TR" dirty="0" err="1"/>
              <a:t>consumer</a:t>
            </a:r>
            <a:r>
              <a:rPr lang="tr-TR" dirty="0"/>
              <a:t>, </a:t>
            </a:r>
            <a:r>
              <a:rPr lang="tr-TR" dirty="0" err="1"/>
              <a:t>purchasing</a:t>
            </a:r>
            <a:r>
              <a:rPr lang="tr-TR" dirty="0"/>
              <a:t> </a:t>
            </a:r>
            <a:r>
              <a:rPr lang="tr-TR" dirty="0" err="1"/>
              <a:t>for</a:t>
            </a:r>
            <a:r>
              <a:rPr lang="tr-TR" dirty="0"/>
              <a:t> </a:t>
            </a:r>
            <a:r>
              <a:rPr lang="tr-TR" dirty="0" err="1"/>
              <a:t>personal</a:t>
            </a:r>
            <a:r>
              <a:rPr lang="tr-TR" dirty="0"/>
              <a:t> </a:t>
            </a:r>
            <a:r>
              <a:rPr lang="tr-TR" dirty="0" err="1"/>
              <a:t>consumption</a:t>
            </a:r>
            <a:r>
              <a:rPr lang="tr-TR" dirty="0"/>
              <a:t>. </a:t>
            </a:r>
            <a:r>
              <a:rPr lang="tr-TR" dirty="0" err="1"/>
              <a:t>Most</a:t>
            </a:r>
            <a:r>
              <a:rPr lang="tr-TR" dirty="0"/>
              <a:t> </a:t>
            </a:r>
            <a:r>
              <a:rPr lang="tr-TR" dirty="0" err="1"/>
              <a:t>smartphone</a:t>
            </a:r>
            <a:r>
              <a:rPr lang="tr-TR" dirty="0"/>
              <a:t> </a:t>
            </a:r>
            <a:r>
              <a:rPr lang="tr-TR" dirty="0" err="1"/>
              <a:t>apps</a:t>
            </a:r>
            <a:r>
              <a:rPr lang="tr-TR" dirty="0"/>
              <a:t> </a:t>
            </a:r>
            <a:r>
              <a:rPr lang="tr-TR" dirty="0" err="1"/>
              <a:t>that</a:t>
            </a:r>
            <a:r>
              <a:rPr lang="tr-TR" dirty="0"/>
              <a:t> </a:t>
            </a:r>
            <a:r>
              <a:rPr lang="tr-TR" dirty="0" err="1"/>
              <a:t>require</a:t>
            </a:r>
            <a:r>
              <a:rPr lang="tr-TR" dirty="0"/>
              <a:t> </a:t>
            </a:r>
            <a:r>
              <a:rPr lang="tr-TR" dirty="0" err="1"/>
              <a:t>payment</a:t>
            </a:r>
            <a:r>
              <a:rPr lang="tr-TR" dirty="0"/>
              <a:t> </a:t>
            </a:r>
            <a:r>
              <a:rPr lang="tr-TR" dirty="0" err="1"/>
              <a:t>are</a:t>
            </a:r>
            <a:r>
              <a:rPr lang="tr-TR" dirty="0"/>
              <a:t> an </a:t>
            </a:r>
            <a:r>
              <a:rPr lang="tr-TR" dirty="0" err="1"/>
              <a:t>example</a:t>
            </a:r>
            <a:r>
              <a:rPr lang="tr-TR" dirty="0"/>
              <a:t> of B2C </a:t>
            </a:r>
            <a:r>
              <a:rPr lang="tr-TR" dirty="0" err="1"/>
              <a:t>digital</a:t>
            </a:r>
            <a:r>
              <a:rPr lang="tr-TR" dirty="0"/>
              <a:t> </a:t>
            </a:r>
            <a:r>
              <a:rPr lang="tr-TR" dirty="0" err="1"/>
              <a:t>commerce</a:t>
            </a:r>
            <a:r>
              <a:rPr lang="tr-TR" dirty="0"/>
              <a:t>.</a:t>
            </a:r>
          </a:p>
          <a:p>
            <a:pPr marL="0" indent="0">
              <a:buNone/>
            </a:pPr>
            <a:endParaRPr lang="tr-TR" dirty="0"/>
          </a:p>
        </p:txBody>
      </p:sp>
      <p:pic>
        <p:nvPicPr>
          <p:cNvPr id="5125" name="Picture 5" descr="https://innoppl.com/wp-content/uploads/2016/01/b2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4081" y="2281382"/>
            <a:ext cx="5502564" cy="4402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190</TotalTime>
  <Words>933</Words>
  <Application>Microsoft Office PowerPoint</Application>
  <PresentationFormat>Geniş ekran</PresentationFormat>
  <Paragraphs>50</Paragraphs>
  <Slides>17</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17</vt:i4>
      </vt:variant>
    </vt:vector>
  </HeadingPairs>
  <TitlesOfParts>
    <vt:vector size="22" baseType="lpstr">
      <vt:lpstr>Arial</vt:lpstr>
      <vt:lpstr>Comic Sans MS</vt:lpstr>
      <vt:lpstr>Gill Sans MT</vt:lpstr>
      <vt:lpstr>Impact</vt:lpstr>
      <vt:lpstr>Badge</vt:lpstr>
      <vt:lpstr>PowerPoint Sunusu</vt:lpstr>
      <vt:lpstr>Dıgıtal cıtızenshıp</vt:lpstr>
      <vt:lpstr>                    unıt 3: Dıgıtal commerce </vt:lpstr>
      <vt:lpstr>Dıgıtal commerce</vt:lpstr>
      <vt:lpstr>  Aspects of Digital Commerce</vt:lpstr>
      <vt:lpstr>How Does Digital Commerce Work?</vt:lpstr>
      <vt:lpstr>Digital Commerce in The                                          Business Environment</vt:lpstr>
      <vt:lpstr>B2B Model</vt:lpstr>
      <vt:lpstr>B2C Model</vt:lpstr>
      <vt:lpstr>C2C Model </vt:lpstr>
      <vt:lpstr>C2B Model </vt:lpstr>
      <vt:lpstr>EvolutIon of e-commerce </vt:lpstr>
      <vt:lpstr>PowerPoint Sunusu</vt:lpstr>
      <vt:lpstr>Positive effects e-commerce </vt:lpstr>
      <vt:lpstr>Negative effects of e-commerce </vt:lpstr>
      <vt:lpstr>Evaluatıon questıons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55</cp:revision>
  <dcterms:created xsi:type="dcterms:W3CDTF">2022-09-12T18:30:20Z</dcterms:created>
  <dcterms:modified xsi:type="dcterms:W3CDTF">2022-10-03T19:58:04Z</dcterms:modified>
</cp:coreProperties>
</file>