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1" r:id="rId6"/>
    <p:sldId id="262" r:id="rId7"/>
    <p:sldId id="263" r:id="rId8"/>
    <p:sldId id="264" r:id="rId9"/>
    <p:sldId id="269"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twinkl.com.tr/teaching-wiki/digital-literacy" TargetMode="External"/><Relationship Id="rId2" Type="http://schemas.openxmlformats.org/officeDocument/2006/relationships/hyperlink" Target="https://en.wikipedia.org/wiki/Digital_literac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Evaluatıon</a:t>
            </a:r>
            <a:r>
              <a:rPr lang="tr-TR" dirty="0" smtClean="0"/>
              <a:t> </a:t>
            </a:r>
            <a:r>
              <a:rPr lang="tr-TR" dirty="0" err="1" smtClean="0"/>
              <a:t>questıons</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tr-TR" dirty="0" err="1"/>
              <a:t>What</a:t>
            </a:r>
            <a:r>
              <a:rPr lang="tr-TR" dirty="0"/>
              <a:t> </a:t>
            </a:r>
            <a:r>
              <a:rPr lang="tr-TR" dirty="0" err="1"/>
              <a:t>comes</a:t>
            </a:r>
            <a:r>
              <a:rPr lang="tr-TR" dirty="0"/>
              <a:t> </a:t>
            </a:r>
            <a:r>
              <a:rPr lang="tr-TR" dirty="0" err="1"/>
              <a:t>to</a:t>
            </a:r>
            <a:r>
              <a:rPr lang="tr-TR" dirty="0"/>
              <a:t> </a:t>
            </a:r>
            <a:r>
              <a:rPr lang="tr-TR" dirty="0" err="1"/>
              <a:t>your</a:t>
            </a:r>
            <a:r>
              <a:rPr lang="tr-TR" dirty="0"/>
              <a:t> </a:t>
            </a:r>
            <a:r>
              <a:rPr lang="tr-TR" dirty="0" err="1"/>
              <a:t>mind</a:t>
            </a:r>
            <a:r>
              <a:rPr lang="tr-TR" dirty="0"/>
              <a:t> </a:t>
            </a:r>
            <a:r>
              <a:rPr lang="tr-TR" dirty="0" err="1"/>
              <a:t>when</a:t>
            </a:r>
            <a:r>
              <a:rPr lang="tr-TR" dirty="0"/>
              <a:t> </a:t>
            </a:r>
            <a:r>
              <a:rPr lang="tr-TR" dirty="0" err="1"/>
              <a:t>you</a:t>
            </a:r>
            <a:r>
              <a:rPr lang="tr-TR" dirty="0"/>
              <a:t> </a:t>
            </a:r>
            <a:r>
              <a:rPr lang="tr-TR" dirty="0" err="1"/>
              <a:t>hear</a:t>
            </a:r>
            <a:r>
              <a:rPr lang="tr-TR" dirty="0"/>
              <a:t> </a:t>
            </a:r>
            <a:r>
              <a:rPr lang="tr-TR" dirty="0" err="1"/>
              <a:t>the</a:t>
            </a:r>
            <a:r>
              <a:rPr lang="tr-TR" dirty="0"/>
              <a:t> </a:t>
            </a:r>
            <a:r>
              <a:rPr lang="tr-TR" dirty="0" err="1"/>
              <a:t>word</a:t>
            </a:r>
            <a:r>
              <a:rPr lang="tr-TR" dirty="0"/>
              <a:t> «</a:t>
            </a:r>
            <a:r>
              <a:rPr lang="tr-TR" dirty="0" err="1"/>
              <a:t>digital</a:t>
            </a:r>
            <a:r>
              <a:rPr lang="tr-TR" dirty="0"/>
              <a:t> </a:t>
            </a:r>
            <a:r>
              <a:rPr lang="tr-TR" dirty="0" err="1"/>
              <a:t>literacy</a:t>
            </a:r>
            <a:r>
              <a:rPr lang="tr-TR" dirty="0"/>
              <a:t>»?</a:t>
            </a:r>
          </a:p>
          <a:p>
            <a:pPr lvl="0"/>
            <a:r>
              <a:rPr lang="tr-TR" dirty="0" err="1"/>
              <a:t>Why</a:t>
            </a:r>
            <a:r>
              <a:rPr lang="tr-TR" dirty="0"/>
              <a:t> is </a:t>
            </a:r>
            <a:r>
              <a:rPr lang="tr-TR" dirty="0" err="1"/>
              <a:t>the</a:t>
            </a:r>
            <a:r>
              <a:rPr lang="tr-TR" dirty="0"/>
              <a:t> </a:t>
            </a:r>
            <a:r>
              <a:rPr lang="tr-TR" dirty="0" err="1"/>
              <a:t>digital</a:t>
            </a:r>
            <a:r>
              <a:rPr lang="tr-TR" dirty="0"/>
              <a:t> </a:t>
            </a:r>
            <a:r>
              <a:rPr lang="tr-TR" dirty="0" err="1"/>
              <a:t>literacy</a:t>
            </a:r>
            <a:r>
              <a:rPr lang="tr-TR" dirty="0"/>
              <a:t> </a:t>
            </a:r>
            <a:r>
              <a:rPr lang="tr-TR" dirty="0" err="1"/>
              <a:t>crucial</a:t>
            </a:r>
            <a:r>
              <a:rPr lang="tr-TR" dirty="0"/>
              <a:t> in </a:t>
            </a:r>
            <a:r>
              <a:rPr lang="tr-TR" dirty="0" err="1"/>
              <a:t>education</a:t>
            </a:r>
            <a:r>
              <a:rPr lang="tr-TR" dirty="0"/>
              <a:t>?</a:t>
            </a:r>
          </a:p>
          <a:p>
            <a:pPr lvl="0"/>
            <a:r>
              <a:rPr lang="tr-TR" dirty="0" err="1"/>
              <a:t>What</a:t>
            </a:r>
            <a:r>
              <a:rPr lang="tr-TR" dirty="0"/>
              <a:t> </a:t>
            </a:r>
            <a:r>
              <a:rPr lang="tr-TR" dirty="0" err="1"/>
              <a:t>are</a:t>
            </a:r>
            <a:r>
              <a:rPr lang="tr-TR" dirty="0"/>
              <a:t> </a:t>
            </a:r>
            <a:r>
              <a:rPr lang="tr-TR" dirty="0" err="1"/>
              <a:t>the</a:t>
            </a:r>
            <a:r>
              <a:rPr lang="tr-TR" dirty="0"/>
              <a:t> </a:t>
            </a:r>
            <a:r>
              <a:rPr lang="tr-TR" dirty="0" err="1"/>
              <a:t>benefits</a:t>
            </a:r>
            <a:r>
              <a:rPr lang="tr-TR" dirty="0"/>
              <a:t> of </a:t>
            </a:r>
            <a:r>
              <a:rPr lang="tr-TR" dirty="0" err="1"/>
              <a:t>using</a:t>
            </a:r>
            <a:r>
              <a:rPr lang="tr-TR" dirty="0"/>
              <a:t> </a:t>
            </a:r>
            <a:r>
              <a:rPr lang="tr-TR" dirty="0" err="1"/>
              <a:t>technology</a:t>
            </a:r>
            <a:r>
              <a:rPr lang="tr-TR" dirty="0"/>
              <a:t> in </a:t>
            </a:r>
            <a:r>
              <a:rPr lang="tr-TR" dirty="0" err="1"/>
              <a:t>education</a:t>
            </a:r>
            <a:r>
              <a:rPr lang="tr-TR" dirty="0"/>
              <a:t>?</a:t>
            </a:r>
          </a:p>
          <a:p>
            <a:pPr lvl="0"/>
            <a:r>
              <a:rPr lang="tr-TR" dirty="0" err="1"/>
              <a:t>Give</a:t>
            </a:r>
            <a:r>
              <a:rPr lang="tr-TR" dirty="0"/>
              <a:t> an </a:t>
            </a:r>
            <a:r>
              <a:rPr lang="tr-TR" dirty="0" err="1"/>
              <a:t>example</a:t>
            </a:r>
            <a:r>
              <a:rPr lang="tr-TR" dirty="0"/>
              <a:t> of </a:t>
            </a:r>
            <a:r>
              <a:rPr lang="it-IT" dirty="0"/>
              <a:t>digital literacy skills</a:t>
            </a:r>
            <a:r>
              <a:rPr lang="tr-TR" dirty="0"/>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Literacy. </a:t>
            </a:r>
            <a:r>
              <a:rPr lang="it-IT" u="sng" dirty="0">
                <a:hlinkClick r:id="rId2"/>
              </a:rPr>
              <a:t>https://en.wikipedia.org/wiki/Digital_literacy</a:t>
            </a:r>
            <a:endParaRPr lang="tr-TR" dirty="0"/>
          </a:p>
          <a:p>
            <a:pPr marL="0" indent="0">
              <a:buNone/>
            </a:pPr>
            <a:endParaRPr lang="tr-TR" dirty="0"/>
          </a:p>
          <a:p>
            <a:r>
              <a:rPr lang="it-IT" dirty="0"/>
              <a:t>Digital Literacy.  </a:t>
            </a:r>
            <a:r>
              <a:rPr lang="it-IT" u="sng" dirty="0">
                <a:hlinkClick r:id="rId3"/>
              </a:rPr>
              <a:t>https://www.twinkl.com.tr/teaching-wiki/digital-literacy</a:t>
            </a:r>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r>
            <a:br>
              <a:rPr lang="tr-TR" sz="2700" b="1" dirty="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                 </a:t>
            </a:r>
            <a:r>
              <a:rPr lang="tr-TR" sz="2700" b="1" dirty="0" err="1" smtClean="0">
                <a:solidFill>
                  <a:srgbClr val="000000"/>
                </a:solidFill>
                <a:latin typeface="Comic Sans MS" panose="030F0702030302020204" pitchFamily="66" charset="0"/>
              </a:rPr>
              <a:t>unıt</a:t>
            </a:r>
            <a:r>
              <a:rPr lang="tr-TR" sz="2700" b="1" dirty="0" smtClean="0">
                <a:solidFill>
                  <a:srgbClr val="000000"/>
                </a:solidFill>
                <a:latin typeface="Comic Sans MS" panose="030F0702030302020204" pitchFamily="66" charset="0"/>
              </a:rPr>
              <a:t> </a:t>
            </a:r>
            <a:r>
              <a:rPr lang="tr-TR" sz="2700" b="1" dirty="0">
                <a:solidFill>
                  <a:srgbClr val="000000"/>
                </a:solidFill>
                <a:latin typeface="Comic Sans MS" panose="030F0702030302020204" pitchFamily="66" charset="0"/>
              </a:rPr>
              <a:t>5</a:t>
            </a:r>
            <a:r>
              <a:rPr lang="tr-TR" sz="2700" dirty="0" smtClean="0">
                <a:latin typeface="Comic Sans MS" panose="030F0702030302020204" pitchFamily="66" charset="0"/>
              </a:rPr>
              <a:t>: </a:t>
            </a:r>
            <a:r>
              <a:rPr lang="tr-TR" sz="2700" b="1" dirty="0" err="1" smtClean="0">
                <a:solidFill>
                  <a:srgbClr val="0070C0"/>
                </a:solidFill>
                <a:latin typeface="Comic Sans MS" panose="030F0702030302020204" pitchFamily="66" charset="0"/>
              </a:rPr>
              <a:t>Dıgıtal</a:t>
            </a:r>
            <a:r>
              <a:rPr lang="tr-TR" sz="2700" b="1" dirty="0" smtClean="0">
                <a:solidFill>
                  <a:srgbClr val="0070C0"/>
                </a:solidFill>
                <a:latin typeface="Comic Sans MS" panose="030F0702030302020204" pitchFamily="66" charset="0"/>
              </a:rPr>
              <a:t> </a:t>
            </a:r>
            <a:r>
              <a:rPr lang="tr-TR" sz="2700" b="1" dirty="0" smtClean="0">
                <a:solidFill>
                  <a:srgbClr val="0070C0"/>
                </a:solidFill>
                <a:latin typeface="Comic Sans MS" panose="030F0702030302020204" pitchFamily="66" charset="0"/>
              </a:rPr>
              <a:t>LITERACY</a:t>
            </a: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err="1" smtClean="0"/>
              <a:t>Dıgıtal</a:t>
            </a:r>
            <a:r>
              <a:rPr lang="tr-TR" dirty="0" smtClean="0"/>
              <a:t> </a:t>
            </a:r>
            <a:r>
              <a:rPr lang="tr-TR" dirty="0" err="1" smtClean="0"/>
              <a:t>lıteracy</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fontAlgn="base"/>
            <a:r>
              <a:rPr lang="it-IT" b="1" dirty="0"/>
              <a:t>Digital literacy</a:t>
            </a:r>
            <a:r>
              <a:rPr lang="it-IT" dirty="0"/>
              <a:t> refers to an individual's ability to find, evaluate, and communicate information through typing and other media on various digital platforms. </a:t>
            </a:r>
            <a:endParaRPr lang="tr-TR" dirty="0"/>
          </a:p>
        </p:txBody>
      </p:sp>
      <p:pic>
        <p:nvPicPr>
          <p:cNvPr id="4" name="Picture 2" descr="https://www.cambridge.org/elt/blog/wp-content/uploads/2021/07/GettyImages-1163177753-e16261946976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6947" y="1967345"/>
            <a:ext cx="5303609" cy="374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it-IT" b="1" dirty="0"/>
              <a:t>Why are Digital Literacy skills important?</a:t>
            </a:r>
            <a:endParaRPr lang="tr-TR" b="1" i="1" dirty="0"/>
          </a:p>
        </p:txBody>
      </p:sp>
      <p:sp>
        <p:nvSpPr>
          <p:cNvPr id="3" name="İçerik Yer Tutucusu 2"/>
          <p:cNvSpPr>
            <a:spLocks noGrp="1"/>
          </p:cNvSpPr>
          <p:nvPr>
            <p:ph idx="1"/>
          </p:nvPr>
        </p:nvSpPr>
        <p:spPr>
          <a:xfrm>
            <a:off x="1177788" y="1874517"/>
            <a:ext cx="5564757" cy="4623447"/>
          </a:xfrm>
        </p:spPr>
        <p:txBody>
          <a:bodyPr>
            <a:normAutofit/>
          </a:bodyPr>
          <a:lstStyle/>
          <a:p>
            <a:r>
              <a:rPr lang="tr-TR" dirty="0" err="1">
                <a:solidFill>
                  <a:schemeClr val="tx1"/>
                </a:solidFill>
              </a:rPr>
              <a:t>Digital</a:t>
            </a:r>
            <a:r>
              <a:rPr lang="tr-TR" dirty="0">
                <a:solidFill>
                  <a:schemeClr val="tx1"/>
                </a:solidFill>
              </a:rPr>
              <a:t> </a:t>
            </a:r>
            <a:r>
              <a:rPr lang="tr-TR" dirty="0" err="1">
                <a:solidFill>
                  <a:schemeClr val="tx1"/>
                </a:solidFill>
              </a:rPr>
              <a:t>Literacy</a:t>
            </a:r>
            <a:r>
              <a:rPr lang="tr-TR" dirty="0">
                <a:solidFill>
                  <a:schemeClr val="tx1"/>
                </a:solidFill>
              </a:rPr>
              <a:t> </a:t>
            </a:r>
            <a:r>
              <a:rPr lang="tr-TR" dirty="0" err="1">
                <a:solidFill>
                  <a:schemeClr val="tx1"/>
                </a:solidFill>
              </a:rPr>
              <a:t>skills</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more</a:t>
            </a:r>
            <a:r>
              <a:rPr lang="tr-TR" dirty="0">
                <a:solidFill>
                  <a:schemeClr val="tx1"/>
                </a:solidFill>
              </a:rPr>
              <a:t> </a:t>
            </a:r>
            <a:r>
              <a:rPr lang="tr-TR" dirty="0" err="1">
                <a:solidFill>
                  <a:schemeClr val="tx1"/>
                </a:solidFill>
              </a:rPr>
              <a:t>important</a:t>
            </a:r>
            <a:r>
              <a:rPr lang="tr-TR" dirty="0">
                <a:solidFill>
                  <a:schemeClr val="tx1"/>
                </a:solidFill>
              </a:rPr>
              <a:t> </a:t>
            </a:r>
            <a:r>
              <a:rPr lang="tr-TR" dirty="0" err="1">
                <a:solidFill>
                  <a:schemeClr val="tx1"/>
                </a:solidFill>
              </a:rPr>
              <a:t>than</a:t>
            </a:r>
            <a:r>
              <a:rPr lang="tr-TR" dirty="0">
                <a:solidFill>
                  <a:schemeClr val="tx1"/>
                </a:solidFill>
              </a:rPr>
              <a:t> ever in </a:t>
            </a:r>
            <a:r>
              <a:rPr lang="tr-TR" dirty="0" err="1">
                <a:solidFill>
                  <a:schemeClr val="tx1"/>
                </a:solidFill>
              </a:rPr>
              <a:t>the</a:t>
            </a:r>
            <a:r>
              <a:rPr lang="tr-TR" dirty="0">
                <a:solidFill>
                  <a:schemeClr val="tx1"/>
                </a:solidFill>
              </a:rPr>
              <a:t> </a:t>
            </a:r>
            <a:r>
              <a:rPr lang="tr-TR" dirty="0" err="1">
                <a:solidFill>
                  <a:schemeClr val="tx1"/>
                </a:solidFill>
              </a:rPr>
              <a:t>world</a:t>
            </a:r>
            <a:r>
              <a:rPr lang="tr-TR" dirty="0">
                <a:solidFill>
                  <a:schemeClr val="tx1"/>
                </a:solidFill>
              </a:rPr>
              <a:t> </a:t>
            </a:r>
            <a:r>
              <a:rPr lang="tr-TR" dirty="0" err="1">
                <a:solidFill>
                  <a:schemeClr val="tx1"/>
                </a:solidFill>
              </a:rPr>
              <a:t>today</a:t>
            </a:r>
            <a:r>
              <a:rPr lang="tr-TR" dirty="0">
                <a:solidFill>
                  <a:schemeClr val="tx1"/>
                </a:solidFill>
              </a:rPr>
              <a:t>. </a:t>
            </a:r>
            <a:r>
              <a:rPr lang="tr-TR" dirty="0" err="1">
                <a:solidFill>
                  <a:schemeClr val="tx1"/>
                </a:solidFill>
              </a:rPr>
              <a:t>Children</a:t>
            </a:r>
            <a:r>
              <a:rPr lang="tr-TR" dirty="0">
                <a:solidFill>
                  <a:schemeClr val="tx1"/>
                </a:solidFill>
              </a:rPr>
              <a:t> </a:t>
            </a:r>
            <a:r>
              <a:rPr lang="tr-TR" dirty="0" err="1">
                <a:solidFill>
                  <a:schemeClr val="tx1"/>
                </a:solidFill>
              </a:rPr>
              <a:t>now</a:t>
            </a:r>
            <a:r>
              <a:rPr lang="tr-TR" dirty="0">
                <a:solidFill>
                  <a:schemeClr val="tx1"/>
                </a:solidFill>
              </a:rPr>
              <a:t> </a:t>
            </a:r>
            <a:r>
              <a:rPr lang="tr-TR" dirty="0" err="1">
                <a:solidFill>
                  <a:schemeClr val="tx1"/>
                </a:solidFill>
              </a:rPr>
              <a:t>grow</a:t>
            </a:r>
            <a:r>
              <a:rPr lang="tr-TR" dirty="0">
                <a:solidFill>
                  <a:schemeClr val="tx1"/>
                </a:solidFill>
              </a:rPr>
              <a:t> </a:t>
            </a:r>
            <a:r>
              <a:rPr lang="tr-TR" dirty="0" err="1">
                <a:solidFill>
                  <a:schemeClr val="tx1"/>
                </a:solidFill>
              </a:rPr>
              <a:t>up</a:t>
            </a:r>
            <a:r>
              <a:rPr lang="tr-TR" dirty="0">
                <a:solidFill>
                  <a:schemeClr val="tx1"/>
                </a:solidFill>
              </a:rPr>
              <a:t> </a:t>
            </a:r>
            <a:r>
              <a:rPr lang="tr-TR" dirty="0" err="1">
                <a:solidFill>
                  <a:schemeClr val="tx1"/>
                </a:solidFill>
              </a:rPr>
              <a:t>with</a:t>
            </a:r>
            <a:r>
              <a:rPr lang="tr-TR" dirty="0">
                <a:solidFill>
                  <a:schemeClr val="tx1"/>
                </a:solidFill>
              </a:rPr>
              <a:t> </a:t>
            </a:r>
            <a:r>
              <a:rPr lang="tr-TR" dirty="0" err="1">
                <a:solidFill>
                  <a:schemeClr val="tx1"/>
                </a:solidFill>
              </a:rPr>
              <a:t>technology</a:t>
            </a:r>
            <a:r>
              <a:rPr lang="tr-TR" dirty="0">
                <a:solidFill>
                  <a:schemeClr val="tx1"/>
                </a:solidFill>
              </a:rPr>
              <a:t> </a:t>
            </a:r>
            <a:r>
              <a:rPr lang="tr-TR" dirty="0" err="1">
                <a:solidFill>
                  <a:schemeClr val="tx1"/>
                </a:solidFill>
              </a:rPr>
              <a:t>all</a:t>
            </a:r>
            <a:r>
              <a:rPr lang="tr-TR" dirty="0">
                <a:solidFill>
                  <a:schemeClr val="tx1"/>
                </a:solidFill>
              </a:rPr>
              <a:t> </a:t>
            </a:r>
            <a:r>
              <a:rPr lang="tr-TR" dirty="0" err="1">
                <a:solidFill>
                  <a:schemeClr val="tx1"/>
                </a:solidFill>
              </a:rPr>
              <a:t>around</a:t>
            </a:r>
            <a:r>
              <a:rPr lang="tr-TR" dirty="0">
                <a:solidFill>
                  <a:schemeClr val="tx1"/>
                </a:solidFill>
              </a:rPr>
              <a:t> </a:t>
            </a:r>
            <a:r>
              <a:rPr lang="tr-TR" dirty="0" err="1">
                <a:solidFill>
                  <a:schemeClr val="tx1"/>
                </a:solidFill>
              </a:rPr>
              <a:t>them</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extent</a:t>
            </a:r>
            <a:r>
              <a:rPr lang="tr-TR" dirty="0">
                <a:solidFill>
                  <a:schemeClr val="tx1"/>
                </a:solidFill>
              </a:rPr>
              <a:t> </a:t>
            </a:r>
            <a:r>
              <a:rPr lang="tr-TR" dirty="0" err="1">
                <a:solidFill>
                  <a:schemeClr val="tx1"/>
                </a:solidFill>
              </a:rPr>
              <a:t>that</a:t>
            </a:r>
            <a:r>
              <a:rPr lang="tr-TR" dirty="0">
                <a:solidFill>
                  <a:schemeClr val="tx1"/>
                </a:solidFill>
              </a:rPr>
              <a:t> </a:t>
            </a:r>
            <a:r>
              <a:rPr lang="tr-TR" dirty="0" err="1">
                <a:solidFill>
                  <a:schemeClr val="tx1"/>
                </a:solidFill>
              </a:rPr>
              <a:t>topics</a:t>
            </a:r>
            <a:r>
              <a:rPr lang="tr-TR" dirty="0">
                <a:solidFill>
                  <a:schemeClr val="tx1"/>
                </a:solidFill>
              </a:rPr>
              <a:t> </a:t>
            </a:r>
            <a:r>
              <a:rPr lang="tr-TR" dirty="0" err="1">
                <a:solidFill>
                  <a:schemeClr val="tx1"/>
                </a:solidFill>
              </a:rPr>
              <a:t>like</a:t>
            </a:r>
            <a:r>
              <a:rPr lang="tr-TR" dirty="0">
                <a:solidFill>
                  <a:schemeClr val="tx1"/>
                </a:solidFill>
              </a:rPr>
              <a:t> </a:t>
            </a:r>
            <a:r>
              <a:rPr lang="tr-TR" dirty="0" err="1">
                <a:solidFill>
                  <a:schemeClr val="tx1"/>
                </a:solidFill>
              </a:rPr>
              <a:t>coding</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social</a:t>
            </a:r>
            <a:r>
              <a:rPr lang="tr-TR" dirty="0">
                <a:solidFill>
                  <a:schemeClr val="tx1"/>
                </a:solidFill>
              </a:rPr>
              <a:t> </a:t>
            </a:r>
            <a:r>
              <a:rPr lang="tr-TR" dirty="0" err="1">
                <a:solidFill>
                  <a:schemeClr val="tx1"/>
                </a:solidFill>
              </a:rPr>
              <a:t>media</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now</a:t>
            </a:r>
            <a:r>
              <a:rPr lang="tr-TR" dirty="0">
                <a:solidFill>
                  <a:schemeClr val="tx1"/>
                </a:solidFill>
              </a:rPr>
              <a:t> </a:t>
            </a:r>
            <a:r>
              <a:rPr lang="tr-TR" dirty="0" err="1">
                <a:solidFill>
                  <a:schemeClr val="tx1"/>
                </a:solidFill>
              </a:rPr>
              <a:t>part</a:t>
            </a:r>
            <a:r>
              <a:rPr lang="tr-TR" dirty="0">
                <a:solidFill>
                  <a:schemeClr val="tx1"/>
                </a:solidFill>
              </a:rPr>
              <a:t> of </a:t>
            </a:r>
            <a:r>
              <a:rPr lang="tr-TR" dirty="0" err="1">
                <a:solidFill>
                  <a:schemeClr val="tx1"/>
                </a:solidFill>
              </a:rPr>
              <a:t>our</a:t>
            </a:r>
            <a:r>
              <a:rPr lang="tr-TR" dirty="0">
                <a:solidFill>
                  <a:schemeClr val="tx1"/>
                </a:solidFill>
              </a:rPr>
              <a:t> </a:t>
            </a:r>
            <a:r>
              <a:rPr lang="tr-TR" dirty="0" err="1">
                <a:solidFill>
                  <a:schemeClr val="tx1"/>
                </a:solidFill>
              </a:rPr>
              <a:t>national</a:t>
            </a:r>
            <a:r>
              <a:rPr lang="tr-TR" dirty="0">
                <a:solidFill>
                  <a:schemeClr val="tx1"/>
                </a:solidFill>
              </a:rPr>
              <a:t> </a:t>
            </a:r>
            <a:r>
              <a:rPr lang="tr-TR" dirty="0" err="1">
                <a:solidFill>
                  <a:schemeClr val="tx1"/>
                </a:solidFill>
              </a:rPr>
              <a:t>curriculums.School</a:t>
            </a:r>
            <a:r>
              <a:rPr lang="tr-TR" dirty="0">
                <a:solidFill>
                  <a:schemeClr val="tx1"/>
                </a:solidFill>
              </a:rPr>
              <a:t> </a:t>
            </a:r>
            <a:r>
              <a:rPr lang="tr-TR" dirty="0" err="1">
                <a:solidFill>
                  <a:schemeClr val="tx1"/>
                </a:solidFill>
              </a:rPr>
              <a:t>leaders</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teachers</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focusing</a:t>
            </a:r>
            <a:r>
              <a:rPr lang="tr-TR" dirty="0">
                <a:solidFill>
                  <a:schemeClr val="tx1"/>
                </a:solidFill>
              </a:rPr>
              <a:t> </a:t>
            </a:r>
            <a:r>
              <a:rPr lang="tr-TR" dirty="0" err="1">
                <a:solidFill>
                  <a:schemeClr val="tx1"/>
                </a:solidFill>
              </a:rPr>
              <a:t>more</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more</a:t>
            </a:r>
            <a:r>
              <a:rPr lang="tr-TR" dirty="0">
                <a:solidFill>
                  <a:schemeClr val="tx1"/>
                </a:solidFill>
              </a:rPr>
              <a:t> on </a:t>
            </a:r>
            <a:r>
              <a:rPr lang="tr-TR" dirty="0" err="1">
                <a:solidFill>
                  <a:schemeClr val="tx1"/>
                </a:solidFill>
              </a:rPr>
              <a:t>the</a:t>
            </a:r>
            <a:r>
              <a:rPr lang="tr-TR" dirty="0">
                <a:solidFill>
                  <a:schemeClr val="tx1"/>
                </a:solidFill>
              </a:rPr>
              <a:t> </a:t>
            </a:r>
            <a:r>
              <a:rPr lang="tr-TR" dirty="0" err="1">
                <a:solidFill>
                  <a:schemeClr val="tx1"/>
                </a:solidFill>
              </a:rPr>
              <a:t>benefits</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literacy</a:t>
            </a:r>
            <a:r>
              <a:rPr lang="tr-TR" dirty="0">
                <a:solidFill>
                  <a:schemeClr val="tx1"/>
                </a:solidFill>
              </a:rPr>
              <a:t> </a:t>
            </a:r>
            <a:r>
              <a:rPr lang="tr-TR" dirty="0" err="1">
                <a:solidFill>
                  <a:schemeClr val="tx1"/>
                </a:solidFill>
              </a:rPr>
              <a:t>skills</a:t>
            </a:r>
            <a:r>
              <a:rPr lang="tr-TR" dirty="0">
                <a:solidFill>
                  <a:schemeClr val="tx1"/>
                </a:solidFill>
              </a:rPr>
              <a:t> in </a:t>
            </a:r>
            <a:r>
              <a:rPr lang="tr-TR" dirty="0" err="1">
                <a:solidFill>
                  <a:schemeClr val="tx1"/>
                </a:solidFill>
              </a:rPr>
              <a:t>schools</a:t>
            </a:r>
            <a:r>
              <a:rPr lang="tr-TR" dirty="0">
                <a:solidFill>
                  <a:schemeClr val="tx1"/>
                </a:solidFill>
              </a:rPr>
              <a:t> </a:t>
            </a:r>
            <a:r>
              <a:rPr lang="tr-TR" dirty="0" err="1">
                <a:solidFill>
                  <a:schemeClr val="tx1"/>
                </a:solidFill>
              </a:rPr>
              <a:t>because</a:t>
            </a:r>
            <a:r>
              <a:rPr lang="tr-TR" dirty="0">
                <a:solidFill>
                  <a:schemeClr val="tx1"/>
                </a:solidFill>
              </a:rPr>
              <a:t> </a:t>
            </a:r>
            <a:r>
              <a:rPr lang="tr-TR" dirty="0" err="1">
                <a:solidFill>
                  <a:schemeClr val="tx1"/>
                </a:solidFill>
              </a:rPr>
              <a:t>today’s</a:t>
            </a:r>
            <a:r>
              <a:rPr lang="tr-TR" dirty="0">
                <a:solidFill>
                  <a:schemeClr val="tx1"/>
                </a:solidFill>
              </a:rPr>
              <a:t> </a:t>
            </a:r>
            <a:r>
              <a:rPr lang="tr-TR" dirty="0" err="1">
                <a:solidFill>
                  <a:schemeClr val="tx1"/>
                </a:solidFill>
              </a:rPr>
              <a:t>students</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looking</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the</a:t>
            </a:r>
            <a:r>
              <a:rPr lang="tr-TR" dirty="0">
                <a:solidFill>
                  <a:schemeClr val="tx1"/>
                </a:solidFill>
              </a:rPr>
              <a:t> internet </a:t>
            </a:r>
            <a:r>
              <a:rPr lang="tr-TR" dirty="0" err="1">
                <a:solidFill>
                  <a:schemeClr val="tx1"/>
                </a:solidFill>
              </a:rPr>
              <a:t>and</a:t>
            </a:r>
            <a:r>
              <a:rPr lang="tr-TR" dirty="0">
                <a:solidFill>
                  <a:schemeClr val="tx1"/>
                </a:solidFill>
              </a:rPr>
              <a:t> </a:t>
            </a:r>
            <a:r>
              <a:rPr lang="tr-TR" dirty="0" err="1">
                <a:solidFill>
                  <a:schemeClr val="tx1"/>
                </a:solidFill>
              </a:rPr>
              <a:t>social</a:t>
            </a:r>
            <a:r>
              <a:rPr lang="tr-TR" dirty="0">
                <a:solidFill>
                  <a:schemeClr val="tx1"/>
                </a:solidFill>
              </a:rPr>
              <a:t> </a:t>
            </a:r>
            <a:r>
              <a:rPr lang="tr-TR" dirty="0" err="1">
                <a:solidFill>
                  <a:schemeClr val="tx1"/>
                </a:solidFill>
              </a:rPr>
              <a:t>media</a:t>
            </a:r>
            <a:r>
              <a:rPr lang="tr-TR" dirty="0">
                <a:solidFill>
                  <a:schemeClr val="tx1"/>
                </a:solidFill>
              </a:rPr>
              <a:t> as a </a:t>
            </a:r>
            <a:r>
              <a:rPr lang="tr-TR" dirty="0" err="1">
                <a:solidFill>
                  <a:schemeClr val="tx1"/>
                </a:solidFill>
              </a:rPr>
              <a:t>key</a:t>
            </a:r>
            <a:r>
              <a:rPr lang="tr-TR" dirty="0">
                <a:solidFill>
                  <a:schemeClr val="tx1"/>
                </a:solidFill>
              </a:rPr>
              <a:t> </a:t>
            </a:r>
            <a:r>
              <a:rPr lang="tr-TR" dirty="0" err="1">
                <a:solidFill>
                  <a:schemeClr val="tx1"/>
                </a:solidFill>
              </a:rPr>
              <a:t>source</a:t>
            </a:r>
            <a:r>
              <a:rPr lang="tr-TR" dirty="0">
                <a:solidFill>
                  <a:schemeClr val="tx1"/>
                </a:solidFill>
              </a:rPr>
              <a:t> of </a:t>
            </a:r>
            <a:r>
              <a:rPr lang="tr-TR" dirty="0" err="1">
                <a:solidFill>
                  <a:schemeClr val="tx1"/>
                </a:solidFill>
              </a:rPr>
              <a:t>information</a:t>
            </a:r>
            <a:r>
              <a:rPr lang="tr-TR" dirty="0">
                <a:solidFill>
                  <a:schemeClr val="tx1"/>
                </a:solidFill>
              </a:rPr>
              <a:t>. </a:t>
            </a:r>
            <a:r>
              <a:rPr lang="tr-TR" dirty="0" err="1">
                <a:solidFill>
                  <a:schemeClr val="tx1"/>
                </a:solidFill>
              </a:rPr>
              <a:t>This</a:t>
            </a:r>
            <a:r>
              <a:rPr lang="tr-TR" dirty="0">
                <a:solidFill>
                  <a:schemeClr val="tx1"/>
                </a:solidFill>
              </a:rPr>
              <a:t> </a:t>
            </a:r>
            <a:r>
              <a:rPr lang="tr-TR" dirty="0" err="1">
                <a:solidFill>
                  <a:schemeClr val="tx1"/>
                </a:solidFill>
              </a:rPr>
              <a:t>makes</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ability</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use</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platforms</a:t>
            </a:r>
            <a:r>
              <a:rPr lang="tr-TR" dirty="0">
                <a:solidFill>
                  <a:schemeClr val="tx1"/>
                </a:solidFill>
              </a:rPr>
              <a:t> </a:t>
            </a:r>
            <a:r>
              <a:rPr lang="tr-TR" dirty="0" err="1">
                <a:solidFill>
                  <a:schemeClr val="tx1"/>
                </a:solidFill>
              </a:rPr>
              <a:t>safely</a:t>
            </a:r>
            <a:r>
              <a:rPr lang="tr-TR" dirty="0">
                <a:solidFill>
                  <a:schemeClr val="tx1"/>
                </a:solidFill>
              </a:rPr>
              <a:t>, </a:t>
            </a:r>
            <a:r>
              <a:rPr lang="tr-TR" dirty="0" err="1">
                <a:solidFill>
                  <a:schemeClr val="tx1"/>
                </a:solidFill>
              </a:rPr>
              <a:t>securely</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efficiently</a:t>
            </a:r>
            <a:r>
              <a:rPr lang="tr-TR" dirty="0">
                <a:solidFill>
                  <a:schemeClr val="tx1"/>
                </a:solidFill>
              </a:rPr>
              <a:t> </a:t>
            </a:r>
            <a:r>
              <a:rPr lang="tr-TR" dirty="0" err="1">
                <a:solidFill>
                  <a:schemeClr val="tx1"/>
                </a:solidFill>
              </a:rPr>
              <a:t>even</a:t>
            </a:r>
            <a:r>
              <a:rPr lang="tr-TR" dirty="0">
                <a:solidFill>
                  <a:schemeClr val="tx1"/>
                </a:solidFill>
              </a:rPr>
              <a:t> </a:t>
            </a:r>
            <a:r>
              <a:rPr lang="tr-TR" dirty="0" err="1">
                <a:solidFill>
                  <a:schemeClr val="tx1"/>
                </a:solidFill>
              </a:rPr>
              <a:t>more</a:t>
            </a:r>
            <a:r>
              <a:rPr lang="tr-TR" dirty="0">
                <a:solidFill>
                  <a:schemeClr val="tx1"/>
                </a:solidFill>
              </a:rPr>
              <a:t> </a:t>
            </a:r>
            <a:r>
              <a:rPr lang="tr-TR" dirty="0" err="1">
                <a:solidFill>
                  <a:schemeClr val="tx1"/>
                </a:solidFill>
              </a:rPr>
              <a:t>important</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their</a:t>
            </a:r>
            <a:r>
              <a:rPr lang="tr-TR" dirty="0">
                <a:solidFill>
                  <a:schemeClr val="tx1"/>
                </a:solidFill>
              </a:rPr>
              <a:t> </a:t>
            </a:r>
            <a:r>
              <a:rPr lang="tr-TR" dirty="0" err="1">
                <a:solidFill>
                  <a:schemeClr val="tx1"/>
                </a:solidFill>
              </a:rPr>
              <a:t>education</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future</a:t>
            </a:r>
            <a:r>
              <a:rPr lang="tr-TR" dirty="0">
                <a:solidFill>
                  <a:schemeClr val="tx1"/>
                </a:solidFill>
              </a:rPr>
              <a:t> </a:t>
            </a:r>
            <a:r>
              <a:rPr lang="tr-TR" dirty="0" err="1">
                <a:solidFill>
                  <a:schemeClr val="tx1"/>
                </a:solidFill>
              </a:rPr>
              <a:t>lives</a:t>
            </a:r>
            <a:r>
              <a:rPr lang="tr-TR" dirty="0" smtClean="0">
                <a:solidFill>
                  <a:schemeClr val="tx1"/>
                </a:solidFill>
              </a:rPr>
              <a:t>.</a:t>
            </a:r>
            <a:endParaRPr lang="tr-TR" dirty="0">
              <a:solidFill>
                <a:schemeClr val="tx1"/>
              </a:solidFill>
            </a:endParaRPr>
          </a:p>
        </p:txBody>
      </p:sp>
      <p:pic>
        <p:nvPicPr>
          <p:cNvPr id="4" name="Picture 2" descr="https://knilt.arcc.albany.edu/images/7/7e/Screen_Shot_2021-11-19_at_11.06.58_P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7819" y="2275531"/>
            <a:ext cx="4958869" cy="3305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r>
              <a:rPr lang="it-IT" b="1" dirty="0">
                <a:solidFill>
                  <a:schemeClr val="tx1"/>
                </a:solidFill>
              </a:rPr>
              <a:t>Efficient working:</a:t>
            </a:r>
            <a:r>
              <a:rPr lang="it-IT" dirty="0">
                <a:solidFill>
                  <a:schemeClr val="tx1"/>
                </a:solidFill>
              </a:rPr>
              <a:t> Children are often required to complete longer written assignments and curate research projects. Digital literacy and proficiency in using technology can help students complete this work more accurately and faster. This would allow them to progress through the curriculum easier and smoother, taking full advantage of the educational support that technology offers.</a:t>
            </a:r>
            <a:endParaRPr lang="tr-TR" dirty="0">
              <a:solidFill>
                <a:schemeClr val="tx1"/>
              </a:solidFill>
            </a:endParaRPr>
          </a:p>
          <a:p>
            <a:r>
              <a:rPr lang="it-IT" b="1" dirty="0">
                <a:solidFill>
                  <a:schemeClr val="tx1"/>
                </a:solidFill>
              </a:rPr>
              <a:t>Safety:</a:t>
            </a:r>
            <a:r>
              <a:rPr lang="it-IT" dirty="0">
                <a:solidFill>
                  <a:schemeClr val="tx1"/>
                </a:solidFill>
              </a:rPr>
              <a:t> Learning about digital literacy in a controlled and safe environment such as the classroom can prepare children to explore the online world safely and keep their personal information safe from strangers online. This safe and secure environment can also teach children about the dangers of cyberbullying and online scams to reduce the risk of your students falling victim to these behaviours.</a:t>
            </a:r>
            <a:endParaRPr lang="tr-TR" dirty="0">
              <a:solidFill>
                <a:schemeClr val="tx1"/>
              </a:solidFill>
            </a:endParaRPr>
          </a:p>
          <a:p>
            <a:r>
              <a:rPr lang="it-IT" b="1" dirty="0">
                <a:solidFill>
                  <a:schemeClr val="tx1"/>
                </a:solidFill>
              </a:rPr>
              <a:t>Self-awareness:</a:t>
            </a:r>
            <a:r>
              <a:rPr lang="it-IT" dirty="0">
                <a:solidFill>
                  <a:schemeClr val="tx1"/>
                </a:solidFill>
              </a:rPr>
              <a:t> With every post to Instagram, every Tweet and every blog post, kids are leaving behind a digital footprint. By learning digital literacy skills, children will learn how they can leave good footprints and not ones they will regret later. The focus here is teaching them how to use social media and other online platforms to create a positive online </a:t>
            </a:r>
            <a:r>
              <a:rPr lang="it-IT" dirty="0" smtClean="0">
                <a:solidFill>
                  <a:schemeClr val="tx1"/>
                </a:solidFill>
              </a:rPr>
              <a:t>reputation</a:t>
            </a:r>
            <a:r>
              <a:rPr lang="tr-TR" dirty="0" smtClean="0">
                <a:solidFill>
                  <a:schemeClr val="tx1"/>
                </a:solidFill>
              </a:rPr>
              <a:t>.</a:t>
            </a:r>
            <a:endParaRPr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it-IT" b="1" dirty="0"/>
              <a:t>Examples of Digital Literacy skills</a:t>
            </a:r>
            <a:endParaRPr lang="tr-TR" b="1" i="1" dirty="0"/>
          </a:p>
        </p:txBody>
      </p:sp>
      <p:sp>
        <p:nvSpPr>
          <p:cNvPr id="3" name="İçerik Yer Tutucusu 2"/>
          <p:cNvSpPr>
            <a:spLocks noGrp="1"/>
          </p:cNvSpPr>
          <p:nvPr>
            <p:ph idx="1"/>
          </p:nvPr>
        </p:nvSpPr>
        <p:spPr>
          <a:xfrm>
            <a:off x="1251678" y="1874517"/>
            <a:ext cx="10178322" cy="4792059"/>
          </a:xfrm>
        </p:spPr>
        <p:txBody>
          <a:bodyPr>
            <a:normAutofit/>
          </a:bodyPr>
          <a:lstStyle/>
          <a:p>
            <a:pPr lvl="0"/>
            <a:r>
              <a:rPr lang="it-IT" dirty="0" smtClean="0">
                <a:solidFill>
                  <a:schemeClr val="tx1"/>
                </a:solidFill>
              </a:rPr>
              <a:t>Using </a:t>
            </a:r>
            <a:r>
              <a:rPr lang="it-IT" dirty="0">
                <a:solidFill>
                  <a:schemeClr val="tx1"/>
                </a:solidFill>
              </a:rPr>
              <a:t>your phone to check emails.</a:t>
            </a:r>
            <a:endParaRPr lang="tr-TR" dirty="0">
              <a:solidFill>
                <a:schemeClr val="tx1"/>
              </a:solidFill>
            </a:endParaRPr>
          </a:p>
          <a:p>
            <a:pPr lvl="0"/>
            <a:r>
              <a:rPr lang="it-IT" dirty="0">
                <a:solidFill>
                  <a:schemeClr val="tx1"/>
                </a:solidFill>
              </a:rPr>
              <a:t>Using an online search engine to find the answer to a question.</a:t>
            </a:r>
            <a:endParaRPr lang="tr-TR" dirty="0">
              <a:solidFill>
                <a:schemeClr val="tx1"/>
              </a:solidFill>
            </a:endParaRPr>
          </a:p>
          <a:p>
            <a:pPr lvl="0"/>
            <a:r>
              <a:rPr lang="it-IT" dirty="0">
                <a:solidFill>
                  <a:schemeClr val="tx1"/>
                </a:solidFill>
              </a:rPr>
              <a:t>Using online search to complete a research </a:t>
            </a:r>
            <a:r>
              <a:rPr lang="tr-TR" dirty="0">
                <a:solidFill>
                  <a:schemeClr val="tx1"/>
                </a:solidFill>
              </a:rPr>
              <a:t>p</a:t>
            </a:r>
            <a:r>
              <a:rPr lang="it-IT" dirty="0" smtClean="0">
                <a:solidFill>
                  <a:schemeClr val="tx1"/>
                </a:solidFill>
              </a:rPr>
              <a:t>roject</a:t>
            </a:r>
            <a:r>
              <a:rPr lang="tr-TR" dirty="0" smtClean="0">
                <a:solidFill>
                  <a:schemeClr val="tx1"/>
                </a:solidFill>
              </a:rPr>
              <a:t>.</a:t>
            </a:r>
            <a:endParaRPr lang="tr-TR" dirty="0">
              <a:solidFill>
                <a:schemeClr val="tx1"/>
              </a:solidFill>
            </a:endParaRPr>
          </a:p>
          <a:p>
            <a:pPr lvl="0"/>
            <a:r>
              <a:rPr lang="it-IT" dirty="0">
                <a:solidFill>
                  <a:schemeClr val="tx1"/>
                </a:solidFill>
              </a:rPr>
              <a:t>Creating an online profile on a social media </a:t>
            </a:r>
            <a:r>
              <a:rPr lang="it-IT" dirty="0" smtClean="0">
                <a:solidFill>
                  <a:schemeClr val="tx1"/>
                </a:solidFill>
              </a:rPr>
              <a:t>platform</a:t>
            </a:r>
            <a:r>
              <a:rPr lang="tr-TR" dirty="0" smtClean="0">
                <a:solidFill>
                  <a:schemeClr val="tx1"/>
                </a:solidFill>
              </a:rPr>
              <a:t>.</a:t>
            </a:r>
            <a:endParaRPr lang="tr-TR" dirty="0">
              <a:solidFill>
                <a:schemeClr val="tx1"/>
              </a:solidFill>
            </a:endParaRPr>
          </a:p>
          <a:p>
            <a:pPr marL="0" indent="0">
              <a:buNone/>
            </a:pPr>
            <a:endParaRPr lang="tr-TR" dirty="0" smtClean="0"/>
          </a:p>
        </p:txBody>
      </p:sp>
      <p:pic>
        <p:nvPicPr>
          <p:cNvPr id="3074" name="Picture 2" descr="https://www.telefonica.com/en/wp-content/uploads/sites/5/2022/06/4541-Senior-couple-with-lapt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4017" y="2957381"/>
            <a:ext cx="4533801" cy="302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it-IT" b="1" dirty="0" smtClean="0"/>
              <a:t>Benefits </a:t>
            </a:r>
            <a:r>
              <a:rPr lang="it-IT" b="1" dirty="0"/>
              <a:t>to using technology to support learning</a:t>
            </a:r>
            <a:endParaRPr lang="tr-TR" b="1" i="1" dirty="0"/>
          </a:p>
        </p:txBody>
      </p:sp>
      <p:sp>
        <p:nvSpPr>
          <p:cNvPr id="3" name="İçerik Yer Tutucusu 2"/>
          <p:cNvSpPr>
            <a:spLocks noGrp="1"/>
          </p:cNvSpPr>
          <p:nvPr>
            <p:ph idx="1"/>
          </p:nvPr>
        </p:nvSpPr>
        <p:spPr>
          <a:xfrm>
            <a:off x="1179442" y="1996669"/>
            <a:ext cx="10178322" cy="3537527"/>
          </a:xfrm>
        </p:spPr>
        <p:txBody>
          <a:bodyPr>
            <a:normAutofit/>
          </a:bodyPr>
          <a:lstStyle/>
          <a:p>
            <a:pPr marL="0" indent="0">
              <a:buNone/>
            </a:pPr>
            <a:r>
              <a:rPr lang="tr-TR" b="1" dirty="0"/>
              <a:t>1. </a:t>
            </a:r>
            <a:r>
              <a:rPr lang="tr-TR" b="1" dirty="0" err="1">
                <a:solidFill>
                  <a:schemeClr val="tx1"/>
                </a:solidFill>
              </a:rPr>
              <a:t>Encourages</a:t>
            </a:r>
            <a:r>
              <a:rPr lang="tr-TR" b="1" dirty="0">
                <a:solidFill>
                  <a:schemeClr val="tx1"/>
                </a:solidFill>
              </a:rPr>
              <a:t> </a:t>
            </a:r>
            <a:r>
              <a:rPr lang="tr-TR" b="1" dirty="0" err="1">
                <a:solidFill>
                  <a:schemeClr val="tx1"/>
                </a:solidFill>
              </a:rPr>
              <a:t>individual</a:t>
            </a:r>
            <a:r>
              <a:rPr lang="tr-TR" b="1" dirty="0">
                <a:solidFill>
                  <a:schemeClr val="tx1"/>
                </a:solidFill>
              </a:rPr>
              <a:t> </a:t>
            </a:r>
            <a:r>
              <a:rPr lang="tr-TR" b="1" dirty="0" err="1">
                <a:solidFill>
                  <a:schemeClr val="tx1"/>
                </a:solidFill>
              </a:rPr>
              <a:t>learning</a:t>
            </a:r>
            <a:r>
              <a:rPr lang="tr-TR" b="1" dirty="0">
                <a:solidFill>
                  <a:schemeClr val="tx1"/>
                </a:solidFill>
              </a:rPr>
              <a:t>.</a:t>
            </a:r>
            <a:endParaRPr lang="tr-TR" dirty="0">
              <a:solidFill>
                <a:schemeClr val="tx1"/>
              </a:solidFill>
            </a:endParaRPr>
          </a:p>
          <a:p>
            <a:pPr marL="0" indent="0">
              <a:buNone/>
            </a:pPr>
            <a:r>
              <a:rPr lang="tr-TR" b="1" dirty="0">
                <a:solidFill>
                  <a:schemeClr val="tx1"/>
                </a:solidFill>
              </a:rPr>
              <a:t>2. </a:t>
            </a:r>
            <a:r>
              <a:rPr lang="tr-TR" b="1" dirty="0" err="1">
                <a:solidFill>
                  <a:schemeClr val="tx1"/>
                </a:solidFill>
              </a:rPr>
              <a:t>Better</a:t>
            </a:r>
            <a:r>
              <a:rPr lang="tr-TR" b="1" dirty="0">
                <a:solidFill>
                  <a:schemeClr val="tx1"/>
                </a:solidFill>
              </a:rPr>
              <a:t> </a:t>
            </a:r>
            <a:r>
              <a:rPr lang="tr-TR" b="1" dirty="0" err="1">
                <a:solidFill>
                  <a:schemeClr val="tx1"/>
                </a:solidFill>
              </a:rPr>
              <a:t>memory</a:t>
            </a:r>
            <a:r>
              <a:rPr lang="tr-TR" b="1" dirty="0">
                <a:solidFill>
                  <a:schemeClr val="tx1"/>
                </a:solidFill>
              </a:rPr>
              <a:t> </a:t>
            </a:r>
            <a:r>
              <a:rPr lang="tr-TR" b="1" dirty="0" err="1">
                <a:solidFill>
                  <a:schemeClr val="tx1"/>
                </a:solidFill>
              </a:rPr>
              <a:t>and</a:t>
            </a:r>
            <a:r>
              <a:rPr lang="tr-TR" b="1" dirty="0">
                <a:solidFill>
                  <a:schemeClr val="tx1"/>
                </a:solidFill>
              </a:rPr>
              <a:t> </a:t>
            </a:r>
            <a:r>
              <a:rPr lang="tr-TR" b="1" dirty="0" err="1">
                <a:solidFill>
                  <a:schemeClr val="tx1"/>
                </a:solidFill>
              </a:rPr>
              <a:t>knowledge</a:t>
            </a:r>
            <a:r>
              <a:rPr lang="tr-TR" b="1" dirty="0">
                <a:solidFill>
                  <a:schemeClr val="tx1"/>
                </a:solidFill>
              </a:rPr>
              <a:t> </a:t>
            </a:r>
            <a:r>
              <a:rPr lang="tr-TR" b="1" dirty="0" err="1">
                <a:solidFill>
                  <a:schemeClr val="tx1"/>
                </a:solidFill>
              </a:rPr>
              <a:t>retention</a:t>
            </a:r>
            <a:r>
              <a:rPr lang="tr-TR" b="1" dirty="0" smtClean="0">
                <a:solidFill>
                  <a:schemeClr val="tx1"/>
                </a:solidFill>
              </a:rPr>
              <a:t>.</a:t>
            </a:r>
          </a:p>
          <a:p>
            <a:pPr marL="0" indent="0">
              <a:buNone/>
            </a:pPr>
            <a:r>
              <a:rPr lang="tr-TR" b="1" dirty="0">
                <a:solidFill>
                  <a:schemeClr val="tx1"/>
                </a:solidFill>
              </a:rPr>
              <a:t>3. </a:t>
            </a:r>
            <a:r>
              <a:rPr lang="tr-TR" b="1" dirty="0" err="1">
                <a:solidFill>
                  <a:schemeClr val="tx1"/>
                </a:solidFill>
              </a:rPr>
              <a:t>Flexible</a:t>
            </a:r>
            <a:r>
              <a:rPr lang="tr-TR" b="1" dirty="0">
                <a:solidFill>
                  <a:schemeClr val="tx1"/>
                </a:solidFill>
              </a:rPr>
              <a:t> </a:t>
            </a:r>
            <a:r>
              <a:rPr lang="tr-TR" b="1" dirty="0" err="1">
                <a:solidFill>
                  <a:schemeClr val="tx1"/>
                </a:solidFill>
              </a:rPr>
              <a:t>teaching</a:t>
            </a:r>
            <a:r>
              <a:rPr lang="tr-TR" b="1" dirty="0">
                <a:solidFill>
                  <a:schemeClr val="tx1"/>
                </a:solidFill>
              </a:rPr>
              <a:t> </a:t>
            </a:r>
            <a:r>
              <a:rPr lang="tr-TR" b="1" dirty="0" err="1">
                <a:solidFill>
                  <a:schemeClr val="tx1"/>
                </a:solidFill>
              </a:rPr>
              <a:t>strategies</a:t>
            </a:r>
            <a:r>
              <a:rPr lang="tr-TR" b="1" dirty="0" smtClean="0">
                <a:solidFill>
                  <a:schemeClr val="tx1"/>
                </a:solidFill>
              </a:rPr>
              <a:t>.</a:t>
            </a:r>
            <a:r>
              <a:rPr lang="tr-TR" b="1" dirty="0">
                <a:solidFill>
                  <a:schemeClr val="tx1"/>
                </a:solidFill>
              </a:rPr>
              <a:t> </a:t>
            </a:r>
            <a:endParaRPr lang="tr-TR" dirty="0">
              <a:solidFill>
                <a:schemeClr val="tx1"/>
              </a:solidFill>
            </a:endParaRPr>
          </a:p>
          <a:p>
            <a:pPr marL="0" indent="0">
              <a:buNone/>
            </a:pPr>
            <a:r>
              <a:rPr lang="tr-TR" b="1" dirty="0" smtClean="0">
                <a:solidFill>
                  <a:schemeClr val="tx1"/>
                </a:solidFill>
              </a:rPr>
              <a:t>4. </a:t>
            </a:r>
            <a:r>
              <a:rPr lang="tr-TR" b="1" dirty="0" err="1">
                <a:solidFill>
                  <a:schemeClr val="tx1"/>
                </a:solidFill>
              </a:rPr>
              <a:t>Encourage</a:t>
            </a:r>
            <a:r>
              <a:rPr lang="tr-TR" b="1" dirty="0">
                <a:solidFill>
                  <a:schemeClr val="tx1"/>
                </a:solidFill>
              </a:rPr>
              <a:t> </a:t>
            </a:r>
            <a:r>
              <a:rPr lang="tr-TR" b="1" dirty="0" err="1">
                <a:solidFill>
                  <a:schemeClr val="tx1"/>
                </a:solidFill>
              </a:rPr>
              <a:t>communication</a:t>
            </a:r>
            <a:r>
              <a:rPr lang="tr-TR" b="1" dirty="0">
                <a:solidFill>
                  <a:schemeClr val="tx1"/>
                </a:solidFill>
              </a:rPr>
              <a:t> </a:t>
            </a:r>
            <a:r>
              <a:rPr lang="tr-TR" b="1" dirty="0" err="1">
                <a:solidFill>
                  <a:schemeClr val="tx1"/>
                </a:solidFill>
              </a:rPr>
              <a:t>and</a:t>
            </a:r>
            <a:r>
              <a:rPr lang="tr-TR" b="1" dirty="0">
                <a:solidFill>
                  <a:schemeClr val="tx1"/>
                </a:solidFill>
              </a:rPr>
              <a:t> </a:t>
            </a:r>
            <a:r>
              <a:rPr lang="tr-TR" b="1" dirty="0" err="1">
                <a:solidFill>
                  <a:schemeClr val="tx1"/>
                </a:solidFill>
              </a:rPr>
              <a:t>teamwork</a:t>
            </a:r>
            <a:r>
              <a:rPr lang="tr-TR" b="1" dirty="0">
                <a:solidFill>
                  <a:schemeClr val="tx1"/>
                </a:solidFill>
              </a:rPr>
              <a:t>.</a:t>
            </a:r>
            <a:endParaRPr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Digital natives and digital immigrants</a:t>
            </a:r>
            <a:r>
              <a:rPr lang="tr-TR" b="1" dirty="0"/>
              <a:t/>
            </a:r>
            <a:br>
              <a:rPr lang="tr-TR" b="1" dirty="0"/>
            </a:br>
            <a:r>
              <a:rPr lang="tr-TR" b="1" dirty="0"/>
              <a:t/>
            </a:r>
            <a:br>
              <a:rPr lang="tr-TR" b="1" dirty="0"/>
            </a:br>
            <a:r>
              <a:rPr lang="tr-TR" b="1" dirty="0"/>
              <a:t/>
            </a: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r>
              <a:rPr lang="it-IT" dirty="0" smtClean="0"/>
              <a:t>A </a:t>
            </a:r>
            <a:r>
              <a:rPr lang="it-IT" dirty="0"/>
              <a:t>digital immigrant refers to an individual born into the digital age. And a digital immigrant refers to an individual who adopts technology later in life. These two groups of people have had different interactions with technology since birth, a generational gap. This directly links to their individual unique relationship with digital literacy. Digital natives brought upon the creation of ubiquitous information systems (UIS).  These systems include mobile phones, laptop computers and personal digital assistants.  They have also expanded to cars and buildings (smart cars and </a:t>
            </a:r>
            <a:endParaRPr lang="tr-TR" dirty="0"/>
          </a:p>
        </p:txBody>
      </p:sp>
      <p:pic>
        <p:nvPicPr>
          <p:cNvPr id="4098" name="Picture 2" descr="young-digital-nativ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7607" y="4054764"/>
            <a:ext cx="4608284" cy="2669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315</TotalTime>
  <Words>175</Words>
  <Application>Microsoft Office PowerPoint</Application>
  <PresentationFormat>Geniş ekran</PresentationFormat>
  <Paragraphs>34</Paragraphs>
  <Slides>11</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11</vt:i4>
      </vt:variant>
    </vt:vector>
  </HeadingPairs>
  <TitlesOfParts>
    <vt:vector size="16" baseType="lpstr">
      <vt:lpstr>Arial</vt:lpstr>
      <vt:lpstr>Comic Sans MS</vt:lpstr>
      <vt:lpstr>Gill Sans MT</vt:lpstr>
      <vt:lpstr>Impact</vt:lpstr>
      <vt:lpstr>Badge</vt:lpstr>
      <vt:lpstr>PowerPoint Sunusu</vt:lpstr>
      <vt:lpstr>Dıgıtal cıtızenshıp</vt:lpstr>
      <vt:lpstr>                    unıt 5: Dıgıtal LITERACY</vt:lpstr>
      <vt:lpstr>Dıgıtal lıteracy</vt:lpstr>
      <vt:lpstr>Why are Digital Literacy skills important?</vt:lpstr>
      <vt:lpstr>PowerPoint Sunusu</vt:lpstr>
      <vt:lpstr>Examples of Digital Literacy skills</vt:lpstr>
      <vt:lpstr>Benefits to using technology to support learning</vt:lpstr>
      <vt:lpstr>Digital natives and digital immigrants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83</cp:revision>
  <dcterms:created xsi:type="dcterms:W3CDTF">2022-09-12T18:30:20Z</dcterms:created>
  <dcterms:modified xsi:type="dcterms:W3CDTF">2022-10-21T19:07:29Z</dcterms:modified>
</cp:coreProperties>
</file>