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 id="276" r:id="rId20"/>
    <p:sldId id="277" r:id="rId21"/>
    <p:sldId id="278" r:id="rId22"/>
    <p:sldId id="26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69" d="100"/>
          <a:sy n="69" d="100"/>
        </p:scale>
        <p:origin x="100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err="1"/>
            <a:t>Increasing</a:t>
          </a:r>
          <a:r>
            <a:rPr lang="nb-NO" dirty="0"/>
            <a:t> </a:t>
          </a:r>
          <a:r>
            <a:rPr lang="nb-NO" dirty="0" err="1"/>
            <a:t>the</a:t>
          </a:r>
          <a:r>
            <a:rPr lang="nb-NO" dirty="0"/>
            <a:t> </a:t>
          </a:r>
          <a:r>
            <a:rPr lang="nb-NO" dirty="0" err="1"/>
            <a:t>awareness</a:t>
          </a:r>
          <a:r>
            <a:rPr lang="nb-NO" dirty="0"/>
            <a:t> about SUSTAINABILITY.</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A MORE </a:t>
          </a:r>
          <a:r>
            <a:rPr lang="nb-NO" dirty="0" err="1"/>
            <a:t>sustainable</a:t>
          </a:r>
          <a:r>
            <a:rPr lang="nb-NO" dirty="0"/>
            <a:t>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pt>
    <dgm:pt modelId="{228247E6-0B90-4807-9409-7D80AE3092C2}" type="pres">
      <dgm:prSet presAssocID="{58375FFB-02E6-49CA-92E8-127E5B4226E3}" presName="node" presStyleLbl="node1" presStyleIdx="0" presStyleCnt="3">
        <dgm:presLayoutVars>
          <dgm:bulletEnabled val="1"/>
        </dgm:presLayoutVars>
      </dgm:prSet>
      <dgm:spPr/>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pt>
  </dgm:ptLst>
  <dgm:cxnLst>
    <dgm:cxn modelId="{60F9850D-8591-4F4A-97EB-DF3E517895DD}" srcId="{F5F1ACCB-E535-438F-BCF5-43D930678441}" destId="{58375FFB-02E6-49CA-92E8-127E5B4226E3}" srcOrd="0" destOrd="0" parTransId="{8C4D0521-399E-4350-AAD4-69A1DC3CE5F7}" sibTransId="{2006CFA2-41CF-4259-AA67-A30E2E7E78FA}"/>
    <dgm:cxn modelId="{49B25E2C-497D-47B6-8D42-E5DA9526F0C2}" type="presOf" srcId="{6A3CEA5B-4799-4D9B-8A39-F7129296DA61}" destId="{EBEFA771-FFB7-4619-AFA0-384B736D7849}"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11B26447-6BC2-4B56-A14A-949E0E98C510}" type="presOf" srcId="{F5F1ACCB-E535-438F-BCF5-43D930678441}" destId="{2A66A593-C662-4C80-A259-BFB66FD58619}" srcOrd="0" destOrd="0" presId="urn:microsoft.com/office/officeart/2005/8/layout/default"/>
    <dgm:cxn modelId="{51F12F9C-3DD3-422E-8A99-22EA5A1DC6F8}" type="presOf" srcId="{CA9A5C9D-A2CF-4EC6-8326-F9BFA88CF86F}" destId="{51D413CB-5EAD-4285-848F-365C4A9B6167}"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625B7CE1-4E6B-483E-924A-4806AFE478B0}" type="presOf" srcId="{58375FFB-02E6-49CA-92E8-127E5B4226E3}" destId="{228247E6-0B90-4807-9409-7D80AE3092C2}"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336B8D-0076-4492-9598-F24275CB0BA4}"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798B4240-E094-4511-A791-756BC875A90C}">
      <dgm:prSet/>
      <dgm:spPr/>
      <dgm:t>
        <a:bodyPr/>
        <a:lstStyle/>
        <a:p>
          <a:r>
            <a:rPr lang="en-US" dirty="0"/>
            <a:t>The EU Commission proposed six significant changes that have to be addressed in 2018. If carried out correctly, these measures will make it possible to improve sustainability by the time 2050 rolls around.</a:t>
          </a:r>
        </a:p>
      </dgm:t>
    </dgm:pt>
    <dgm:pt modelId="{08252FCF-3546-44C2-91E2-DB0171FDD2F6}" type="parTrans" cxnId="{489F551A-5A74-423A-B12A-1D2092324335}">
      <dgm:prSet/>
      <dgm:spPr/>
      <dgm:t>
        <a:bodyPr/>
        <a:lstStyle/>
        <a:p>
          <a:endParaRPr lang="en-US"/>
        </a:p>
      </dgm:t>
    </dgm:pt>
    <dgm:pt modelId="{591A12BA-AF50-4D67-A480-6A5D1E7582D4}" type="sibTrans" cxnId="{489F551A-5A74-423A-B12A-1D2092324335}">
      <dgm:prSet/>
      <dgm:spPr/>
      <dgm:t>
        <a:bodyPr/>
        <a:lstStyle/>
        <a:p>
          <a:endParaRPr lang="en-US"/>
        </a:p>
      </dgm:t>
    </dgm:pt>
    <dgm:pt modelId="{9662D0A9-0980-4659-B311-048CC47BEA7F}">
      <dgm:prSet/>
      <dgm:spPr/>
      <dgm:t>
        <a:bodyPr/>
        <a:lstStyle/>
        <a:p>
          <a:r>
            <a:rPr lang="en-GB" dirty="0"/>
            <a:t>Improvements in education and healthcare are therefore necessary to reach greater income and make better environmental decisions since sustainable development is a social concern, not just an environmental one.</a:t>
          </a:r>
          <a:endParaRPr lang="en-US" dirty="0"/>
        </a:p>
      </dgm:t>
    </dgm:pt>
    <dgm:pt modelId="{4CC20C7C-F79A-4F44-A731-DFBB2243228D}" type="parTrans" cxnId="{E91C36A9-0CA9-479D-9F36-14578B461614}">
      <dgm:prSet/>
      <dgm:spPr/>
      <dgm:t>
        <a:bodyPr/>
        <a:lstStyle/>
        <a:p>
          <a:endParaRPr lang="en-US"/>
        </a:p>
      </dgm:t>
    </dgm:pt>
    <dgm:pt modelId="{F08DE5D0-025B-4AC6-A2E3-33C0490591CB}" type="sibTrans" cxnId="{E91C36A9-0CA9-479D-9F36-14578B461614}">
      <dgm:prSet/>
      <dgm:spPr/>
      <dgm:t>
        <a:bodyPr/>
        <a:lstStyle/>
        <a:p>
          <a:endParaRPr lang="en-US"/>
        </a:p>
      </dgm:t>
    </dgm:pt>
    <dgm:pt modelId="{EF356BFD-E9FA-44B9-94AB-B6B0A67EE7A7}">
      <dgm:prSet/>
      <dgm:spPr/>
      <dgm:t>
        <a:bodyPr/>
        <a:lstStyle/>
        <a:p>
          <a:r>
            <a:rPr lang="en-US" dirty="0"/>
            <a:t>The adoption of a circular economy and the reduction of demand depend on responsible production and consumption, as well as the necessity of getting more done with less resources.</a:t>
          </a:r>
        </a:p>
      </dgm:t>
    </dgm:pt>
    <dgm:pt modelId="{BA3A44A0-F335-4E72-B777-C4A7A9374D0D}" type="parTrans" cxnId="{CEE2535C-5987-487C-9A4E-21738D9C695A}">
      <dgm:prSet/>
      <dgm:spPr/>
      <dgm:t>
        <a:bodyPr/>
        <a:lstStyle/>
        <a:p>
          <a:endParaRPr lang="en-US"/>
        </a:p>
      </dgm:t>
    </dgm:pt>
    <dgm:pt modelId="{CA27A0CD-F45D-438B-92FB-CAE9F09FDDEA}" type="sibTrans" cxnId="{CEE2535C-5987-487C-9A4E-21738D9C695A}">
      <dgm:prSet/>
      <dgm:spPr/>
      <dgm:t>
        <a:bodyPr/>
        <a:lstStyle/>
        <a:p>
          <a:endParaRPr lang="en-US"/>
        </a:p>
      </dgm:t>
    </dgm:pt>
    <dgm:pt modelId="{11E8EF20-0818-4089-ADE6-7AB60ACDEBCC}">
      <dgm:prSet/>
      <dgm:spPr/>
      <dgm:t>
        <a:bodyPr/>
        <a:lstStyle/>
        <a:p>
          <a:r>
            <a:rPr lang="en-US" dirty="0"/>
            <a:t>To offer clean and cheap energy for everyone, the energy sector must be decarbonized via the use of clean energy sources and renewable technologies.</a:t>
          </a:r>
        </a:p>
      </dgm:t>
    </dgm:pt>
    <dgm:pt modelId="{C1008A84-A946-440B-A8F4-ACE4DFBF2E0D}" type="parTrans" cxnId="{A3E64DD6-B965-454B-9750-9A0D17C22D9F}">
      <dgm:prSet/>
      <dgm:spPr/>
      <dgm:t>
        <a:bodyPr/>
        <a:lstStyle/>
        <a:p>
          <a:endParaRPr lang="en-US"/>
        </a:p>
      </dgm:t>
    </dgm:pt>
    <dgm:pt modelId="{9754CE1E-22F4-472B-B51A-0CE57C38CE42}" type="sibTrans" cxnId="{A3E64DD6-B965-454B-9750-9A0D17C22D9F}">
      <dgm:prSet/>
      <dgm:spPr/>
      <dgm:t>
        <a:bodyPr/>
        <a:lstStyle/>
        <a:p>
          <a:endParaRPr lang="en-US"/>
        </a:p>
      </dgm:t>
    </dgm:pt>
    <dgm:pt modelId="{7CB53C56-BB74-4511-BAA3-B5B7E8BC72EF}">
      <dgm:prSet/>
      <dgm:spPr/>
      <dgm:t>
        <a:bodyPr/>
        <a:lstStyle/>
        <a:p>
          <a:r>
            <a:rPr lang="en-US" dirty="0"/>
            <a:t>To ensure that everyone has access to clean water and nutritious food while also conserving the ecosystem and the seas, sustainable and efficient food systems must be established. This may be done by improving agricultural production and reducing meat consumption.</a:t>
          </a:r>
        </a:p>
      </dgm:t>
    </dgm:pt>
    <dgm:pt modelId="{1C6A1AA8-66FF-4920-AEED-7ED1A3F152D0}" type="parTrans" cxnId="{BCDACB3A-4FF8-4F30-8D63-384DC57CA1F8}">
      <dgm:prSet/>
      <dgm:spPr/>
      <dgm:t>
        <a:bodyPr/>
        <a:lstStyle/>
        <a:p>
          <a:endParaRPr lang="en-US"/>
        </a:p>
      </dgm:t>
    </dgm:pt>
    <dgm:pt modelId="{B9498EAF-D252-4C21-ABBD-0D70DDB045B8}" type="sibTrans" cxnId="{BCDACB3A-4FF8-4F30-8D63-384DC57CA1F8}">
      <dgm:prSet/>
      <dgm:spPr/>
      <dgm:t>
        <a:bodyPr/>
        <a:lstStyle/>
        <a:p>
          <a:endParaRPr lang="en-US"/>
        </a:p>
      </dgm:t>
    </dgm:pt>
    <dgm:pt modelId="{65671AC3-FB19-4769-B4CF-DAB10526105A}">
      <dgm:prSet/>
      <dgm:spPr/>
      <dgm:t>
        <a:bodyPr/>
        <a:lstStyle/>
        <a:p>
          <a:r>
            <a:rPr lang="en-US" dirty="0"/>
            <a:t>For the benefit of the populace and the environment, settlement patterns should be changed. This may be accomplished by </a:t>
          </a:r>
          <a:r>
            <a:rPr lang="en-US" dirty="0" err="1"/>
            <a:t>utilising</a:t>
          </a:r>
          <a:r>
            <a:rPr lang="en-US" dirty="0"/>
            <a:t> "smart" infrastructure and cities with internet connectivity.</a:t>
          </a:r>
        </a:p>
      </dgm:t>
    </dgm:pt>
    <dgm:pt modelId="{AF5850FC-D347-432C-8866-0E41E911CCE6}" type="parTrans" cxnId="{895AF373-5287-4408-8AE3-F2EDFB4EA173}">
      <dgm:prSet/>
      <dgm:spPr/>
      <dgm:t>
        <a:bodyPr/>
        <a:lstStyle/>
        <a:p>
          <a:endParaRPr lang="en-US"/>
        </a:p>
      </dgm:t>
    </dgm:pt>
    <dgm:pt modelId="{4E768085-84FF-4041-933B-54106B82A38D}" type="sibTrans" cxnId="{895AF373-5287-4408-8AE3-F2EDFB4EA173}">
      <dgm:prSet/>
      <dgm:spPr/>
      <dgm:t>
        <a:bodyPr/>
        <a:lstStyle/>
        <a:p>
          <a:endParaRPr lang="en-US"/>
        </a:p>
      </dgm:t>
    </dgm:pt>
    <dgm:pt modelId="{424274BB-94EA-4F0A-A4F1-32A5FD7199DD}">
      <dgm:prSet/>
      <dgm:spPr/>
      <dgm:t>
        <a:bodyPr/>
        <a:lstStyle/>
        <a:p>
          <a:r>
            <a:rPr lang="en-US" dirty="0"/>
            <a:t>For the benefit of the populace and the environment, settlement patterns should be changed. This may be accomplished by </a:t>
          </a:r>
          <a:r>
            <a:rPr lang="en-US" dirty="0" err="1"/>
            <a:t>utilising</a:t>
          </a:r>
          <a:r>
            <a:rPr lang="en-US" dirty="0"/>
            <a:t> "smart" infrastructure and cities with internet connectivity</a:t>
          </a:r>
        </a:p>
      </dgm:t>
    </dgm:pt>
    <dgm:pt modelId="{05C79C3E-FA20-4BB8-B292-B0A822CB46E9}" type="parTrans" cxnId="{0F4E60C5-0696-4DCE-80DA-10354982F846}">
      <dgm:prSet/>
      <dgm:spPr/>
      <dgm:t>
        <a:bodyPr/>
        <a:lstStyle/>
        <a:p>
          <a:endParaRPr lang="en-US"/>
        </a:p>
      </dgm:t>
    </dgm:pt>
    <dgm:pt modelId="{2577BB09-4178-44E6-A95F-481541CCF41D}" type="sibTrans" cxnId="{0F4E60C5-0696-4DCE-80DA-10354982F846}">
      <dgm:prSet/>
      <dgm:spPr/>
      <dgm:t>
        <a:bodyPr/>
        <a:lstStyle/>
        <a:p>
          <a:endParaRPr lang="en-US"/>
        </a:p>
      </dgm:t>
    </dgm:pt>
    <dgm:pt modelId="{3898168E-4C7A-4581-9E30-41E86928C64F}" type="pres">
      <dgm:prSet presAssocID="{92336B8D-0076-4492-9598-F24275CB0BA4}" presName="diagram" presStyleCnt="0">
        <dgm:presLayoutVars>
          <dgm:dir/>
          <dgm:resizeHandles val="exact"/>
        </dgm:presLayoutVars>
      </dgm:prSet>
      <dgm:spPr/>
    </dgm:pt>
    <dgm:pt modelId="{C69F03A4-A8AB-4995-82AC-AB11966C7F12}" type="pres">
      <dgm:prSet presAssocID="{798B4240-E094-4511-A791-756BC875A90C}" presName="node" presStyleLbl="node1" presStyleIdx="0" presStyleCnt="7">
        <dgm:presLayoutVars>
          <dgm:bulletEnabled val="1"/>
        </dgm:presLayoutVars>
      </dgm:prSet>
      <dgm:spPr/>
    </dgm:pt>
    <dgm:pt modelId="{66B05E7A-ED4D-4904-894E-E8F05C0E20E3}" type="pres">
      <dgm:prSet presAssocID="{591A12BA-AF50-4D67-A480-6A5D1E7582D4}" presName="sibTrans" presStyleCnt="0"/>
      <dgm:spPr/>
    </dgm:pt>
    <dgm:pt modelId="{2F243712-C250-432A-9A8B-2DF0199907F7}" type="pres">
      <dgm:prSet presAssocID="{9662D0A9-0980-4659-B311-048CC47BEA7F}" presName="node" presStyleLbl="node1" presStyleIdx="1" presStyleCnt="7">
        <dgm:presLayoutVars>
          <dgm:bulletEnabled val="1"/>
        </dgm:presLayoutVars>
      </dgm:prSet>
      <dgm:spPr/>
    </dgm:pt>
    <dgm:pt modelId="{8DD7035B-DDDB-46BA-AA36-998B475663AB}" type="pres">
      <dgm:prSet presAssocID="{F08DE5D0-025B-4AC6-A2E3-33C0490591CB}" presName="sibTrans" presStyleCnt="0"/>
      <dgm:spPr/>
    </dgm:pt>
    <dgm:pt modelId="{ECBD54FC-5989-4DBF-B874-25547EB1A3D9}" type="pres">
      <dgm:prSet presAssocID="{EF356BFD-E9FA-44B9-94AB-B6B0A67EE7A7}" presName="node" presStyleLbl="node1" presStyleIdx="2" presStyleCnt="7">
        <dgm:presLayoutVars>
          <dgm:bulletEnabled val="1"/>
        </dgm:presLayoutVars>
      </dgm:prSet>
      <dgm:spPr/>
    </dgm:pt>
    <dgm:pt modelId="{FBE796C9-2569-4E0A-9E54-4DCA49192FF1}" type="pres">
      <dgm:prSet presAssocID="{CA27A0CD-F45D-438B-92FB-CAE9F09FDDEA}" presName="sibTrans" presStyleCnt="0"/>
      <dgm:spPr/>
    </dgm:pt>
    <dgm:pt modelId="{4214DC15-626A-437C-A9A5-243C03BBBEFE}" type="pres">
      <dgm:prSet presAssocID="{11E8EF20-0818-4089-ADE6-7AB60ACDEBCC}" presName="node" presStyleLbl="node1" presStyleIdx="3" presStyleCnt="7">
        <dgm:presLayoutVars>
          <dgm:bulletEnabled val="1"/>
        </dgm:presLayoutVars>
      </dgm:prSet>
      <dgm:spPr/>
    </dgm:pt>
    <dgm:pt modelId="{BBCD6AE5-673C-4A90-8882-BF1D9833A6F3}" type="pres">
      <dgm:prSet presAssocID="{9754CE1E-22F4-472B-B51A-0CE57C38CE42}" presName="sibTrans" presStyleCnt="0"/>
      <dgm:spPr/>
    </dgm:pt>
    <dgm:pt modelId="{99732F97-12B3-45DD-B6BD-EB5D8CB85792}" type="pres">
      <dgm:prSet presAssocID="{7CB53C56-BB74-4511-BAA3-B5B7E8BC72EF}" presName="node" presStyleLbl="node1" presStyleIdx="4" presStyleCnt="7">
        <dgm:presLayoutVars>
          <dgm:bulletEnabled val="1"/>
        </dgm:presLayoutVars>
      </dgm:prSet>
      <dgm:spPr/>
    </dgm:pt>
    <dgm:pt modelId="{447362FF-7C3D-4907-90B3-DF0B519129CB}" type="pres">
      <dgm:prSet presAssocID="{B9498EAF-D252-4C21-ABBD-0D70DDB045B8}" presName="sibTrans" presStyleCnt="0"/>
      <dgm:spPr/>
    </dgm:pt>
    <dgm:pt modelId="{C27BCACF-E472-434E-A12E-47BB23DC0D2C}" type="pres">
      <dgm:prSet presAssocID="{65671AC3-FB19-4769-B4CF-DAB10526105A}" presName="node" presStyleLbl="node1" presStyleIdx="5" presStyleCnt="7">
        <dgm:presLayoutVars>
          <dgm:bulletEnabled val="1"/>
        </dgm:presLayoutVars>
      </dgm:prSet>
      <dgm:spPr/>
    </dgm:pt>
    <dgm:pt modelId="{F1D3B2A4-CA5A-436B-93F1-23B6785DE283}" type="pres">
      <dgm:prSet presAssocID="{4E768085-84FF-4041-933B-54106B82A38D}" presName="sibTrans" presStyleCnt="0"/>
      <dgm:spPr/>
    </dgm:pt>
    <dgm:pt modelId="{221E3D0B-2893-44F7-B4BA-A022AAB37338}" type="pres">
      <dgm:prSet presAssocID="{424274BB-94EA-4F0A-A4F1-32A5FD7199DD}" presName="node" presStyleLbl="node1" presStyleIdx="6" presStyleCnt="7">
        <dgm:presLayoutVars>
          <dgm:bulletEnabled val="1"/>
        </dgm:presLayoutVars>
      </dgm:prSet>
      <dgm:spPr/>
    </dgm:pt>
  </dgm:ptLst>
  <dgm:cxnLst>
    <dgm:cxn modelId="{9665E00B-08C3-4049-A4E3-25BB3B312D7C}" type="presOf" srcId="{424274BB-94EA-4F0A-A4F1-32A5FD7199DD}" destId="{221E3D0B-2893-44F7-B4BA-A022AAB37338}" srcOrd="0" destOrd="0" presId="urn:microsoft.com/office/officeart/2005/8/layout/default"/>
    <dgm:cxn modelId="{489F551A-5A74-423A-B12A-1D2092324335}" srcId="{92336B8D-0076-4492-9598-F24275CB0BA4}" destId="{798B4240-E094-4511-A791-756BC875A90C}" srcOrd="0" destOrd="0" parTransId="{08252FCF-3546-44C2-91E2-DB0171FDD2F6}" sibTransId="{591A12BA-AF50-4D67-A480-6A5D1E7582D4}"/>
    <dgm:cxn modelId="{70ACFA20-7099-41B0-9EB4-8FBB6951C7FA}" type="presOf" srcId="{798B4240-E094-4511-A791-756BC875A90C}" destId="{C69F03A4-A8AB-4995-82AC-AB11966C7F12}" srcOrd="0" destOrd="0" presId="urn:microsoft.com/office/officeart/2005/8/layout/default"/>
    <dgm:cxn modelId="{4DAFFC20-9BD8-493C-BCF6-94C358594751}" type="presOf" srcId="{11E8EF20-0818-4089-ADE6-7AB60ACDEBCC}" destId="{4214DC15-626A-437C-A9A5-243C03BBBEFE}" srcOrd="0" destOrd="0" presId="urn:microsoft.com/office/officeart/2005/8/layout/default"/>
    <dgm:cxn modelId="{BCDACB3A-4FF8-4F30-8D63-384DC57CA1F8}" srcId="{92336B8D-0076-4492-9598-F24275CB0BA4}" destId="{7CB53C56-BB74-4511-BAA3-B5B7E8BC72EF}" srcOrd="4" destOrd="0" parTransId="{1C6A1AA8-66FF-4920-AEED-7ED1A3F152D0}" sibTransId="{B9498EAF-D252-4C21-ABBD-0D70DDB045B8}"/>
    <dgm:cxn modelId="{CEE2535C-5987-487C-9A4E-21738D9C695A}" srcId="{92336B8D-0076-4492-9598-F24275CB0BA4}" destId="{EF356BFD-E9FA-44B9-94AB-B6B0A67EE7A7}" srcOrd="2" destOrd="0" parTransId="{BA3A44A0-F335-4E72-B777-C4A7A9374D0D}" sibTransId="{CA27A0CD-F45D-438B-92FB-CAE9F09FDDEA}"/>
    <dgm:cxn modelId="{EB63AB5C-7BE7-401F-BAB4-B192F21900EB}" type="presOf" srcId="{92336B8D-0076-4492-9598-F24275CB0BA4}" destId="{3898168E-4C7A-4581-9E30-41E86928C64F}" srcOrd="0" destOrd="0" presId="urn:microsoft.com/office/officeart/2005/8/layout/default"/>
    <dgm:cxn modelId="{DDAACB4F-1C6F-47CA-A615-0D07056AC9FC}" type="presOf" srcId="{EF356BFD-E9FA-44B9-94AB-B6B0A67EE7A7}" destId="{ECBD54FC-5989-4DBF-B874-25547EB1A3D9}" srcOrd="0" destOrd="0" presId="urn:microsoft.com/office/officeart/2005/8/layout/default"/>
    <dgm:cxn modelId="{441EC152-B3A7-4C53-B1AB-830E1BD23F40}" type="presOf" srcId="{9662D0A9-0980-4659-B311-048CC47BEA7F}" destId="{2F243712-C250-432A-9A8B-2DF0199907F7}" srcOrd="0" destOrd="0" presId="urn:microsoft.com/office/officeart/2005/8/layout/default"/>
    <dgm:cxn modelId="{895AF373-5287-4408-8AE3-F2EDFB4EA173}" srcId="{92336B8D-0076-4492-9598-F24275CB0BA4}" destId="{65671AC3-FB19-4769-B4CF-DAB10526105A}" srcOrd="5" destOrd="0" parTransId="{AF5850FC-D347-432C-8866-0E41E911CCE6}" sibTransId="{4E768085-84FF-4041-933B-54106B82A38D}"/>
    <dgm:cxn modelId="{61263DA4-0714-41EA-B021-CEEF2A136552}" type="presOf" srcId="{7CB53C56-BB74-4511-BAA3-B5B7E8BC72EF}" destId="{99732F97-12B3-45DD-B6BD-EB5D8CB85792}" srcOrd="0" destOrd="0" presId="urn:microsoft.com/office/officeart/2005/8/layout/default"/>
    <dgm:cxn modelId="{E91C36A9-0CA9-479D-9F36-14578B461614}" srcId="{92336B8D-0076-4492-9598-F24275CB0BA4}" destId="{9662D0A9-0980-4659-B311-048CC47BEA7F}" srcOrd="1" destOrd="0" parTransId="{4CC20C7C-F79A-4F44-A731-DFBB2243228D}" sibTransId="{F08DE5D0-025B-4AC6-A2E3-33C0490591CB}"/>
    <dgm:cxn modelId="{0F4E60C5-0696-4DCE-80DA-10354982F846}" srcId="{92336B8D-0076-4492-9598-F24275CB0BA4}" destId="{424274BB-94EA-4F0A-A4F1-32A5FD7199DD}" srcOrd="6" destOrd="0" parTransId="{05C79C3E-FA20-4BB8-B292-B0A822CB46E9}" sibTransId="{2577BB09-4178-44E6-A95F-481541CCF41D}"/>
    <dgm:cxn modelId="{43BD4BCD-09F0-493B-9E2A-ADE6E14CDAE9}" type="presOf" srcId="{65671AC3-FB19-4769-B4CF-DAB10526105A}" destId="{C27BCACF-E472-434E-A12E-47BB23DC0D2C}" srcOrd="0" destOrd="0" presId="urn:microsoft.com/office/officeart/2005/8/layout/default"/>
    <dgm:cxn modelId="{A3E64DD6-B965-454B-9750-9A0D17C22D9F}" srcId="{92336B8D-0076-4492-9598-F24275CB0BA4}" destId="{11E8EF20-0818-4089-ADE6-7AB60ACDEBCC}" srcOrd="3" destOrd="0" parTransId="{C1008A84-A946-440B-A8F4-ACE4DFBF2E0D}" sibTransId="{9754CE1E-22F4-472B-B51A-0CE57C38CE42}"/>
    <dgm:cxn modelId="{1D085760-2415-478A-92F4-82CB650BB206}" type="presParOf" srcId="{3898168E-4C7A-4581-9E30-41E86928C64F}" destId="{C69F03A4-A8AB-4995-82AC-AB11966C7F12}" srcOrd="0" destOrd="0" presId="urn:microsoft.com/office/officeart/2005/8/layout/default"/>
    <dgm:cxn modelId="{4F27EB04-F2F3-46AC-ABC8-457A8BDC6BFB}" type="presParOf" srcId="{3898168E-4C7A-4581-9E30-41E86928C64F}" destId="{66B05E7A-ED4D-4904-894E-E8F05C0E20E3}" srcOrd="1" destOrd="0" presId="urn:microsoft.com/office/officeart/2005/8/layout/default"/>
    <dgm:cxn modelId="{4D36F928-016E-4F66-B8CE-C142B7A36160}" type="presParOf" srcId="{3898168E-4C7A-4581-9E30-41E86928C64F}" destId="{2F243712-C250-432A-9A8B-2DF0199907F7}" srcOrd="2" destOrd="0" presId="urn:microsoft.com/office/officeart/2005/8/layout/default"/>
    <dgm:cxn modelId="{40920B9D-69E2-4C67-8C4E-532C46047C94}" type="presParOf" srcId="{3898168E-4C7A-4581-9E30-41E86928C64F}" destId="{8DD7035B-DDDB-46BA-AA36-998B475663AB}" srcOrd="3" destOrd="0" presId="urn:microsoft.com/office/officeart/2005/8/layout/default"/>
    <dgm:cxn modelId="{C7EE856B-1520-4D04-80F0-350F3D5F635A}" type="presParOf" srcId="{3898168E-4C7A-4581-9E30-41E86928C64F}" destId="{ECBD54FC-5989-4DBF-B874-25547EB1A3D9}" srcOrd="4" destOrd="0" presId="urn:microsoft.com/office/officeart/2005/8/layout/default"/>
    <dgm:cxn modelId="{F7B0CC5C-CEFB-4F3C-9309-B3B51311E7F2}" type="presParOf" srcId="{3898168E-4C7A-4581-9E30-41E86928C64F}" destId="{FBE796C9-2569-4E0A-9E54-4DCA49192FF1}" srcOrd="5" destOrd="0" presId="urn:microsoft.com/office/officeart/2005/8/layout/default"/>
    <dgm:cxn modelId="{9994C240-09DF-488C-8978-055B38B67EAB}" type="presParOf" srcId="{3898168E-4C7A-4581-9E30-41E86928C64F}" destId="{4214DC15-626A-437C-A9A5-243C03BBBEFE}" srcOrd="6" destOrd="0" presId="urn:microsoft.com/office/officeart/2005/8/layout/default"/>
    <dgm:cxn modelId="{4A9DCBE9-D063-4851-B0C9-4FF05439AF55}" type="presParOf" srcId="{3898168E-4C7A-4581-9E30-41E86928C64F}" destId="{BBCD6AE5-673C-4A90-8882-BF1D9833A6F3}" srcOrd="7" destOrd="0" presId="urn:microsoft.com/office/officeart/2005/8/layout/default"/>
    <dgm:cxn modelId="{6D72E7E5-0B60-4DD5-927D-B3A7FF918574}" type="presParOf" srcId="{3898168E-4C7A-4581-9E30-41E86928C64F}" destId="{99732F97-12B3-45DD-B6BD-EB5D8CB85792}" srcOrd="8" destOrd="0" presId="urn:microsoft.com/office/officeart/2005/8/layout/default"/>
    <dgm:cxn modelId="{1374E2A6-0EED-4F78-BB98-058C533F7564}" type="presParOf" srcId="{3898168E-4C7A-4581-9E30-41E86928C64F}" destId="{447362FF-7C3D-4907-90B3-DF0B519129CB}" srcOrd="9" destOrd="0" presId="urn:microsoft.com/office/officeart/2005/8/layout/default"/>
    <dgm:cxn modelId="{6F4417FF-7126-4167-8350-6C416E7AB6EC}" type="presParOf" srcId="{3898168E-4C7A-4581-9E30-41E86928C64F}" destId="{C27BCACF-E472-434E-A12E-47BB23DC0D2C}" srcOrd="10" destOrd="0" presId="urn:microsoft.com/office/officeart/2005/8/layout/default"/>
    <dgm:cxn modelId="{DB4E6D61-4F0E-4CCB-A653-EEF56AF337BC}" type="presParOf" srcId="{3898168E-4C7A-4581-9E30-41E86928C64F}" destId="{F1D3B2A4-CA5A-436B-93F1-23B6785DE283}" srcOrd="11" destOrd="0" presId="urn:microsoft.com/office/officeart/2005/8/layout/default"/>
    <dgm:cxn modelId="{7FC18285-F4D5-4E5F-A8CD-BEC4B01E263D}" type="presParOf" srcId="{3898168E-4C7A-4581-9E30-41E86928C64F}" destId="{221E3D0B-2893-44F7-B4BA-A022AAB37338}"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defRPr cap="all"/>
          </a:pPr>
          <a:r>
            <a:rPr lang="nb-NO" sz="2700" kern="1200" dirty="0" err="1"/>
            <a:t>Increasing</a:t>
          </a:r>
          <a:r>
            <a:rPr lang="nb-NO" sz="2700" kern="1200" dirty="0"/>
            <a:t> </a:t>
          </a:r>
          <a:r>
            <a:rPr lang="nb-NO" sz="2700" kern="1200" dirty="0" err="1"/>
            <a:t>the</a:t>
          </a:r>
          <a:r>
            <a:rPr lang="nb-NO" sz="2700" kern="1200" dirty="0"/>
            <a:t> </a:t>
          </a:r>
          <a:r>
            <a:rPr lang="nb-NO" sz="2700" kern="1200" dirty="0" err="1"/>
            <a:t>awareness</a:t>
          </a:r>
          <a:r>
            <a:rPr lang="nb-NO" sz="2700" kern="1200" dirty="0"/>
            <a:t> about SUSTAINABILITY.</a:t>
          </a:r>
          <a:endParaRPr lang="en-US" sz="2700" kern="1200" dirty="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defRPr cap="all"/>
          </a:pPr>
          <a:r>
            <a:rPr lang="nb-NO" sz="2700" kern="1200"/>
            <a:t>To create a better future for the next generation.</a:t>
          </a:r>
          <a:endParaRPr lang="en-US" sz="27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defRPr cap="all"/>
          </a:pPr>
          <a:r>
            <a:rPr lang="en-US" sz="2700" kern="1200" dirty="0"/>
            <a:t>TO LIVE IN A MORE </a:t>
          </a:r>
          <a:r>
            <a:rPr lang="nb-NO" sz="2700" kern="1200" dirty="0" err="1"/>
            <a:t>sustainable</a:t>
          </a:r>
          <a:r>
            <a:rPr lang="nb-NO" sz="2700" kern="1200" dirty="0"/>
            <a:t> WORLD</a:t>
          </a:r>
          <a:endParaRPr lang="en-US" sz="27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9F03A4-A8AB-4995-82AC-AB11966C7F12}">
      <dsp:nvSpPr>
        <dsp:cNvPr id="0" name=""/>
        <dsp:cNvSpPr/>
      </dsp:nvSpPr>
      <dsp:spPr>
        <a:xfrm>
          <a:off x="2982" y="259257"/>
          <a:ext cx="2365833" cy="1419500"/>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The EU Commission proposed six significant changes that have to be addressed in 2018. If carried out correctly, these measures will make it possible to improve sustainability by the time 2050 rolls around.</a:t>
          </a:r>
        </a:p>
      </dsp:txBody>
      <dsp:txXfrm>
        <a:off x="2982" y="259257"/>
        <a:ext cx="2365833" cy="1419500"/>
      </dsp:txXfrm>
    </dsp:sp>
    <dsp:sp modelId="{2F243712-C250-432A-9A8B-2DF0199907F7}">
      <dsp:nvSpPr>
        <dsp:cNvPr id="0" name=""/>
        <dsp:cNvSpPr/>
      </dsp:nvSpPr>
      <dsp:spPr>
        <a:xfrm>
          <a:off x="2605399" y="259257"/>
          <a:ext cx="2365833" cy="1419500"/>
        </a:xfrm>
        <a:prstGeom prst="rect">
          <a:avLst/>
        </a:prstGeom>
        <a:solidFill>
          <a:schemeClr val="accent5">
            <a:hueOff val="3185780"/>
            <a:satOff val="-6806"/>
            <a:lumOff val="-284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Improvements in education and healthcare are therefore necessary to reach greater income and make better environmental decisions since sustainable development is a social concern, not just an environmental one.</a:t>
          </a:r>
          <a:endParaRPr lang="en-US" sz="1200" kern="1200" dirty="0"/>
        </a:p>
      </dsp:txBody>
      <dsp:txXfrm>
        <a:off x="2605399" y="259257"/>
        <a:ext cx="2365833" cy="1419500"/>
      </dsp:txXfrm>
    </dsp:sp>
    <dsp:sp modelId="{ECBD54FC-5989-4DBF-B874-25547EB1A3D9}">
      <dsp:nvSpPr>
        <dsp:cNvPr id="0" name=""/>
        <dsp:cNvSpPr/>
      </dsp:nvSpPr>
      <dsp:spPr>
        <a:xfrm>
          <a:off x="5207816" y="259257"/>
          <a:ext cx="2365833" cy="1419500"/>
        </a:xfrm>
        <a:prstGeom prst="rect">
          <a:avLst/>
        </a:prstGeom>
        <a:solidFill>
          <a:schemeClr val="accent5">
            <a:hueOff val="6371560"/>
            <a:satOff val="-13612"/>
            <a:lumOff val="-568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The adoption of a circular economy and the reduction of demand depend on responsible production and consumption, as well as the necessity of getting more done with less resources.</a:t>
          </a:r>
        </a:p>
      </dsp:txBody>
      <dsp:txXfrm>
        <a:off x="5207816" y="259257"/>
        <a:ext cx="2365833" cy="1419500"/>
      </dsp:txXfrm>
    </dsp:sp>
    <dsp:sp modelId="{4214DC15-626A-437C-A9A5-243C03BBBEFE}">
      <dsp:nvSpPr>
        <dsp:cNvPr id="0" name=""/>
        <dsp:cNvSpPr/>
      </dsp:nvSpPr>
      <dsp:spPr>
        <a:xfrm>
          <a:off x="7810233" y="259257"/>
          <a:ext cx="2365833" cy="1419500"/>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To offer clean and cheap energy for everyone, the energy sector must be decarbonized via the use of clean energy sources and renewable technologies.</a:t>
          </a:r>
        </a:p>
      </dsp:txBody>
      <dsp:txXfrm>
        <a:off x="7810233" y="259257"/>
        <a:ext cx="2365833" cy="1419500"/>
      </dsp:txXfrm>
    </dsp:sp>
    <dsp:sp modelId="{99732F97-12B3-45DD-B6BD-EB5D8CB85792}">
      <dsp:nvSpPr>
        <dsp:cNvPr id="0" name=""/>
        <dsp:cNvSpPr/>
      </dsp:nvSpPr>
      <dsp:spPr>
        <a:xfrm>
          <a:off x="1304190" y="1915341"/>
          <a:ext cx="2365833" cy="1419500"/>
        </a:xfrm>
        <a:prstGeom prst="rect">
          <a:avLst/>
        </a:prstGeom>
        <a:solidFill>
          <a:schemeClr val="accent5">
            <a:hueOff val="12743121"/>
            <a:satOff val="-27225"/>
            <a:lumOff val="-1137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To ensure that everyone has access to clean water and nutritious food while also conserving the ecosystem and the seas, sustainable and efficient food systems must be established. This may be done by improving agricultural production and reducing meat consumption.</a:t>
          </a:r>
        </a:p>
      </dsp:txBody>
      <dsp:txXfrm>
        <a:off x="1304190" y="1915341"/>
        <a:ext cx="2365833" cy="1419500"/>
      </dsp:txXfrm>
    </dsp:sp>
    <dsp:sp modelId="{C27BCACF-E472-434E-A12E-47BB23DC0D2C}">
      <dsp:nvSpPr>
        <dsp:cNvPr id="0" name=""/>
        <dsp:cNvSpPr/>
      </dsp:nvSpPr>
      <dsp:spPr>
        <a:xfrm>
          <a:off x="3906608" y="1915341"/>
          <a:ext cx="2365833" cy="1419500"/>
        </a:xfrm>
        <a:prstGeom prst="rect">
          <a:avLst/>
        </a:prstGeom>
        <a:solidFill>
          <a:schemeClr val="accent5">
            <a:hueOff val="15928900"/>
            <a:satOff val="-34031"/>
            <a:lumOff val="-1421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For the benefit of the populace and the environment, settlement patterns should be changed. This may be accomplished by </a:t>
          </a:r>
          <a:r>
            <a:rPr lang="en-US" sz="1200" kern="1200" dirty="0" err="1"/>
            <a:t>utilising</a:t>
          </a:r>
          <a:r>
            <a:rPr lang="en-US" sz="1200" kern="1200" dirty="0"/>
            <a:t> "smart" infrastructure and cities with internet connectivity.</a:t>
          </a:r>
        </a:p>
      </dsp:txBody>
      <dsp:txXfrm>
        <a:off x="3906608" y="1915341"/>
        <a:ext cx="2365833" cy="1419500"/>
      </dsp:txXfrm>
    </dsp:sp>
    <dsp:sp modelId="{221E3D0B-2893-44F7-B4BA-A022AAB37338}">
      <dsp:nvSpPr>
        <dsp:cNvPr id="0" name=""/>
        <dsp:cNvSpPr/>
      </dsp:nvSpPr>
      <dsp:spPr>
        <a:xfrm>
          <a:off x="6509025" y="1915341"/>
          <a:ext cx="2365833" cy="1419500"/>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For the benefit of the populace and the environment, settlement patterns should be changed. This may be accomplished by </a:t>
          </a:r>
          <a:r>
            <a:rPr lang="en-US" sz="1200" kern="1200" dirty="0" err="1"/>
            <a:t>utilising</a:t>
          </a:r>
          <a:r>
            <a:rPr lang="en-US" sz="1200" kern="1200" dirty="0"/>
            <a:t> "smart" infrastructure and cities with internet connectivity</a:t>
          </a:r>
        </a:p>
      </dsp:txBody>
      <dsp:txXfrm>
        <a:off x="6509025" y="1915341"/>
        <a:ext cx="2365833" cy="14195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7/22/2022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22/07/2022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22/07/2022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22/07/2022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22/07/2022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22/07/2022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22/07/2022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22/07/2022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22/07/2022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22/07/2022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22/07/2022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22/07/2022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zx04Kl8y4d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7V8oFI4GYM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activesustainability.com/sustainable-development/nordic-countries-top-sustainability-rankings/?_adin=02021864894" TargetMode="External"/><Relationship Id="rId2" Type="http://schemas.openxmlformats.org/officeDocument/2006/relationships/hyperlink" Target="https://www.mcgill.ca/sustainability/files/sustainability/what-is-sustainability.pdf" TargetMode="External"/><Relationship Id="rId1" Type="http://schemas.openxmlformats.org/officeDocument/2006/relationships/slideLayout" Target="../slideLayouts/slideLayout2.xml"/><Relationship Id="rId4" Type="http://schemas.openxmlformats.org/officeDocument/2006/relationships/hyperlink" Target="https://www.twi-global.com/technical-knowledge/faqs/faq-what-is-sustainability"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id="{04D77DF2-434F-634E-AFFA-5D105BAC97D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hand holding ball">
            <a:extLst>
              <a:ext uri="{FF2B5EF4-FFF2-40B4-BE49-F238E27FC236}">
                <a16:creationId xmlns:a16="http://schemas.microsoft.com/office/drawing/2014/main" id="{9EC35579-DC5E-388A-8932-386B39122E5B}"/>
              </a:ext>
            </a:extLst>
          </p:cNvPr>
          <p:cNvPicPr>
            <a:picLocks noChangeAspect="1"/>
          </p:cNvPicPr>
          <p:nvPr/>
        </p:nvPicPr>
        <p:blipFill rotWithShape="1">
          <a:blip r:embed="rId2"/>
          <a:srcRect l="28346" r="24593"/>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id="{A054919A-FA68-486A-9E76-096F101A8916}"/>
              </a:ext>
            </a:extLst>
          </p:cNvPr>
          <p:cNvSpPr>
            <a:spLocks noGrp="1"/>
          </p:cNvSpPr>
          <p:nvPr>
            <p:ph type="title"/>
          </p:nvPr>
        </p:nvSpPr>
        <p:spPr>
          <a:xfrm>
            <a:off x="765051" y="382385"/>
            <a:ext cx="6015897" cy="1492132"/>
          </a:xfrm>
        </p:spPr>
        <p:txBody>
          <a:bodyPr>
            <a:normAutofit/>
          </a:bodyPr>
          <a:lstStyle/>
          <a:p>
            <a:r>
              <a:rPr lang="nb-NO" dirty="0" err="1"/>
              <a:t>Economic</a:t>
            </a:r>
            <a:r>
              <a:rPr lang="nb-NO" dirty="0"/>
              <a:t> </a:t>
            </a:r>
            <a:r>
              <a:rPr lang="nb-NO" dirty="0" err="1"/>
              <a:t>Sustainability</a:t>
            </a:r>
            <a:endParaRPr lang="nb-NO" dirty="0"/>
          </a:p>
        </p:txBody>
      </p:sp>
      <p:sp>
        <p:nvSpPr>
          <p:cNvPr id="12" name="Rectangle 11">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54F33977-0CC1-497C-9B7B-95991EB5CAD0}"/>
              </a:ext>
            </a:extLst>
          </p:cNvPr>
          <p:cNvSpPr>
            <a:spLocks noGrp="1"/>
          </p:cNvSpPr>
          <p:nvPr>
            <p:ph idx="1"/>
          </p:nvPr>
        </p:nvSpPr>
        <p:spPr>
          <a:xfrm>
            <a:off x="765051" y="2286001"/>
            <a:ext cx="6015897" cy="3593591"/>
          </a:xfrm>
        </p:spPr>
        <p:txBody>
          <a:bodyPr>
            <a:normAutofit/>
          </a:bodyPr>
          <a:lstStyle/>
          <a:p>
            <a:r>
              <a:rPr lang="en-US" dirty="0"/>
              <a:t>All across the world, human communities will be able to remain autonomous and have access to the material and human resources they need to satisfy their requirements. This will further make sure economic systems are functioning normally, and everyone has access to basic standards of living like a stable sources of income.</a:t>
            </a:r>
            <a:endParaRPr lang="nb-NO" dirty="0"/>
          </a:p>
        </p:txBody>
      </p:sp>
      <p:sp>
        <p:nvSpPr>
          <p:cNvPr id="4" name="Plassholder for bunntekst 3">
            <a:extLst>
              <a:ext uri="{FF2B5EF4-FFF2-40B4-BE49-F238E27FC236}">
                <a16:creationId xmlns:a16="http://schemas.microsoft.com/office/drawing/2014/main" id="{3B504B07-DCEB-42DA-8F43-531672725C7E}"/>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id="{C6D2C18F-4EF2-C6FB-F085-5442076507FD}"/>
              </a:ext>
            </a:extLst>
          </p:cNvPr>
          <p:cNvSpPr txBox="1"/>
          <p:nvPr/>
        </p:nvSpPr>
        <p:spPr>
          <a:xfrm>
            <a:off x="841162" y="4980083"/>
            <a:ext cx="3385709"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4047635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680D4D6-B06E-4316-8BBC-7A65A10AC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262416C1-7F30-4434-9B6E-57DF9FB24239}"/>
              </a:ext>
            </a:extLst>
          </p:cNvPr>
          <p:cNvSpPr>
            <a:spLocks noGrp="1"/>
          </p:cNvSpPr>
          <p:nvPr>
            <p:ph type="title"/>
          </p:nvPr>
        </p:nvSpPr>
        <p:spPr>
          <a:xfrm>
            <a:off x="761996" y="1153287"/>
            <a:ext cx="3570566" cy="4551426"/>
          </a:xfrm>
        </p:spPr>
        <p:txBody>
          <a:bodyPr anchor="ctr">
            <a:normAutofit/>
          </a:bodyPr>
          <a:lstStyle/>
          <a:p>
            <a:pPr algn="r"/>
            <a:r>
              <a:rPr lang="nb-NO" sz="3200"/>
              <a:t>Social Sustainability</a:t>
            </a:r>
          </a:p>
        </p:txBody>
      </p:sp>
      <p:cxnSp>
        <p:nvCxnSpPr>
          <p:cNvPr id="11" name="Straight Connector 10">
            <a:extLst>
              <a:ext uri="{FF2B5EF4-FFF2-40B4-BE49-F238E27FC236}">
                <a16:creationId xmlns:a16="http://schemas.microsoft.com/office/drawing/2014/main" id="{ED72A37F-0C2F-473C-9D71-B80AEE71BF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Plassholder for innhold 2">
            <a:extLst>
              <a:ext uri="{FF2B5EF4-FFF2-40B4-BE49-F238E27FC236}">
                <a16:creationId xmlns:a16="http://schemas.microsoft.com/office/drawing/2014/main" id="{7FE65BF6-C791-4758-924A-8954D4EEDDEC}"/>
              </a:ext>
            </a:extLst>
          </p:cNvPr>
          <p:cNvSpPr>
            <a:spLocks noGrp="1"/>
          </p:cNvSpPr>
          <p:nvPr>
            <p:ph idx="1"/>
          </p:nvPr>
        </p:nvSpPr>
        <p:spPr>
          <a:xfrm>
            <a:off x="4976031" y="1153287"/>
            <a:ext cx="6453969" cy="4551426"/>
          </a:xfrm>
        </p:spPr>
        <p:txBody>
          <a:bodyPr anchor="ctr">
            <a:normAutofit/>
          </a:bodyPr>
          <a:lstStyle/>
          <a:p>
            <a:r>
              <a:rPr lang="en-GB" sz="1800" dirty="0">
                <a:latin typeface="Calibri" panose="020F0502020204030204" pitchFamily="34" charset="0"/>
                <a:ea typeface="Calibri" panose="020F0502020204030204" pitchFamily="34" charset="0"/>
                <a:cs typeface="Times New Roman" panose="02020603050405020304" pitchFamily="18" charset="0"/>
              </a:rPr>
              <a:t>E</a:t>
            </a:r>
            <a:r>
              <a:rPr lang="en-GB" sz="1800" dirty="0">
                <a:effectLst/>
                <a:latin typeface="Calibri" panose="020F0502020204030204" pitchFamily="34" charset="0"/>
                <a:ea typeface="Calibri" panose="020F0502020204030204" pitchFamily="34" charset="0"/>
                <a:cs typeface="Times New Roman" panose="02020603050405020304" pitchFamily="18" charset="0"/>
              </a:rPr>
              <a:t>verybody needs to have access to the universal human rights and requirements necessary to maintain the safety and well-being of their families and communities. Just leaders guarantee that personal, labour, and cultural rights are honoured and that everyone is safeguarded from discrimination in healthy communities. </a:t>
            </a:r>
            <a:endParaRPr lang="nb-NO" sz="1600" dirty="0"/>
          </a:p>
        </p:txBody>
      </p:sp>
      <p:sp>
        <p:nvSpPr>
          <p:cNvPr id="13" name="Rectangle 12">
            <a:extLst>
              <a:ext uri="{FF2B5EF4-FFF2-40B4-BE49-F238E27FC236}">
                <a16:creationId xmlns:a16="http://schemas.microsoft.com/office/drawing/2014/main" id="{64016ABB-4F5D-4BFA-9406-7CD61399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a16="http://schemas.microsoft.com/office/drawing/2014/main" id="{87C55C91-171D-423F-932D-67D55D93ACA0}"/>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14" name="TextBox 13">
            <a:extLst>
              <a:ext uri="{FF2B5EF4-FFF2-40B4-BE49-F238E27FC236}">
                <a16:creationId xmlns:a16="http://schemas.microsoft.com/office/drawing/2014/main" id="{395A1CCA-BE95-FCB1-030B-E58CEEF93F12}"/>
              </a:ext>
            </a:extLst>
          </p:cNvPr>
          <p:cNvSpPr txBox="1"/>
          <p:nvPr/>
        </p:nvSpPr>
        <p:spPr>
          <a:xfrm>
            <a:off x="5094558" y="4610751"/>
            <a:ext cx="3385709"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1941694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98AD482-27A4-454E-8A3A-84F73CBDA7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22422E2-F15A-43AE-98F1-7210710B0E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03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1C7042AD-3B41-4F25-808F-392DE178F711}"/>
              </a:ext>
            </a:extLst>
          </p:cNvPr>
          <p:cNvSpPr>
            <a:spLocks noGrp="1"/>
          </p:cNvSpPr>
          <p:nvPr>
            <p:ph type="title"/>
          </p:nvPr>
        </p:nvSpPr>
        <p:spPr>
          <a:xfrm>
            <a:off x="1251677" y="1078378"/>
            <a:ext cx="2917551" cy="4701244"/>
          </a:xfrm>
        </p:spPr>
        <p:txBody>
          <a:bodyPr anchor="ctr">
            <a:normAutofit/>
          </a:bodyPr>
          <a:lstStyle/>
          <a:p>
            <a:r>
              <a:rPr lang="nb-NO" sz="2500"/>
              <a:t>Why sustainability?</a:t>
            </a:r>
          </a:p>
        </p:txBody>
      </p:sp>
      <p:sp>
        <p:nvSpPr>
          <p:cNvPr id="13" name="Freeform 6">
            <a:extLst>
              <a:ext uri="{FF2B5EF4-FFF2-40B4-BE49-F238E27FC236}">
                <a16:creationId xmlns:a16="http://schemas.microsoft.com/office/drawing/2014/main" id="{BDC8164B-5FC0-4CBD-B7AE-0CB8780FFC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Plassholder for innhold 2">
            <a:extLst>
              <a:ext uri="{FF2B5EF4-FFF2-40B4-BE49-F238E27FC236}">
                <a16:creationId xmlns:a16="http://schemas.microsoft.com/office/drawing/2014/main" id="{E743A61E-A6F5-4E94-8F14-F0BD756A90D0}"/>
              </a:ext>
            </a:extLst>
          </p:cNvPr>
          <p:cNvSpPr>
            <a:spLocks noGrp="1"/>
          </p:cNvSpPr>
          <p:nvPr>
            <p:ph idx="1"/>
          </p:nvPr>
        </p:nvSpPr>
        <p:spPr>
          <a:xfrm>
            <a:off x="5167062" y="1078378"/>
            <a:ext cx="6262938" cy="4701244"/>
          </a:xfrm>
        </p:spPr>
        <p:txBody>
          <a:bodyPr anchor="ctr">
            <a:normAutofit fontScale="92500" lnSpcReduction="10000"/>
          </a:bodyPr>
          <a:lstStyle/>
          <a:p>
            <a:r>
              <a:rPr lang="en-US" dirty="0"/>
              <a:t>The reasons people care about sustainability are frequently nuanced and varied. Making a list of the justifications for why so many people, </a:t>
            </a:r>
            <a:r>
              <a:rPr lang="en-US" dirty="0" err="1"/>
              <a:t>organisations</a:t>
            </a:r>
            <a:r>
              <a:rPr lang="en-US" dirty="0"/>
              <a:t>, and communities are pursuing this objective would be impractical. However, the majority of people believe that sustainability ultimately boils down to the legacy we are leaving to future generations. </a:t>
            </a:r>
          </a:p>
          <a:p>
            <a:endParaRPr lang="en-US" dirty="0"/>
          </a:p>
          <a:p>
            <a:r>
              <a:rPr lang="en-US" dirty="0"/>
              <a:t>Many people and </a:t>
            </a:r>
            <a:r>
              <a:rPr lang="en-US" dirty="0" err="1"/>
              <a:t>organisations</a:t>
            </a:r>
            <a:r>
              <a:rPr lang="en-US" dirty="0"/>
              <a:t> share the concept of sustainability, and they show this value via their policies, routine actions, and </a:t>
            </a:r>
            <a:r>
              <a:rPr lang="en-US" dirty="0" err="1"/>
              <a:t>behaviours</a:t>
            </a:r>
            <a:r>
              <a:rPr lang="en-US" dirty="0"/>
              <a:t>. People have significantly contributed to the development of our contemporary social and environmental conditions. Future generations must develop answers and adapt, as must today's population. </a:t>
            </a:r>
          </a:p>
        </p:txBody>
      </p:sp>
      <p:sp>
        <p:nvSpPr>
          <p:cNvPr id="4" name="Plassholder for bunntekst 3">
            <a:extLst>
              <a:ext uri="{FF2B5EF4-FFF2-40B4-BE49-F238E27FC236}">
                <a16:creationId xmlns:a16="http://schemas.microsoft.com/office/drawing/2014/main" id="{E1CEBB08-F0AF-454C-B9C1-A9402598C62B}"/>
              </a:ext>
            </a:extLst>
          </p:cNvPr>
          <p:cNvSpPr>
            <a:spLocks noGrp="1"/>
          </p:cNvSpPr>
          <p:nvPr>
            <p:ph type="ftr" sz="quarter" idx="11"/>
          </p:nvPr>
        </p:nvSpPr>
        <p:spPr>
          <a:xfrm>
            <a:off x="5167061" y="6375679"/>
            <a:ext cx="4782481" cy="345796"/>
          </a:xfrm>
        </p:spPr>
        <p:txBody>
          <a:bodyPr>
            <a:normAutofit/>
          </a:bodyPr>
          <a:lstStyle/>
          <a:p>
            <a:pPr algn="l">
              <a:spcAft>
                <a:spcPts val="600"/>
              </a:spcAft>
            </a:pPr>
            <a:r>
              <a:rPr lang="en-US" dirty="0"/>
              <a:t>Project Number: 2020-1-UK01-KA227-SCH-094437</a:t>
            </a:r>
          </a:p>
        </p:txBody>
      </p:sp>
      <p:sp>
        <p:nvSpPr>
          <p:cNvPr id="8" name="TextBox 7">
            <a:extLst>
              <a:ext uri="{FF2B5EF4-FFF2-40B4-BE49-F238E27FC236}">
                <a16:creationId xmlns:a16="http://schemas.microsoft.com/office/drawing/2014/main" id="{848BB8C2-4744-84D7-4D0B-30B09997E31B}"/>
              </a:ext>
            </a:extLst>
          </p:cNvPr>
          <p:cNvSpPr txBox="1"/>
          <p:nvPr/>
        </p:nvSpPr>
        <p:spPr>
          <a:xfrm>
            <a:off x="5167061" y="5764813"/>
            <a:ext cx="3385709"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1785126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E2E06CF-4509-4B22-BDBD-E183D5EA2E1C}"/>
              </a:ext>
            </a:extLst>
          </p:cNvPr>
          <p:cNvSpPr>
            <a:spLocks noGrp="1"/>
          </p:cNvSpPr>
          <p:nvPr>
            <p:ph type="title"/>
          </p:nvPr>
        </p:nvSpPr>
        <p:spPr/>
        <p:txBody>
          <a:bodyPr/>
          <a:lstStyle/>
          <a:p>
            <a:r>
              <a:rPr lang="nb-NO" dirty="0" err="1"/>
              <a:t>What</a:t>
            </a:r>
            <a:r>
              <a:rPr lang="nb-NO" dirty="0"/>
              <a:t> is </a:t>
            </a:r>
            <a:r>
              <a:rPr lang="nb-NO" dirty="0" err="1"/>
              <a:t>sustainability</a:t>
            </a:r>
            <a:r>
              <a:rPr lang="nb-NO" dirty="0"/>
              <a:t>?</a:t>
            </a:r>
          </a:p>
        </p:txBody>
      </p:sp>
      <p:sp>
        <p:nvSpPr>
          <p:cNvPr id="3" name="Plassholder for innhold 2">
            <a:extLst>
              <a:ext uri="{FF2B5EF4-FFF2-40B4-BE49-F238E27FC236}">
                <a16:creationId xmlns:a16="http://schemas.microsoft.com/office/drawing/2014/main" id="{2D597906-FFCD-4C1B-A653-AA5CF667ED39}"/>
              </a:ext>
            </a:extLst>
          </p:cNvPr>
          <p:cNvSpPr>
            <a:spLocks noGrp="1"/>
          </p:cNvSpPr>
          <p:nvPr>
            <p:ph idx="1"/>
          </p:nvPr>
        </p:nvSpPr>
        <p:spPr/>
        <p:txBody>
          <a:bodyPr/>
          <a:lstStyle/>
          <a:p>
            <a:r>
              <a:rPr lang="nb-NO" dirty="0">
                <a:hlinkClick r:id="rId2"/>
              </a:rPr>
              <a:t>https://youtu.be/zx04Kl8y4dE</a:t>
            </a:r>
            <a:r>
              <a:rPr lang="nb-NO" dirty="0"/>
              <a:t> </a:t>
            </a:r>
          </a:p>
          <a:p>
            <a:endParaRPr lang="nb-NO" dirty="0"/>
          </a:p>
          <a:p>
            <a:r>
              <a:rPr lang="nb-NO" dirty="0"/>
              <a:t>Let’s watch and learn </a:t>
            </a:r>
            <a:r>
              <a:rPr lang="nb-NO" dirty="0">
                <a:sym typeface="Wingdings" panose="05000000000000000000" pitchFamily="2" charset="2"/>
              </a:rPr>
              <a:t>!</a:t>
            </a:r>
            <a:endParaRPr lang="nb-NO" dirty="0"/>
          </a:p>
        </p:txBody>
      </p:sp>
      <p:sp>
        <p:nvSpPr>
          <p:cNvPr id="4" name="Plassholder for bunntekst 3">
            <a:extLst>
              <a:ext uri="{FF2B5EF4-FFF2-40B4-BE49-F238E27FC236}">
                <a16:creationId xmlns:a16="http://schemas.microsoft.com/office/drawing/2014/main" id="{0BE87CAC-E483-4D52-B0EE-AB8FE379FC22}"/>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003014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CA8F1A-E357-51E9-76F7-BB016BEC1C35}"/>
              </a:ext>
            </a:extLst>
          </p:cNvPr>
          <p:cNvPicPr>
            <a:picLocks noChangeAspect="1"/>
          </p:cNvPicPr>
          <p:nvPr/>
        </p:nvPicPr>
        <p:blipFill rotWithShape="1">
          <a:blip r:embed="rId2"/>
          <a:srcRect l="2092" r="50668"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id="{ACDB7251-B955-4BE8-A25E-E5745157AD0A}"/>
              </a:ext>
            </a:extLst>
          </p:cNvPr>
          <p:cNvSpPr>
            <a:spLocks noGrp="1"/>
          </p:cNvSpPr>
          <p:nvPr>
            <p:ph type="title"/>
          </p:nvPr>
        </p:nvSpPr>
        <p:spPr>
          <a:xfrm>
            <a:off x="765051" y="382385"/>
            <a:ext cx="6015897" cy="1492132"/>
          </a:xfrm>
        </p:spPr>
        <p:txBody>
          <a:bodyPr>
            <a:normAutofit/>
          </a:bodyPr>
          <a:lstStyle/>
          <a:p>
            <a:r>
              <a:rPr lang="en-GB" sz="3200" b="1" i="0">
                <a:effectLst/>
                <a:latin typeface="Open Sans" panose="020B0606030504020204" pitchFamily="34" charset="0"/>
              </a:rPr>
              <a:t>How can it be Measured?</a:t>
            </a:r>
            <a:br>
              <a:rPr lang="en-GB" sz="3200" b="1" i="0">
                <a:effectLst/>
                <a:latin typeface="Open Sans" panose="020B0606030504020204" pitchFamily="34" charset="0"/>
              </a:rPr>
            </a:br>
            <a:endParaRPr lang="nb-NO" sz="3200"/>
          </a:p>
        </p:txBody>
      </p:sp>
      <p:sp>
        <p:nvSpPr>
          <p:cNvPr id="12" name="Rectangle 11">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61275BEE-EC2A-484A-A4B7-65407A8BFFAB}"/>
              </a:ext>
            </a:extLst>
          </p:cNvPr>
          <p:cNvSpPr>
            <a:spLocks noGrp="1"/>
          </p:cNvSpPr>
          <p:nvPr>
            <p:ph idx="1"/>
          </p:nvPr>
        </p:nvSpPr>
        <p:spPr>
          <a:xfrm>
            <a:off x="765051" y="2286001"/>
            <a:ext cx="6015897" cy="3593591"/>
          </a:xfrm>
        </p:spPr>
        <p:txBody>
          <a:bodyPr>
            <a:normAutofit/>
          </a:bodyPr>
          <a:lstStyle/>
          <a:p>
            <a:pPr>
              <a:lnSpc>
                <a:spcPct val="100000"/>
              </a:lnSpc>
            </a:pPr>
            <a:r>
              <a:rPr lang="en-US" sz="1700" b="0" i="0" dirty="0">
                <a:effectLst/>
                <a:latin typeface="Open Sans" panose="020B0606030504020204" pitchFamily="34" charset="0"/>
              </a:rPr>
              <a:t>The effectiveness of the three primary principles as a whole, and in particular, a balanced approach to all three, is evaluated in order to determine sustainability. Although the Triple Bottom Line's three guiding principles lack a measurement methodology of their own, more recent approaches to assessing sustainability have made an effort to do so. Although there is no </a:t>
            </a:r>
            <a:r>
              <a:rPr lang="en-US" sz="1700" b="0" i="0" dirty="0" err="1">
                <a:effectLst/>
                <a:latin typeface="Open Sans" panose="020B0606030504020204" pitchFamily="34" charset="0"/>
              </a:rPr>
              <a:t>standardised</a:t>
            </a:r>
            <a:r>
              <a:rPr lang="en-US" sz="1700" b="0" i="0" dirty="0">
                <a:effectLst/>
                <a:latin typeface="Open Sans" panose="020B0606030504020204" pitchFamily="34" charset="0"/>
              </a:rPr>
              <a:t> method for measuring sustainability, several </a:t>
            </a:r>
            <a:r>
              <a:rPr lang="en-US" sz="1700" b="0" i="0" dirty="0" err="1">
                <a:effectLst/>
                <a:latin typeface="Open Sans" panose="020B0606030504020204" pitchFamily="34" charset="0"/>
              </a:rPr>
              <a:t>organisations</a:t>
            </a:r>
            <a:r>
              <a:rPr lang="en-US" sz="1700" b="0" i="0" dirty="0">
                <a:effectLst/>
                <a:latin typeface="Open Sans" panose="020B0606030504020204" pitchFamily="34" charset="0"/>
              </a:rPr>
              <a:t> are creating industry-specific tools and procedures to assess how social, environmental, and economic values operate inside an </a:t>
            </a:r>
            <a:r>
              <a:rPr lang="en-US" sz="1700" b="0" i="0" dirty="0" err="1">
                <a:effectLst/>
                <a:latin typeface="Open Sans" panose="020B0606030504020204" pitchFamily="34" charset="0"/>
              </a:rPr>
              <a:t>organisation</a:t>
            </a:r>
            <a:r>
              <a:rPr lang="en-US" sz="1700" b="0" i="0" dirty="0">
                <a:effectLst/>
                <a:latin typeface="Open Sans" panose="020B0606030504020204" pitchFamily="34" charset="0"/>
              </a:rPr>
              <a:t>.</a:t>
            </a:r>
            <a:endParaRPr lang="nb-NO" sz="1700" dirty="0"/>
          </a:p>
        </p:txBody>
      </p:sp>
      <p:sp>
        <p:nvSpPr>
          <p:cNvPr id="4" name="Plassholder for bunntekst 3">
            <a:extLst>
              <a:ext uri="{FF2B5EF4-FFF2-40B4-BE49-F238E27FC236}">
                <a16:creationId xmlns:a16="http://schemas.microsoft.com/office/drawing/2014/main" id="{6DEDFBF7-19BB-43F3-AA2E-675B5C737208}"/>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9" name="TextBox 8">
            <a:extLst>
              <a:ext uri="{FF2B5EF4-FFF2-40B4-BE49-F238E27FC236}">
                <a16:creationId xmlns:a16="http://schemas.microsoft.com/office/drawing/2014/main" id="{114A23C2-F3A3-3033-7765-71D10DDD0615}"/>
              </a:ext>
            </a:extLst>
          </p:cNvPr>
          <p:cNvSpPr txBox="1"/>
          <p:nvPr/>
        </p:nvSpPr>
        <p:spPr>
          <a:xfrm>
            <a:off x="765051" y="5694926"/>
            <a:ext cx="3385709" cy="369332"/>
          </a:xfrm>
          <a:prstGeom prst="rect">
            <a:avLst/>
          </a:prstGeom>
          <a:noFill/>
        </p:spPr>
        <p:txBody>
          <a:bodyPr wrap="square">
            <a:spAutoFit/>
          </a:bodyPr>
          <a:lstStyle/>
          <a:p>
            <a:r>
              <a:rPr lang="en-GB" dirty="0"/>
              <a:t>Source: TWI, 2022</a:t>
            </a:r>
          </a:p>
        </p:txBody>
      </p:sp>
    </p:spTree>
    <p:extLst>
      <p:ext uri="{BB962C8B-B14F-4D97-AF65-F5344CB8AC3E}">
        <p14:creationId xmlns:p14="http://schemas.microsoft.com/office/powerpoint/2010/main" val="180388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Calculator, pen, compass, money and a paper with graphs printed on it">
            <a:extLst>
              <a:ext uri="{FF2B5EF4-FFF2-40B4-BE49-F238E27FC236}">
                <a16:creationId xmlns:a16="http://schemas.microsoft.com/office/drawing/2014/main" id="{7346C6BA-D674-7D89-D773-17A008B17F83}"/>
              </a:ext>
            </a:extLst>
          </p:cNvPr>
          <p:cNvPicPr>
            <a:picLocks noChangeAspect="1"/>
          </p:cNvPicPr>
          <p:nvPr/>
        </p:nvPicPr>
        <p:blipFill rotWithShape="1">
          <a:blip r:embed="rId2"/>
          <a:srcRect l="30792" r="26569"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id="{DB2BECDA-54DF-4F0B-A15F-D19FA472A831}"/>
              </a:ext>
            </a:extLst>
          </p:cNvPr>
          <p:cNvSpPr>
            <a:spLocks noGrp="1"/>
          </p:cNvSpPr>
          <p:nvPr>
            <p:ph type="title"/>
          </p:nvPr>
        </p:nvSpPr>
        <p:spPr>
          <a:xfrm>
            <a:off x="765051" y="382385"/>
            <a:ext cx="6015897" cy="1492132"/>
          </a:xfrm>
        </p:spPr>
        <p:txBody>
          <a:bodyPr>
            <a:normAutofit/>
          </a:bodyPr>
          <a:lstStyle/>
          <a:p>
            <a:r>
              <a:rPr lang="en-GB" sz="2800" b="1" i="0">
                <a:effectLst/>
                <a:latin typeface="Open Sans" panose="020B0606030504020204" pitchFamily="34" charset="0"/>
              </a:rPr>
              <a:t>How Does Sustainability Affect Business?</a:t>
            </a:r>
            <a:br>
              <a:rPr lang="en-GB" sz="2800" b="1" i="0">
                <a:effectLst/>
                <a:latin typeface="Open Sans" panose="020B0606030504020204" pitchFamily="34" charset="0"/>
              </a:rPr>
            </a:br>
            <a:endParaRPr lang="nb-NO" sz="2800"/>
          </a:p>
        </p:txBody>
      </p:sp>
      <p:sp>
        <p:nvSpPr>
          <p:cNvPr id="12" name="Rectangle 11">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2B156389-E2B4-4A18-ADAF-71ABB9506479}"/>
              </a:ext>
            </a:extLst>
          </p:cNvPr>
          <p:cNvSpPr>
            <a:spLocks noGrp="1"/>
          </p:cNvSpPr>
          <p:nvPr>
            <p:ph idx="1"/>
          </p:nvPr>
        </p:nvSpPr>
        <p:spPr>
          <a:xfrm>
            <a:off x="765051" y="2286001"/>
            <a:ext cx="6015897" cy="3593591"/>
          </a:xfrm>
        </p:spPr>
        <p:txBody>
          <a:bodyPr>
            <a:normAutofit/>
          </a:bodyPr>
          <a:lstStyle/>
          <a:p>
            <a:pPr>
              <a:lnSpc>
                <a:spcPct val="100000"/>
              </a:lnSpc>
            </a:pPr>
            <a:r>
              <a:rPr lang="en-US" dirty="0"/>
              <a:t>Businesses may benefit from the Triple Bottom Line approach to management in a variety of ways. Meeting UN environmental sustainability requirements is not only morally right and significant, but it is also practical economically and enables a more robust company model. In addition, a company's commitment to sustainability makes it easier to draw in investors, customers, and workers who value the same things. Therefore, sustainability may have a beneficial effect on a company's reputation as well as its bottom line. </a:t>
            </a:r>
            <a:endParaRPr lang="nb-NO" dirty="0"/>
          </a:p>
        </p:txBody>
      </p:sp>
      <p:sp>
        <p:nvSpPr>
          <p:cNvPr id="4" name="Plassholder for bunntekst 3">
            <a:extLst>
              <a:ext uri="{FF2B5EF4-FFF2-40B4-BE49-F238E27FC236}">
                <a16:creationId xmlns:a16="http://schemas.microsoft.com/office/drawing/2014/main" id="{75B0CFB6-5301-42FF-964C-F7C082AC04ED}"/>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id="{DDEFC987-5798-D2B9-20EB-AF1667FF022B}"/>
              </a:ext>
            </a:extLst>
          </p:cNvPr>
          <p:cNvSpPr txBox="1"/>
          <p:nvPr/>
        </p:nvSpPr>
        <p:spPr>
          <a:xfrm>
            <a:off x="765051" y="5694926"/>
            <a:ext cx="3385709" cy="369332"/>
          </a:xfrm>
          <a:prstGeom prst="rect">
            <a:avLst/>
          </a:prstGeom>
          <a:noFill/>
        </p:spPr>
        <p:txBody>
          <a:bodyPr wrap="square">
            <a:spAutoFit/>
          </a:bodyPr>
          <a:lstStyle/>
          <a:p>
            <a:r>
              <a:rPr lang="en-GB" dirty="0"/>
              <a:t>Source:  TWI, 2022</a:t>
            </a:r>
          </a:p>
        </p:txBody>
      </p:sp>
    </p:spTree>
    <p:extLst>
      <p:ext uri="{BB962C8B-B14F-4D97-AF65-F5344CB8AC3E}">
        <p14:creationId xmlns:p14="http://schemas.microsoft.com/office/powerpoint/2010/main" val="10053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0A7D14-7B67-4022-A8BE-1CCD4A0F1B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id="{EAABA4A5-67D1-407E-88E4-39E36B04C49C}"/>
              </a:ext>
            </a:extLst>
          </p:cNvPr>
          <p:cNvSpPr>
            <a:spLocks noGrp="1"/>
          </p:cNvSpPr>
          <p:nvPr>
            <p:ph type="title"/>
          </p:nvPr>
        </p:nvSpPr>
        <p:spPr>
          <a:xfrm>
            <a:off x="1251678" y="382385"/>
            <a:ext cx="10178322" cy="1492132"/>
          </a:xfrm>
        </p:spPr>
        <p:txBody>
          <a:bodyPr anchor="ctr">
            <a:normAutofit/>
          </a:bodyPr>
          <a:lstStyle/>
          <a:p>
            <a:r>
              <a:rPr lang="nb-NO" b="1" i="0" err="1">
                <a:effectLst/>
                <a:latin typeface="Open Sans" panose="020B0606030504020204" pitchFamily="34" charset="0"/>
              </a:rPr>
              <a:t>Can</a:t>
            </a:r>
            <a:r>
              <a:rPr lang="nb-NO" b="1" i="0">
                <a:effectLst/>
                <a:latin typeface="Open Sans" panose="020B0606030504020204" pitchFamily="34" charset="0"/>
              </a:rPr>
              <a:t> it be </a:t>
            </a:r>
            <a:r>
              <a:rPr lang="nb-NO" b="1" i="0" err="1">
                <a:effectLst/>
                <a:latin typeface="Open Sans" panose="020B0606030504020204" pitchFamily="34" charset="0"/>
              </a:rPr>
              <a:t>Achieved</a:t>
            </a:r>
            <a:r>
              <a:rPr lang="nb-NO" b="1" i="0">
                <a:effectLst/>
                <a:latin typeface="Open Sans" panose="020B0606030504020204" pitchFamily="34" charset="0"/>
              </a:rPr>
              <a:t>?</a:t>
            </a:r>
            <a:br>
              <a:rPr lang="nb-NO" b="1" i="0">
                <a:effectLst/>
                <a:latin typeface="Open Sans" panose="020B0606030504020204" pitchFamily="34" charset="0"/>
              </a:rPr>
            </a:br>
            <a:endParaRPr lang="nb-NO" dirty="0"/>
          </a:p>
        </p:txBody>
      </p:sp>
      <p:sp>
        <p:nvSpPr>
          <p:cNvPr id="12" name="Freeform 6">
            <a:extLst>
              <a:ext uri="{FF2B5EF4-FFF2-40B4-BE49-F238E27FC236}">
                <a16:creationId xmlns:a16="http://schemas.microsoft.com/office/drawing/2014/main" id="{AB09A9E8-BF27-4613-A775-071F08208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a16="http://schemas.microsoft.com/office/drawing/2014/main" id="{B47CD872-899D-4023-905E-9A554C15B2E7}"/>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4" name="Rectangle 13">
            <a:extLst>
              <a:ext uri="{FF2B5EF4-FFF2-40B4-BE49-F238E27FC236}">
                <a16:creationId xmlns:a16="http://schemas.microsoft.com/office/drawing/2014/main" id="{C3AFE299-6F79-44AF-9A77-2DC2DC1F8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Plassholder for innhold 2">
            <a:extLst>
              <a:ext uri="{FF2B5EF4-FFF2-40B4-BE49-F238E27FC236}">
                <a16:creationId xmlns:a16="http://schemas.microsoft.com/office/drawing/2014/main" id="{9912A26D-E7C6-A36A-1E06-EB1912E03324}"/>
              </a:ext>
            </a:extLst>
          </p:cNvPr>
          <p:cNvGraphicFramePr>
            <a:graphicFrameLocks noGrp="1"/>
          </p:cNvGraphicFramePr>
          <p:nvPr>
            <p:ph idx="1"/>
            <p:extLst>
              <p:ext uri="{D42A27DB-BD31-4B8C-83A1-F6EECF244321}">
                <p14:modId xmlns:p14="http://schemas.microsoft.com/office/powerpoint/2010/main" val="3846668382"/>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3BAF420B-21CD-CAF2-5F56-49BF601089D7}"/>
              </a:ext>
            </a:extLst>
          </p:cNvPr>
          <p:cNvSpPr txBox="1"/>
          <p:nvPr/>
        </p:nvSpPr>
        <p:spPr>
          <a:xfrm>
            <a:off x="5365255" y="5815052"/>
            <a:ext cx="1950440" cy="369332"/>
          </a:xfrm>
          <a:prstGeom prst="rect">
            <a:avLst/>
          </a:prstGeom>
          <a:noFill/>
        </p:spPr>
        <p:txBody>
          <a:bodyPr wrap="square">
            <a:spAutoFit/>
          </a:bodyPr>
          <a:lstStyle/>
          <a:p>
            <a:r>
              <a:rPr lang="en-GB" dirty="0"/>
              <a:t>Source:  TWI, 2022</a:t>
            </a:r>
          </a:p>
        </p:txBody>
      </p:sp>
    </p:spTree>
    <p:extLst>
      <p:ext uri="{BB962C8B-B14F-4D97-AF65-F5344CB8AC3E}">
        <p14:creationId xmlns:p14="http://schemas.microsoft.com/office/powerpoint/2010/main" val="25099266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Pipes over the sea">
            <a:extLst>
              <a:ext uri="{FF2B5EF4-FFF2-40B4-BE49-F238E27FC236}">
                <a16:creationId xmlns:a16="http://schemas.microsoft.com/office/drawing/2014/main" id="{2DCAB7E9-6625-5F23-C31B-44402E4D3095}"/>
              </a:ext>
            </a:extLst>
          </p:cNvPr>
          <p:cNvPicPr>
            <a:picLocks noChangeAspect="1"/>
          </p:cNvPicPr>
          <p:nvPr/>
        </p:nvPicPr>
        <p:blipFill rotWithShape="1">
          <a:blip r:embed="rId2"/>
          <a:srcRect l="19765" r="27158"/>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id="{E1CE536E-134A-4A35-900B-30F927D5B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id="{3657CB8E-8A24-49BD-9FE2-B163CB51FC06}"/>
              </a:ext>
            </a:extLst>
          </p:cNvPr>
          <p:cNvSpPr>
            <a:spLocks noGrp="1"/>
          </p:cNvSpPr>
          <p:nvPr>
            <p:ph type="title"/>
          </p:nvPr>
        </p:nvSpPr>
        <p:spPr>
          <a:xfrm>
            <a:off x="765051" y="382385"/>
            <a:ext cx="6015897" cy="1492132"/>
          </a:xfrm>
        </p:spPr>
        <p:txBody>
          <a:bodyPr>
            <a:normAutofit/>
          </a:bodyPr>
          <a:lstStyle/>
          <a:p>
            <a:r>
              <a:rPr lang="nb-NO" dirty="0"/>
              <a:t>The </a:t>
            </a:r>
            <a:r>
              <a:rPr lang="nb-NO" dirty="0" err="1"/>
              <a:t>Future</a:t>
            </a:r>
            <a:endParaRPr lang="nb-NO" dirty="0"/>
          </a:p>
        </p:txBody>
      </p:sp>
      <p:sp>
        <p:nvSpPr>
          <p:cNvPr id="12" name="Rectangle 11">
            <a:extLst>
              <a:ext uri="{FF2B5EF4-FFF2-40B4-BE49-F238E27FC236}">
                <a16:creationId xmlns:a16="http://schemas.microsoft.com/office/drawing/2014/main" id="{FA0382D1-1594-4E3D-842E-04E1E5E75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29F37DBA-BB03-4FBD-9F5C-33B81B35CFE8}"/>
              </a:ext>
            </a:extLst>
          </p:cNvPr>
          <p:cNvSpPr>
            <a:spLocks noGrp="1"/>
          </p:cNvSpPr>
          <p:nvPr>
            <p:ph idx="1"/>
          </p:nvPr>
        </p:nvSpPr>
        <p:spPr>
          <a:xfrm>
            <a:off x="765051" y="1228165"/>
            <a:ext cx="6119843" cy="4651427"/>
          </a:xfrm>
        </p:spPr>
        <p:txBody>
          <a:bodyPr>
            <a:noAutofit/>
          </a:bodyPr>
          <a:lstStyle/>
          <a:p>
            <a:pPr>
              <a:lnSpc>
                <a:spcPct val="100000"/>
              </a:lnSpc>
            </a:pPr>
            <a:r>
              <a:rPr lang="en-US" sz="1800" dirty="0"/>
              <a:t>As individuals start living more sustainably due to the climate problem, there is currently a shift towards sustainability as an even more desirable focus for businesses. Future customers may expect businesses to have a </a:t>
            </a:r>
            <a:r>
              <a:rPr lang="en-US" sz="1800" dirty="0" err="1"/>
              <a:t>favourable</a:t>
            </a:r>
            <a:r>
              <a:rPr lang="en-US" sz="1800" dirty="0"/>
              <a:t> influence on the climate along the entire value chain, as well as on people, the environment, and the atmosphere, as well as to make a constructive contribution to society. Businesses will be held responsible for all facets of the sector, and any harm to the environment or dangerous emissions have to be curbed or eliminated from working procedures.</a:t>
            </a:r>
          </a:p>
          <a:p>
            <a:pPr>
              <a:lnSpc>
                <a:spcPct val="100000"/>
              </a:lnSpc>
            </a:pPr>
            <a:r>
              <a:rPr lang="en-US" sz="1800" dirty="0"/>
              <a:t>In what is known as a "circular economy," it is also anticipated that resources would be repurposed to accommodate the growth in world population. This adjustment would make it possible for our garbage to become new resources, drastically reducing waste and improving the efficiency of the supply chain.</a:t>
            </a:r>
            <a:endParaRPr lang="nb-NO" sz="1800" dirty="0"/>
          </a:p>
        </p:txBody>
      </p:sp>
      <p:sp>
        <p:nvSpPr>
          <p:cNvPr id="4" name="Plassholder for bunntekst 3">
            <a:extLst>
              <a:ext uri="{FF2B5EF4-FFF2-40B4-BE49-F238E27FC236}">
                <a16:creationId xmlns:a16="http://schemas.microsoft.com/office/drawing/2014/main" id="{CDEE2795-E548-4268-930B-E7412B01C0A8}"/>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id="{0FE7011F-6418-AC05-3E30-45FE81A17250}"/>
              </a:ext>
            </a:extLst>
          </p:cNvPr>
          <p:cNvSpPr txBox="1"/>
          <p:nvPr/>
        </p:nvSpPr>
        <p:spPr>
          <a:xfrm>
            <a:off x="737216" y="5838650"/>
            <a:ext cx="1950440" cy="369332"/>
          </a:xfrm>
          <a:prstGeom prst="rect">
            <a:avLst/>
          </a:prstGeom>
          <a:noFill/>
        </p:spPr>
        <p:txBody>
          <a:bodyPr wrap="square">
            <a:spAutoFit/>
          </a:bodyPr>
          <a:lstStyle/>
          <a:p>
            <a:r>
              <a:rPr lang="en-GB" dirty="0"/>
              <a:t>Source:  TWI, 2022</a:t>
            </a:r>
          </a:p>
        </p:txBody>
      </p:sp>
    </p:spTree>
    <p:extLst>
      <p:ext uri="{BB962C8B-B14F-4D97-AF65-F5344CB8AC3E}">
        <p14:creationId xmlns:p14="http://schemas.microsoft.com/office/powerpoint/2010/main" val="3054619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90C5000-9C3B-41F3-828C-341B24670DA0}"/>
              </a:ext>
            </a:extLst>
          </p:cNvPr>
          <p:cNvSpPr>
            <a:spLocks noGrp="1"/>
          </p:cNvSpPr>
          <p:nvPr>
            <p:ph type="title"/>
          </p:nvPr>
        </p:nvSpPr>
        <p:spPr/>
        <p:txBody>
          <a:bodyPr>
            <a:normAutofit fontScale="90000"/>
          </a:bodyPr>
          <a:lstStyle/>
          <a:p>
            <a:r>
              <a:rPr lang="nb-NO" b="0" i="0" dirty="0" err="1">
                <a:effectLst/>
                <a:latin typeface="Roboto" panose="02000000000000000000" pitchFamily="2" charset="0"/>
              </a:rPr>
              <a:t>What</a:t>
            </a:r>
            <a:r>
              <a:rPr lang="nb-NO" b="0" i="0" dirty="0">
                <a:effectLst/>
                <a:latin typeface="Roboto" panose="02000000000000000000" pitchFamily="2" charset="0"/>
              </a:rPr>
              <a:t> is </a:t>
            </a:r>
            <a:r>
              <a:rPr lang="nb-NO" b="0" i="0" dirty="0" err="1">
                <a:effectLst/>
                <a:latin typeface="Roboto" panose="02000000000000000000" pitchFamily="2" charset="0"/>
              </a:rPr>
              <a:t>sustainable</a:t>
            </a:r>
            <a:r>
              <a:rPr lang="nb-NO" b="0" i="0" dirty="0">
                <a:effectLst/>
                <a:latin typeface="Roboto" panose="02000000000000000000" pitchFamily="2" charset="0"/>
              </a:rPr>
              <a:t> </a:t>
            </a:r>
            <a:r>
              <a:rPr lang="nb-NO" b="0" i="0" dirty="0" err="1">
                <a:effectLst/>
                <a:latin typeface="Roboto" panose="02000000000000000000" pitchFamily="2" charset="0"/>
              </a:rPr>
              <a:t>development</a:t>
            </a:r>
            <a:r>
              <a:rPr lang="nb-NO" b="0" i="0" dirty="0">
                <a:effectLst/>
                <a:latin typeface="Roboto" panose="02000000000000000000" pitchFamily="2" charset="0"/>
              </a:rPr>
              <a:t>?</a:t>
            </a:r>
            <a:br>
              <a:rPr lang="nb-NO" b="0" i="0" dirty="0">
                <a:effectLst/>
                <a:latin typeface="Roboto" panose="02000000000000000000" pitchFamily="2" charset="0"/>
              </a:rPr>
            </a:br>
            <a:endParaRPr lang="nb-NO" dirty="0"/>
          </a:p>
        </p:txBody>
      </p:sp>
      <p:sp>
        <p:nvSpPr>
          <p:cNvPr id="3" name="Plassholder for innhold 2">
            <a:extLst>
              <a:ext uri="{FF2B5EF4-FFF2-40B4-BE49-F238E27FC236}">
                <a16:creationId xmlns:a16="http://schemas.microsoft.com/office/drawing/2014/main" id="{1EF193ED-2BD0-43A9-95A8-29C34EEBEFD0}"/>
              </a:ext>
            </a:extLst>
          </p:cNvPr>
          <p:cNvSpPr>
            <a:spLocks noGrp="1"/>
          </p:cNvSpPr>
          <p:nvPr>
            <p:ph idx="1"/>
          </p:nvPr>
        </p:nvSpPr>
        <p:spPr/>
        <p:txBody>
          <a:bodyPr/>
          <a:lstStyle/>
          <a:p>
            <a:r>
              <a:rPr lang="nb-NO" dirty="0">
                <a:hlinkClick r:id="rId2"/>
              </a:rPr>
              <a:t>https://www.youtube.com/watch?v=7V8oFI4GYMY</a:t>
            </a:r>
            <a:endParaRPr lang="nb-NO" dirty="0"/>
          </a:p>
        </p:txBody>
      </p:sp>
      <p:sp>
        <p:nvSpPr>
          <p:cNvPr id="4" name="Plassholder for bunntekst 3">
            <a:extLst>
              <a:ext uri="{FF2B5EF4-FFF2-40B4-BE49-F238E27FC236}">
                <a16:creationId xmlns:a16="http://schemas.microsoft.com/office/drawing/2014/main" id="{B02FF62D-716A-4954-8A3C-E2A23CEC712D}"/>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674199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0A4E0E-502E-444B-B37E-40557A2662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BA68F03-D88C-4F27-AD65-034133F1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0970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B4DB13C2-D61D-4A8D-B973-BE6546C7B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55266"/>
            <a:ext cx="2313214" cy="5947468"/>
          </a:xfrm>
          <a:custGeom>
            <a:avLst/>
            <a:gdLst>
              <a:gd name="connsiteX0" fmla="*/ 162291 w 2313214"/>
              <a:gd name="connsiteY0" fmla="*/ 0 h 5947468"/>
              <a:gd name="connsiteX1" fmla="*/ 224243 w 2313214"/>
              <a:gd name="connsiteY1" fmla="*/ 1936 h 5947468"/>
              <a:gd name="connsiteX2" fmla="*/ 284260 w 2313214"/>
              <a:gd name="connsiteY2" fmla="*/ 9680 h 5947468"/>
              <a:gd name="connsiteX3" fmla="*/ 342341 w 2313214"/>
              <a:gd name="connsiteY3" fmla="*/ 27104 h 5947468"/>
              <a:gd name="connsiteX4" fmla="*/ 390742 w 2313214"/>
              <a:gd name="connsiteY4" fmla="*/ 52273 h 5947468"/>
              <a:gd name="connsiteX5" fmla="*/ 437206 w 2313214"/>
              <a:gd name="connsiteY5" fmla="*/ 85185 h 5947468"/>
              <a:gd name="connsiteX6" fmla="*/ 477863 w 2313214"/>
              <a:gd name="connsiteY6" fmla="*/ 123905 h 5947468"/>
              <a:gd name="connsiteX7" fmla="*/ 518519 w 2313214"/>
              <a:gd name="connsiteY7" fmla="*/ 168434 h 5947468"/>
              <a:gd name="connsiteX8" fmla="*/ 555304 w 2313214"/>
              <a:gd name="connsiteY8" fmla="*/ 214899 h 5947468"/>
              <a:gd name="connsiteX9" fmla="*/ 592088 w 2313214"/>
              <a:gd name="connsiteY9" fmla="*/ 263299 h 5947468"/>
              <a:gd name="connsiteX10" fmla="*/ 628873 w 2313214"/>
              <a:gd name="connsiteY10" fmla="*/ 311700 h 5947468"/>
              <a:gd name="connsiteX11" fmla="*/ 665657 w 2313214"/>
              <a:gd name="connsiteY11" fmla="*/ 358165 h 5947468"/>
              <a:gd name="connsiteX12" fmla="*/ 704378 w 2313214"/>
              <a:gd name="connsiteY12" fmla="*/ 402693 h 5947468"/>
              <a:gd name="connsiteX13" fmla="*/ 748906 w 2313214"/>
              <a:gd name="connsiteY13" fmla="*/ 441414 h 5947468"/>
              <a:gd name="connsiteX14" fmla="*/ 791499 w 2313214"/>
              <a:gd name="connsiteY14" fmla="*/ 476262 h 5947468"/>
              <a:gd name="connsiteX15" fmla="*/ 839899 w 2313214"/>
              <a:gd name="connsiteY15" fmla="*/ 503366 h 5947468"/>
              <a:gd name="connsiteX16" fmla="*/ 892172 w 2313214"/>
              <a:gd name="connsiteY16" fmla="*/ 526599 h 5947468"/>
              <a:gd name="connsiteX17" fmla="*/ 948317 w 2313214"/>
              <a:gd name="connsiteY17" fmla="*/ 545959 h 5947468"/>
              <a:gd name="connsiteX18" fmla="*/ 1006397 w 2313214"/>
              <a:gd name="connsiteY18" fmla="*/ 563383 h 5947468"/>
              <a:gd name="connsiteX19" fmla="*/ 1064478 w 2313214"/>
              <a:gd name="connsiteY19" fmla="*/ 578871 h 5947468"/>
              <a:gd name="connsiteX20" fmla="*/ 1124495 w 2313214"/>
              <a:gd name="connsiteY20" fmla="*/ 594360 h 5947468"/>
              <a:gd name="connsiteX21" fmla="*/ 1180640 w 2313214"/>
              <a:gd name="connsiteY21" fmla="*/ 611784 h 5947468"/>
              <a:gd name="connsiteX22" fmla="*/ 1236784 w 2313214"/>
              <a:gd name="connsiteY22" fmla="*/ 631144 h 5947468"/>
              <a:gd name="connsiteX23" fmla="*/ 1289057 w 2313214"/>
              <a:gd name="connsiteY23" fmla="*/ 654376 h 5947468"/>
              <a:gd name="connsiteX24" fmla="*/ 1335522 w 2313214"/>
              <a:gd name="connsiteY24" fmla="*/ 683417 h 5947468"/>
              <a:gd name="connsiteX25" fmla="*/ 1378114 w 2313214"/>
              <a:gd name="connsiteY25" fmla="*/ 718265 h 5947468"/>
              <a:gd name="connsiteX26" fmla="*/ 1412963 w 2313214"/>
              <a:gd name="connsiteY26" fmla="*/ 760858 h 5947468"/>
              <a:gd name="connsiteX27" fmla="*/ 1442003 w 2313214"/>
              <a:gd name="connsiteY27" fmla="*/ 807322 h 5947468"/>
              <a:gd name="connsiteX28" fmla="*/ 1465235 w 2313214"/>
              <a:gd name="connsiteY28" fmla="*/ 859595 h 5947468"/>
              <a:gd name="connsiteX29" fmla="*/ 1484596 w 2313214"/>
              <a:gd name="connsiteY29" fmla="*/ 915740 h 5947468"/>
              <a:gd name="connsiteX30" fmla="*/ 1502020 w 2313214"/>
              <a:gd name="connsiteY30" fmla="*/ 971884 h 5947468"/>
              <a:gd name="connsiteX31" fmla="*/ 1517508 w 2313214"/>
              <a:gd name="connsiteY31" fmla="*/ 1031901 h 5947468"/>
              <a:gd name="connsiteX32" fmla="*/ 1532996 w 2313214"/>
              <a:gd name="connsiteY32" fmla="*/ 1089982 h 5947468"/>
              <a:gd name="connsiteX33" fmla="*/ 1550420 w 2313214"/>
              <a:gd name="connsiteY33" fmla="*/ 1148063 h 5947468"/>
              <a:gd name="connsiteX34" fmla="*/ 1569781 w 2313214"/>
              <a:gd name="connsiteY34" fmla="*/ 1204207 h 5947468"/>
              <a:gd name="connsiteX35" fmla="*/ 1593013 w 2313214"/>
              <a:gd name="connsiteY35" fmla="*/ 1256480 h 5947468"/>
              <a:gd name="connsiteX36" fmla="*/ 1620117 w 2313214"/>
              <a:gd name="connsiteY36" fmla="*/ 1304881 h 5947468"/>
              <a:gd name="connsiteX37" fmla="*/ 1654966 w 2313214"/>
              <a:gd name="connsiteY37" fmla="*/ 1347473 h 5947468"/>
              <a:gd name="connsiteX38" fmla="*/ 1693686 w 2313214"/>
              <a:gd name="connsiteY38" fmla="*/ 1392002 h 5947468"/>
              <a:gd name="connsiteX39" fmla="*/ 1738215 w 2313214"/>
              <a:gd name="connsiteY39" fmla="*/ 1430722 h 5947468"/>
              <a:gd name="connsiteX40" fmla="*/ 1784679 w 2313214"/>
              <a:gd name="connsiteY40" fmla="*/ 1467507 h 5947468"/>
              <a:gd name="connsiteX41" fmla="*/ 1835016 w 2313214"/>
              <a:gd name="connsiteY41" fmla="*/ 1504291 h 5947468"/>
              <a:gd name="connsiteX42" fmla="*/ 1883417 w 2313214"/>
              <a:gd name="connsiteY42" fmla="*/ 1541076 h 5947468"/>
              <a:gd name="connsiteX43" fmla="*/ 1929881 w 2313214"/>
              <a:gd name="connsiteY43" fmla="*/ 1577860 h 5947468"/>
              <a:gd name="connsiteX44" fmla="*/ 1974410 w 2313214"/>
              <a:gd name="connsiteY44" fmla="*/ 1618517 h 5947468"/>
              <a:gd name="connsiteX45" fmla="*/ 2013130 w 2313214"/>
              <a:gd name="connsiteY45" fmla="*/ 1659173 h 5947468"/>
              <a:gd name="connsiteX46" fmla="*/ 2046043 w 2313214"/>
              <a:gd name="connsiteY46" fmla="*/ 1705638 h 5947468"/>
              <a:gd name="connsiteX47" fmla="*/ 2071211 w 2313214"/>
              <a:gd name="connsiteY47" fmla="*/ 1754039 h 5947468"/>
              <a:gd name="connsiteX48" fmla="*/ 2088635 w 2313214"/>
              <a:gd name="connsiteY48" fmla="*/ 1812119 h 5947468"/>
              <a:gd name="connsiteX49" fmla="*/ 2096379 w 2313214"/>
              <a:gd name="connsiteY49" fmla="*/ 1872136 h 5947468"/>
              <a:gd name="connsiteX50" fmla="*/ 2098315 w 2313214"/>
              <a:gd name="connsiteY50" fmla="*/ 1934089 h 5947468"/>
              <a:gd name="connsiteX51" fmla="*/ 2092507 w 2313214"/>
              <a:gd name="connsiteY51" fmla="*/ 1999914 h 5947468"/>
              <a:gd name="connsiteX52" fmla="*/ 2084763 w 2313214"/>
              <a:gd name="connsiteY52" fmla="*/ 2065738 h 5947468"/>
              <a:gd name="connsiteX53" fmla="*/ 2075083 w 2313214"/>
              <a:gd name="connsiteY53" fmla="*/ 2131563 h 5947468"/>
              <a:gd name="connsiteX54" fmla="*/ 2067339 w 2313214"/>
              <a:gd name="connsiteY54" fmla="*/ 2197388 h 5947468"/>
              <a:gd name="connsiteX55" fmla="*/ 2063467 w 2313214"/>
              <a:gd name="connsiteY55" fmla="*/ 2263213 h 5947468"/>
              <a:gd name="connsiteX56" fmla="*/ 2063467 w 2313214"/>
              <a:gd name="connsiteY56" fmla="*/ 2327102 h 5947468"/>
              <a:gd name="connsiteX57" fmla="*/ 2071211 w 2313214"/>
              <a:gd name="connsiteY57" fmla="*/ 2387119 h 5947468"/>
              <a:gd name="connsiteX58" fmla="*/ 2086699 w 2313214"/>
              <a:gd name="connsiteY58" fmla="*/ 2447135 h 5947468"/>
              <a:gd name="connsiteX59" fmla="*/ 2109932 w 2313214"/>
              <a:gd name="connsiteY59" fmla="*/ 2503280 h 5947468"/>
              <a:gd name="connsiteX60" fmla="*/ 2140908 w 2313214"/>
              <a:gd name="connsiteY60" fmla="*/ 2561361 h 5947468"/>
              <a:gd name="connsiteX61" fmla="*/ 2171884 w 2313214"/>
              <a:gd name="connsiteY61" fmla="*/ 2619442 h 5947468"/>
              <a:gd name="connsiteX62" fmla="*/ 2206733 w 2313214"/>
              <a:gd name="connsiteY62" fmla="*/ 2677522 h 5947468"/>
              <a:gd name="connsiteX63" fmla="*/ 2239645 w 2313214"/>
              <a:gd name="connsiteY63" fmla="*/ 2733667 h 5947468"/>
              <a:gd name="connsiteX64" fmla="*/ 2268686 w 2313214"/>
              <a:gd name="connsiteY64" fmla="*/ 2793684 h 5947468"/>
              <a:gd name="connsiteX65" fmla="*/ 2291918 w 2313214"/>
              <a:gd name="connsiteY65" fmla="*/ 2851765 h 5947468"/>
              <a:gd name="connsiteX66" fmla="*/ 2307406 w 2313214"/>
              <a:gd name="connsiteY66" fmla="*/ 2911781 h 5947468"/>
              <a:gd name="connsiteX67" fmla="*/ 2313214 w 2313214"/>
              <a:gd name="connsiteY67" fmla="*/ 2973734 h 5947468"/>
              <a:gd name="connsiteX68" fmla="*/ 2307406 w 2313214"/>
              <a:gd name="connsiteY68" fmla="*/ 3035687 h 5947468"/>
              <a:gd name="connsiteX69" fmla="*/ 2291918 w 2313214"/>
              <a:gd name="connsiteY69" fmla="*/ 3095704 h 5947468"/>
              <a:gd name="connsiteX70" fmla="*/ 2268686 w 2313214"/>
              <a:gd name="connsiteY70" fmla="*/ 3153784 h 5947468"/>
              <a:gd name="connsiteX71" fmla="*/ 2239645 w 2313214"/>
              <a:gd name="connsiteY71" fmla="*/ 3213801 h 5947468"/>
              <a:gd name="connsiteX72" fmla="*/ 2206733 w 2313214"/>
              <a:gd name="connsiteY72" fmla="*/ 3269946 h 5947468"/>
              <a:gd name="connsiteX73" fmla="*/ 2171884 w 2313214"/>
              <a:gd name="connsiteY73" fmla="*/ 3328027 h 5947468"/>
              <a:gd name="connsiteX74" fmla="*/ 2140908 w 2313214"/>
              <a:gd name="connsiteY74" fmla="*/ 3386107 h 5947468"/>
              <a:gd name="connsiteX75" fmla="*/ 2109932 w 2313214"/>
              <a:gd name="connsiteY75" fmla="*/ 3444188 h 5947468"/>
              <a:gd name="connsiteX76" fmla="*/ 2086699 w 2313214"/>
              <a:gd name="connsiteY76" fmla="*/ 3500333 h 5947468"/>
              <a:gd name="connsiteX77" fmla="*/ 2071211 w 2313214"/>
              <a:gd name="connsiteY77" fmla="*/ 3560350 h 5947468"/>
              <a:gd name="connsiteX78" fmla="*/ 2063467 w 2313214"/>
              <a:gd name="connsiteY78" fmla="*/ 3620366 h 5947468"/>
              <a:gd name="connsiteX79" fmla="*/ 2063467 w 2313214"/>
              <a:gd name="connsiteY79" fmla="*/ 3684255 h 5947468"/>
              <a:gd name="connsiteX80" fmla="*/ 2067339 w 2313214"/>
              <a:gd name="connsiteY80" fmla="*/ 3750080 h 5947468"/>
              <a:gd name="connsiteX81" fmla="*/ 2075083 w 2313214"/>
              <a:gd name="connsiteY81" fmla="*/ 3815905 h 5947468"/>
              <a:gd name="connsiteX82" fmla="*/ 2084763 w 2313214"/>
              <a:gd name="connsiteY82" fmla="*/ 3881730 h 5947468"/>
              <a:gd name="connsiteX83" fmla="*/ 2092507 w 2313214"/>
              <a:gd name="connsiteY83" fmla="*/ 3947555 h 5947468"/>
              <a:gd name="connsiteX84" fmla="*/ 2098315 w 2313214"/>
              <a:gd name="connsiteY84" fmla="*/ 4013380 h 5947468"/>
              <a:gd name="connsiteX85" fmla="*/ 2096379 w 2313214"/>
              <a:gd name="connsiteY85" fmla="*/ 4075332 h 5947468"/>
              <a:gd name="connsiteX86" fmla="*/ 2088635 w 2313214"/>
              <a:gd name="connsiteY86" fmla="*/ 4135349 h 5947468"/>
              <a:gd name="connsiteX87" fmla="*/ 2071211 w 2313214"/>
              <a:gd name="connsiteY87" fmla="*/ 4193430 h 5947468"/>
              <a:gd name="connsiteX88" fmla="*/ 2046043 w 2313214"/>
              <a:gd name="connsiteY88" fmla="*/ 4241831 h 5947468"/>
              <a:gd name="connsiteX89" fmla="*/ 2013130 w 2313214"/>
              <a:gd name="connsiteY89" fmla="*/ 4288295 h 5947468"/>
              <a:gd name="connsiteX90" fmla="*/ 1974410 w 2313214"/>
              <a:gd name="connsiteY90" fmla="*/ 4328952 h 5947468"/>
              <a:gd name="connsiteX91" fmla="*/ 1929881 w 2313214"/>
              <a:gd name="connsiteY91" fmla="*/ 4369608 h 5947468"/>
              <a:gd name="connsiteX92" fmla="*/ 1883417 w 2313214"/>
              <a:gd name="connsiteY92" fmla="*/ 4406393 h 5947468"/>
              <a:gd name="connsiteX93" fmla="*/ 1835016 w 2313214"/>
              <a:gd name="connsiteY93" fmla="*/ 4443177 h 5947468"/>
              <a:gd name="connsiteX94" fmla="*/ 1784679 w 2313214"/>
              <a:gd name="connsiteY94" fmla="*/ 4479962 h 5947468"/>
              <a:gd name="connsiteX95" fmla="*/ 1738215 w 2313214"/>
              <a:gd name="connsiteY95" fmla="*/ 4516746 h 5947468"/>
              <a:gd name="connsiteX96" fmla="*/ 1693686 w 2313214"/>
              <a:gd name="connsiteY96" fmla="*/ 4555467 h 5947468"/>
              <a:gd name="connsiteX97" fmla="*/ 1654966 w 2313214"/>
              <a:gd name="connsiteY97" fmla="*/ 4599995 h 5947468"/>
              <a:gd name="connsiteX98" fmla="*/ 1620117 w 2313214"/>
              <a:gd name="connsiteY98" fmla="*/ 4642588 h 5947468"/>
              <a:gd name="connsiteX99" fmla="*/ 1593013 w 2313214"/>
              <a:gd name="connsiteY99" fmla="*/ 4690988 h 5947468"/>
              <a:gd name="connsiteX100" fmla="*/ 1569781 w 2313214"/>
              <a:gd name="connsiteY100" fmla="*/ 4743261 h 5947468"/>
              <a:gd name="connsiteX101" fmla="*/ 1550420 w 2313214"/>
              <a:gd name="connsiteY101" fmla="*/ 4799406 h 5947468"/>
              <a:gd name="connsiteX102" fmla="*/ 1532996 w 2313214"/>
              <a:gd name="connsiteY102" fmla="*/ 4857486 h 5947468"/>
              <a:gd name="connsiteX103" fmla="*/ 1517508 w 2313214"/>
              <a:gd name="connsiteY103" fmla="*/ 4915567 h 5947468"/>
              <a:gd name="connsiteX104" fmla="*/ 1502020 w 2313214"/>
              <a:gd name="connsiteY104" fmla="*/ 4975584 h 5947468"/>
              <a:gd name="connsiteX105" fmla="*/ 1484596 w 2313214"/>
              <a:gd name="connsiteY105" fmla="*/ 5031729 h 5947468"/>
              <a:gd name="connsiteX106" fmla="*/ 1465235 w 2313214"/>
              <a:gd name="connsiteY106" fmla="*/ 5087873 h 5947468"/>
              <a:gd name="connsiteX107" fmla="*/ 1442003 w 2313214"/>
              <a:gd name="connsiteY107" fmla="*/ 5140146 h 5947468"/>
              <a:gd name="connsiteX108" fmla="*/ 1412963 w 2313214"/>
              <a:gd name="connsiteY108" fmla="*/ 5186611 h 5947468"/>
              <a:gd name="connsiteX109" fmla="*/ 1378114 w 2313214"/>
              <a:gd name="connsiteY109" fmla="*/ 5229203 h 5947468"/>
              <a:gd name="connsiteX110" fmla="*/ 1335522 w 2313214"/>
              <a:gd name="connsiteY110" fmla="*/ 5264052 h 5947468"/>
              <a:gd name="connsiteX111" fmla="*/ 1289057 w 2313214"/>
              <a:gd name="connsiteY111" fmla="*/ 5293092 h 5947468"/>
              <a:gd name="connsiteX112" fmla="*/ 1236784 w 2313214"/>
              <a:gd name="connsiteY112" fmla="*/ 5316324 h 5947468"/>
              <a:gd name="connsiteX113" fmla="*/ 1180640 w 2313214"/>
              <a:gd name="connsiteY113" fmla="*/ 5335685 h 5947468"/>
              <a:gd name="connsiteX114" fmla="*/ 1124495 w 2313214"/>
              <a:gd name="connsiteY114" fmla="*/ 5353109 h 5947468"/>
              <a:gd name="connsiteX115" fmla="*/ 1064478 w 2313214"/>
              <a:gd name="connsiteY115" fmla="*/ 5368597 h 5947468"/>
              <a:gd name="connsiteX116" fmla="*/ 1006397 w 2313214"/>
              <a:gd name="connsiteY116" fmla="*/ 5384085 h 5947468"/>
              <a:gd name="connsiteX117" fmla="*/ 948317 w 2313214"/>
              <a:gd name="connsiteY117" fmla="*/ 5401509 h 5947468"/>
              <a:gd name="connsiteX118" fmla="*/ 892172 w 2313214"/>
              <a:gd name="connsiteY118" fmla="*/ 5420870 h 5947468"/>
              <a:gd name="connsiteX119" fmla="*/ 839899 w 2313214"/>
              <a:gd name="connsiteY119" fmla="*/ 5444102 h 5947468"/>
              <a:gd name="connsiteX120" fmla="*/ 791499 w 2313214"/>
              <a:gd name="connsiteY120" fmla="*/ 5471206 h 5947468"/>
              <a:gd name="connsiteX121" fmla="*/ 748906 w 2313214"/>
              <a:gd name="connsiteY121" fmla="*/ 5506055 h 5947468"/>
              <a:gd name="connsiteX122" fmla="*/ 704378 w 2313214"/>
              <a:gd name="connsiteY122" fmla="*/ 5544775 h 5947468"/>
              <a:gd name="connsiteX123" fmla="*/ 665657 w 2313214"/>
              <a:gd name="connsiteY123" fmla="*/ 5589304 h 5947468"/>
              <a:gd name="connsiteX124" fmla="*/ 628873 w 2313214"/>
              <a:gd name="connsiteY124" fmla="*/ 5635768 h 5947468"/>
              <a:gd name="connsiteX125" fmla="*/ 592088 w 2313214"/>
              <a:gd name="connsiteY125" fmla="*/ 5684169 h 5947468"/>
              <a:gd name="connsiteX126" fmla="*/ 555304 w 2313214"/>
              <a:gd name="connsiteY126" fmla="*/ 5732570 h 5947468"/>
              <a:gd name="connsiteX127" fmla="*/ 518519 w 2313214"/>
              <a:gd name="connsiteY127" fmla="*/ 5779034 h 5947468"/>
              <a:gd name="connsiteX128" fmla="*/ 477863 w 2313214"/>
              <a:gd name="connsiteY128" fmla="*/ 5823563 h 5947468"/>
              <a:gd name="connsiteX129" fmla="*/ 437206 w 2313214"/>
              <a:gd name="connsiteY129" fmla="*/ 5862283 h 5947468"/>
              <a:gd name="connsiteX130" fmla="*/ 390742 w 2313214"/>
              <a:gd name="connsiteY130" fmla="*/ 5895196 h 5947468"/>
              <a:gd name="connsiteX131" fmla="*/ 342341 w 2313214"/>
              <a:gd name="connsiteY131" fmla="*/ 5920364 h 5947468"/>
              <a:gd name="connsiteX132" fmla="*/ 284260 w 2313214"/>
              <a:gd name="connsiteY132" fmla="*/ 5937788 h 5947468"/>
              <a:gd name="connsiteX133" fmla="*/ 224243 w 2313214"/>
              <a:gd name="connsiteY133" fmla="*/ 5945532 h 5947468"/>
              <a:gd name="connsiteX134" fmla="*/ 162291 w 2313214"/>
              <a:gd name="connsiteY134" fmla="*/ 5947468 h 5947468"/>
              <a:gd name="connsiteX135" fmla="*/ 96466 w 2313214"/>
              <a:gd name="connsiteY135" fmla="*/ 5941660 h 5947468"/>
              <a:gd name="connsiteX136" fmla="*/ 30641 w 2313214"/>
              <a:gd name="connsiteY136" fmla="*/ 5933916 h 5947468"/>
              <a:gd name="connsiteX137" fmla="*/ 0 w 2313214"/>
              <a:gd name="connsiteY137" fmla="*/ 5929410 h 5947468"/>
              <a:gd name="connsiteX138" fmla="*/ 0 w 2313214"/>
              <a:gd name="connsiteY138" fmla="*/ 18058 h 5947468"/>
              <a:gd name="connsiteX139" fmla="*/ 30641 w 2313214"/>
              <a:gd name="connsiteY139" fmla="*/ 13552 h 5947468"/>
              <a:gd name="connsiteX140" fmla="*/ 96466 w 2313214"/>
              <a:gd name="connsiteY140" fmla="*/ 5808 h 594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313214" h="5947468">
                <a:moveTo>
                  <a:pt x="162291" y="0"/>
                </a:moveTo>
                <a:lnTo>
                  <a:pt x="224243" y="1936"/>
                </a:lnTo>
                <a:lnTo>
                  <a:pt x="284260" y="9680"/>
                </a:lnTo>
                <a:lnTo>
                  <a:pt x="342341" y="27104"/>
                </a:lnTo>
                <a:lnTo>
                  <a:pt x="390742" y="52273"/>
                </a:lnTo>
                <a:lnTo>
                  <a:pt x="437206" y="85185"/>
                </a:lnTo>
                <a:lnTo>
                  <a:pt x="477863" y="123905"/>
                </a:lnTo>
                <a:lnTo>
                  <a:pt x="518519" y="168434"/>
                </a:lnTo>
                <a:lnTo>
                  <a:pt x="555304" y="214899"/>
                </a:lnTo>
                <a:lnTo>
                  <a:pt x="592088" y="263299"/>
                </a:lnTo>
                <a:lnTo>
                  <a:pt x="628873" y="311700"/>
                </a:lnTo>
                <a:lnTo>
                  <a:pt x="665657" y="358165"/>
                </a:lnTo>
                <a:lnTo>
                  <a:pt x="704378" y="402693"/>
                </a:lnTo>
                <a:lnTo>
                  <a:pt x="748906" y="441414"/>
                </a:lnTo>
                <a:lnTo>
                  <a:pt x="791499" y="476262"/>
                </a:lnTo>
                <a:lnTo>
                  <a:pt x="839899" y="503366"/>
                </a:lnTo>
                <a:lnTo>
                  <a:pt x="892172" y="526599"/>
                </a:lnTo>
                <a:lnTo>
                  <a:pt x="948317" y="545959"/>
                </a:lnTo>
                <a:lnTo>
                  <a:pt x="1006397" y="563383"/>
                </a:lnTo>
                <a:lnTo>
                  <a:pt x="1064478" y="578871"/>
                </a:lnTo>
                <a:lnTo>
                  <a:pt x="1124495" y="594360"/>
                </a:lnTo>
                <a:lnTo>
                  <a:pt x="1180640" y="611784"/>
                </a:lnTo>
                <a:lnTo>
                  <a:pt x="1236784" y="631144"/>
                </a:lnTo>
                <a:lnTo>
                  <a:pt x="1289057" y="654376"/>
                </a:lnTo>
                <a:lnTo>
                  <a:pt x="1335522" y="683417"/>
                </a:lnTo>
                <a:lnTo>
                  <a:pt x="1378114" y="718265"/>
                </a:lnTo>
                <a:lnTo>
                  <a:pt x="1412963" y="760858"/>
                </a:lnTo>
                <a:lnTo>
                  <a:pt x="1442003" y="807322"/>
                </a:lnTo>
                <a:lnTo>
                  <a:pt x="1465235" y="859595"/>
                </a:lnTo>
                <a:lnTo>
                  <a:pt x="1484596" y="915740"/>
                </a:lnTo>
                <a:lnTo>
                  <a:pt x="1502020" y="971884"/>
                </a:lnTo>
                <a:lnTo>
                  <a:pt x="1517508" y="1031901"/>
                </a:lnTo>
                <a:lnTo>
                  <a:pt x="1532996" y="1089982"/>
                </a:lnTo>
                <a:lnTo>
                  <a:pt x="1550420" y="1148063"/>
                </a:lnTo>
                <a:lnTo>
                  <a:pt x="1569781" y="1204207"/>
                </a:lnTo>
                <a:lnTo>
                  <a:pt x="1593013" y="1256480"/>
                </a:lnTo>
                <a:lnTo>
                  <a:pt x="1620117" y="1304881"/>
                </a:lnTo>
                <a:lnTo>
                  <a:pt x="1654966" y="1347473"/>
                </a:lnTo>
                <a:lnTo>
                  <a:pt x="1693686" y="1392002"/>
                </a:lnTo>
                <a:lnTo>
                  <a:pt x="1738215" y="1430722"/>
                </a:lnTo>
                <a:lnTo>
                  <a:pt x="1784679" y="1467507"/>
                </a:lnTo>
                <a:lnTo>
                  <a:pt x="1835016" y="1504291"/>
                </a:lnTo>
                <a:lnTo>
                  <a:pt x="1883417" y="1541076"/>
                </a:lnTo>
                <a:lnTo>
                  <a:pt x="1929881" y="1577860"/>
                </a:lnTo>
                <a:lnTo>
                  <a:pt x="1974410" y="1618517"/>
                </a:lnTo>
                <a:lnTo>
                  <a:pt x="2013130" y="1659173"/>
                </a:lnTo>
                <a:lnTo>
                  <a:pt x="2046043" y="1705638"/>
                </a:lnTo>
                <a:lnTo>
                  <a:pt x="2071211" y="1754039"/>
                </a:lnTo>
                <a:lnTo>
                  <a:pt x="2088635" y="1812119"/>
                </a:lnTo>
                <a:lnTo>
                  <a:pt x="2096379" y="1872136"/>
                </a:lnTo>
                <a:lnTo>
                  <a:pt x="2098315" y="1934089"/>
                </a:lnTo>
                <a:lnTo>
                  <a:pt x="2092507" y="1999914"/>
                </a:lnTo>
                <a:lnTo>
                  <a:pt x="2084763" y="2065738"/>
                </a:lnTo>
                <a:lnTo>
                  <a:pt x="2075083" y="2131563"/>
                </a:lnTo>
                <a:lnTo>
                  <a:pt x="2067339" y="2197388"/>
                </a:lnTo>
                <a:lnTo>
                  <a:pt x="2063467" y="2263213"/>
                </a:lnTo>
                <a:lnTo>
                  <a:pt x="2063467" y="2327102"/>
                </a:lnTo>
                <a:lnTo>
                  <a:pt x="2071211" y="2387119"/>
                </a:lnTo>
                <a:lnTo>
                  <a:pt x="2086699" y="2447135"/>
                </a:lnTo>
                <a:lnTo>
                  <a:pt x="2109932" y="2503280"/>
                </a:lnTo>
                <a:lnTo>
                  <a:pt x="2140908" y="2561361"/>
                </a:lnTo>
                <a:lnTo>
                  <a:pt x="2171884" y="2619442"/>
                </a:lnTo>
                <a:lnTo>
                  <a:pt x="2206733" y="2677522"/>
                </a:lnTo>
                <a:lnTo>
                  <a:pt x="2239645" y="2733667"/>
                </a:lnTo>
                <a:lnTo>
                  <a:pt x="2268686" y="2793684"/>
                </a:lnTo>
                <a:lnTo>
                  <a:pt x="2291918" y="2851765"/>
                </a:lnTo>
                <a:lnTo>
                  <a:pt x="2307406" y="2911781"/>
                </a:lnTo>
                <a:lnTo>
                  <a:pt x="2313214" y="2973734"/>
                </a:lnTo>
                <a:lnTo>
                  <a:pt x="2307406" y="3035687"/>
                </a:lnTo>
                <a:lnTo>
                  <a:pt x="2291918" y="3095704"/>
                </a:lnTo>
                <a:lnTo>
                  <a:pt x="2268686" y="3153784"/>
                </a:lnTo>
                <a:lnTo>
                  <a:pt x="2239645" y="3213801"/>
                </a:lnTo>
                <a:lnTo>
                  <a:pt x="2206733" y="3269946"/>
                </a:lnTo>
                <a:lnTo>
                  <a:pt x="2171884" y="3328027"/>
                </a:lnTo>
                <a:lnTo>
                  <a:pt x="2140908" y="3386107"/>
                </a:lnTo>
                <a:lnTo>
                  <a:pt x="2109932" y="3444188"/>
                </a:lnTo>
                <a:lnTo>
                  <a:pt x="2086699" y="3500333"/>
                </a:lnTo>
                <a:lnTo>
                  <a:pt x="2071211" y="3560350"/>
                </a:lnTo>
                <a:lnTo>
                  <a:pt x="2063467" y="3620366"/>
                </a:lnTo>
                <a:lnTo>
                  <a:pt x="2063467" y="3684255"/>
                </a:lnTo>
                <a:lnTo>
                  <a:pt x="2067339" y="3750080"/>
                </a:lnTo>
                <a:lnTo>
                  <a:pt x="2075083" y="3815905"/>
                </a:lnTo>
                <a:lnTo>
                  <a:pt x="2084763" y="3881730"/>
                </a:lnTo>
                <a:lnTo>
                  <a:pt x="2092507" y="3947555"/>
                </a:lnTo>
                <a:lnTo>
                  <a:pt x="2098315" y="4013380"/>
                </a:lnTo>
                <a:lnTo>
                  <a:pt x="2096379" y="4075332"/>
                </a:lnTo>
                <a:lnTo>
                  <a:pt x="2088635" y="4135349"/>
                </a:lnTo>
                <a:lnTo>
                  <a:pt x="2071211" y="4193430"/>
                </a:lnTo>
                <a:lnTo>
                  <a:pt x="2046043" y="4241831"/>
                </a:lnTo>
                <a:lnTo>
                  <a:pt x="2013130" y="4288295"/>
                </a:lnTo>
                <a:lnTo>
                  <a:pt x="1974410" y="4328952"/>
                </a:lnTo>
                <a:lnTo>
                  <a:pt x="1929881" y="4369608"/>
                </a:lnTo>
                <a:lnTo>
                  <a:pt x="1883417" y="4406393"/>
                </a:lnTo>
                <a:lnTo>
                  <a:pt x="1835016" y="4443177"/>
                </a:lnTo>
                <a:lnTo>
                  <a:pt x="1784679" y="4479962"/>
                </a:lnTo>
                <a:lnTo>
                  <a:pt x="1738215" y="4516746"/>
                </a:lnTo>
                <a:lnTo>
                  <a:pt x="1693686" y="4555467"/>
                </a:lnTo>
                <a:lnTo>
                  <a:pt x="1654966" y="4599995"/>
                </a:lnTo>
                <a:lnTo>
                  <a:pt x="1620117" y="4642588"/>
                </a:lnTo>
                <a:lnTo>
                  <a:pt x="1593013" y="4690988"/>
                </a:lnTo>
                <a:lnTo>
                  <a:pt x="1569781" y="4743261"/>
                </a:lnTo>
                <a:lnTo>
                  <a:pt x="1550420" y="4799406"/>
                </a:lnTo>
                <a:lnTo>
                  <a:pt x="1532996" y="4857486"/>
                </a:lnTo>
                <a:lnTo>
                  <a:pt x="1517508" y="4915567"/>
                </a:lnTo>
                <a:lnTo>
                  <a:pt x="1502020" y="4975584"/>
                </a:lnTo>
                <a:lnTo>
                  <a:pt x="1484596" y="5031729"/>
                </a:lnTo>
                <a:lnTo>
                  <a:pt x="1465235" y="5087873"/>
                </a:lnTo>
                <a:lnTo>
                  <a:pt x="1442003" y="5140146"/>
                </a:lnTo>
                <a:lnTo>
                  <a:pt x="1412963" y="5186611"/>
                </a:lnTo>
                <a:lnTo>
                  <a:pt x="1378114" y="5229203"/>
                </a:lnTo>
                <a:lnTo>
                  <a:pt x="1335522" y="5264052"/>
                </a:lnTo>
                <a:lnTo>
                  <a:pt x="1289057" y="5293092"/>
                </a:lnTo>
                <a:lnTo>
                  <a:pt x="1236784" y="5316324"/>
                </a:lnTo>
                <a:lnTo>
                  <a:pt x="1180640" y="5335685"/>
                </a:lnTo>
                <a:lnTo>
                  <a:pt x="1124495" y="5353109"/>
                </a:lnTo>
                <a:lnTo>
                  <a:pt x="1064478" y="5368597"/>
                </a:lnTo>
                <a:lnTo>
                  <a:pt x="1006397" y="5384085"/>
                </a:lnTo>
                <a:lnTo>
                  <a:pt x="948317" y="5401509"/>
                </a:lnTo>
                <a:lnTo>
                  <a:pt x="892172" y="5420870"/>
                </a:lnTo>
                <a:lnTo>
                  <a:pt x="839899" y="5444102"/>
                </a:lnTo>
                <a:lnTo>
                  <a:pt x="791499" y="5471206"/>
                </a:lnTo>
                <a:lnTo>
                  <a:pt x="748906" y="5506055"/>
                </a:lnTo>
                <a:lnTo>
                  <a:pt x="704378" y="5544775"/>
                </a:lnTo>
                <a:lnTo>
                  <a:pt x="665657" y="5589304"/>
                </a:lnTo>
                <a:lnTo>
                  <a:pt x="628873" y="5635768"/>
                </a:lnTo>
                <a:lnTo>
                  <a:pt x="592088" y="5684169"/>
                </a:lnTo>
                <a:lnTo>
                  <a:pt x="555304" y="5732570"/>
                </a:lnTo>
                <a:lnTo>
                  <a:pt x="518519" y="5779034"/>
                </a:lnTo>
                <a:lnTo>
                  <a:pt x="477863" y="5823563"/>
                </a:lnTo>
                <a:lnTo>
                  <a:pt x="437206" y="5862283"/>
                </a:lnTo>
                <a:lnTo>
                  <a:pt x="390742" y="5895196"/>
                </a:lnTo>
                <a:lnTo>
                  <a:pt x="342341" y="5920364"/>
                </a:lnTo>
                <a:lnTo>
                  <a:pt x="284260" y="5937788"/>
                </a:lnTo>
                <a:lnTo>
                  <a:pt x="224243" y="5945532"/>
                </a:lnTo>
                <a:lnTo>
                  <a:pt x="162291" y="5947468"/>
                </a:lnTo>
                <a:lnTo>
                  <a:pt x="96466" y="5941660"/>
                </a:lnTo>
                <a:lnTo>
                  <a:pt x="30641" y="5933916"/>
                </a:lnTo>
                <a:lnTo>
                  <a:pt x="0" y="5929410"/>
                </a:lnTo>
                <a:lnTo>
                  <a:pt x="0" y="18058"/>
                </a:lnTo>
                <a:lnTo>
                  <a:pt x="30641" y="13552"/>
                </a:lnTo>
                <a:lnTo>
                  <a:pt x="96466" y="5808"/>
                </a:lnTo>
                <a:close/>
              </a:path>
            </a:pathLst>
          </a:custGeom>
          <a:solidFill>
            <a:schemeClr val="tx1">
              <a:alpha val="10000"/>
            </a:schemeClr>
          </a:solidFill>
          <a:ln w="0">
            <a:noFill/>
            <a:prstDash val="solid"/>
            <a:round/>
            <a:headEnd/>
            <a:tailEnd/>
          </a:ln>
        </p:spPr>
      </p:sp>
      <p:sp>
        <p:nvSpPr>
          <p:cNvPr id="2" name="Tittel 1">
            <a:extLst>
              <a:ext uri="{FF2B5EF4-FFF2-40B4-BE49-F238E27FC236}">
                <a16:creationId xmlns:a16="http://schemas.microsoft.com/office/drawing/2014/main" id="{626B25E4-F807-4EF2-8719-A7ADE4516F81}"/>
              </a:ext>
            </a:extLst>
          </p:cNvPr>
          <p:cNvSpPr>
            <a:spLocks noGrp="1"/>
          </p:cNvSpPr>
          <p:nvPr>
            <p:ph type="title"/>
          </p:nvPr>
        </p:nvSpPr>
        <p:spPr>
          <a:xfrm>
            <a:off x="612989" y="776175"/>
            <a:ext cx="3990455" cy="5305650"/>
          </a:xfrm>
        </p:spPr>
        <p:txBody>
          <a:bodyPr anchor="b">
            <a:normAutofit/>
          </a:bodyPr>
          <a:lstStyle/>
          <a:p>
            <a:r>
              <a:rPr lang="en-GB" sz="3600" b="1" i="0">
                <a:effectLst/>
                <a:latin typeface="arial" panose="020B0604020202020204" pitchFamily="34" charset="0"/>
              </a:rPr>
              <a:t>Norway is the most sustainable country in the world</a:t>
            </a:r>
            <a:r>
              <a:rPr lang="en-GB" sz="3600" b="0" i="0">
                <a:effectLst/>
                <a:latin typeface="arial" panose="020B0604020202020204" pitchFamily="34" charset="0"/>
              </a:rPr>
              <a:t>.</a:t>
            </a:r>
            <a:endParaRPr lang="nb-NO" sz="3600"/>
          </a:p>
        </p:txBody>
      </p:sp>
      <p:sp>
        <p:nvSpPr>
          <p:cNvPr id="3" name="Plassholder for innhold 2">
            <a:extLst>
              <a:ext uri="{FF2B5EF4-FFF2-40B4-BE49-F238E27FC236}">
                <a16:creationId xmlns:a16="http://schemas.microsoft.com/office/drawing/2014/main" id="{7B3952FF-343B-4D4B-8A7D-62BCC7E1B168}"/>
              </a:ext>
            </a:extLst>
          </p:cNvPr>
          <p:cNvSpPr>
            <a:spLocks noGrp="1"/>
          </p:cNvSpPr>
          <p:nvPr>
            <p:ph idx="1"/>
          </p:nvPr>
        </p:nvSpPr>
        <p:spPr>
          <a:xfrm>
            <a:off x="5246913" y="455266"/>
            <a:ext cx="6183086" cy="5117775"/>
          </a:xfrm>
        </p:spPr>
        <p:txBody>
          <a:bodyPr anchor="ctr">
            <a:normAutofit lnSpcReduction="10000"/>
          </a:bodyPr>
          <a:lstStyle/>
          <a:p>
            <a:r>
              <a:rPr lang="en-US" sz="1900" dirty="0"/>
              <a:t>The world's most environmentally friendly nation is Norway. However, it's not the only Scandinavian nation to take the top spot. Denmark, Finland, and Sweden are closely following. According to </a:t>
            </a:r>
            <a:r>
              <a:rPr lang="en-US" sz="1900" dirty="0" err="1"/>
              <a:t>RobecoSAM</a:t>
            </a:r>
            <a:r>
              <a:rPr lang="en-US" sz="1900" dirty="0"/>
              <a:t>, these nations have retained their positions for years as a result of their leadership in terms of governance, innovation, human capital, and environmental factors.</a:t>
            </a:r>
          </a:p>
          <a:p>
            <a:r>
              <a:rPr lang="en-US" sz="1900" dirty="0"/>
              <a:t>One of the important participants in creating a more sustainable world is the state. The ecology and the growth of their communities are directly impacted by their actions and policies. And it appears that the Nordic nations have fully </a:t>
            </a:r>
            <a:r>
              <a:rPr lang="en-US" sz="1900" dirty="0" err="1"/>
              <a:t>internalised</a:t>
            </a:r>
            <a:r>
              <a:rPr lang="en-US" sz="1900" dirty="0"/>
              <a:t> this lesson.</a:t>
            </a:r>
          </a:p>
          <a:p>
            <a:r>
              <a:rPr lang="en-US" sz="1900" dirty="0"/>
              <a:t>The Norwegian parliament has adopted a plan to achieve carbon neutrality by 2030, 20 years earlier than anticipated. For instance, the European Union wants to achieve carbon neutrality by 2050.</a:t>
            </a:r>
            <a:endParaRPr lang="nb-NO" sz="1900" dirty="0"/>
          </a:p>
        </p:txBody>
      </p:sp>
      <p:sp>
        <p:nvSpPr>
          <p:cNvPr id="4" name="Plassholder for bunntekst 3">
            <a:extLst>
              <a:ext uri="{FF2B5EF4-FFF2-40B4-BE49-F238E27FC236}">
                <a16:creationId xmlns:a16="http://schemas.microsoft.com/office/drawing/2014/main" id="{4E340521-D833-4A68-9E9D-A7F3CD848EC2}"/>
              </a:ext>
            </a:extLst>
          </p:cNvPr>
          <p:cNvSpPr>
            <a:spLocks noGrp="1"/>
          </p:cNvSpPr>
          <p:nvPr>
            <p:ph type="ftr" sz="quarter" idx="11"/>
          </p:nvPr>
        </p:nvSpPr>
        <p:spPr>
          <a:xfrm>
            <a:off x="5246913" y="6375679"/>
            <a:ext cx="4397830" cy="345796"/>
          </a:xfrm>
        </p:spPr>
        <p:txBody>
          <a:bodyPr>
            <a:normAutofit/>
          </a:bodyPr>
          <a:lstStyle/>
          <a:p>
            <a:pPr algn="l">
              <a:spcAft>
                <a:spcPts val="600"/>
              </a:spcAft>
            </a:pPr>
            <a:r>
              <a:rPr lang="en-US"/>
              <a:t>Project Number: 2020-1-UK01-KA227-SCH-094437</a:t>
            </a:r>
          </a:p>
        </p:txBody>
      </p:sp>
      <p:sp>
        <p:nvSpPr>
          <p:cNvPr id="10" name="TextBox 9">
            <a:extLst>
              <a:ext uri="{FF2B5EF4-FFF2-40B4-BE49-F238E27FC236}">
                <a16:creationId xmlns:a16="http://schemas.microsoft.com/office/drawing/2014/main" id="{91003721-8B3F-181C-9495-FC2C814E47F1}"/>
              </a:ext>
            </a:extLst>
          </p:cNvPr>
          <p:cNvSpPr txBox="1"/>
          <p:nvPr/>
        </p:nvSpPr>
        <p:spPr>
          <a:xfrm>
            <a:off x="5246913" y="5789694"/>
            <a:ext cx="6096000" cy="369332"/>
          </a:xfrm>
          <a:prstGeom prst="rect">
            <a:avLst/>
          </a:prstGeom>
          <a:noFill/>
        </p:spPr>
        <p:txBody>
          <a:bodyPr wrap="square">
            <a:spAutoFit/>
          </a:bodyPr>
          <a:lstStyle/>
          <a:p>
            <a:r>
              <a:rPr lang="en-GB" dirty="0"/>
              <a:t>Source: </a:t>
            </a:r>
            <a:r>
              <a:rPr lang="en-GB" dirty="0" err="1"/>
              <a:t>Acciona</a:t>
            </a:r>
            <a:r>
              <a:rPr lang="en-GB" dirty="0"/>
              <a:t>, 2019</a:t>
            </a:r>
          </a:p>
        </p:txBody>
      </p:sp>
    </p:spTree>
    <p:extLst>
      <p:ext uri="{BB962C8B-B14F-4D97-AF65-F5344CB8AC3E}">
        <p14:creationId xmlns:p14="http://schemas.microsoft.com/office/powerpoint/2010/main" val="338689216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p:txBody>
          <a:bodyPr>
            <a:normAutofit fontScale="90000"/>
          </a:bodyPr>
          <a:lstStyle/>
          <a:p>
            <a:pPr algn="ctr"/>
            <a:r>
              <a:rPr lang="en-US" dirty="0"/>
              <a:t>TOPIC </a:t>
            </a:r>
            <a:r>
              <a:rPr lang="nb-NO" dirty="0"/>
              <a:t>7</a:t>
            </a:r>
            <a:r>
              <a:rPr lang="lt-LT" dirty="0"/>
              <a:t>:</a:t>
            </a:r>
            <a:r>
              <a:rPr lang="nb-NO" dirty="0"/>
              <a:t> SUSTAINABILITY</a:t>
            </a:r>
            <a:br>
              <a:rPr lang="en-US" dirty="0"/>
            </a:br>
            <a:br>
              <a:rPr lang="en-US" dirty="0"/>
            </a:br>
            <a:r>
              <a:rPr lang="en-US" dirty="0"/>
              <a:t> </a:t>
            </a:r>
          </a:p>
        </p:txBody>
      </p:sp>
      <p:sp>
        <p:nvSpPr>
          <p:cNvPr id="5" name="Rectangle 3">
            <a:extLst>
              <a:ext uri="{FF2B5EF4-FFF2-40B4-BE49-F238E27FC236}">
                <a16:creationId xmlns:a16="http://schemas.microsoft.com/office/drawing/2014/main"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76722079-BBE2-754F-A87B-9FAE617BEFF5}"/>
              </a:ext>
            </a:extLst>
          </p:cNvPr>
          <p:cNvSpPr>
            <a:spLocks noChangeArrowheads="1"/>
          </p:cNvSpPr>
          <p:nvPr/>
        </p:nvSpPr>
        <p:spPr bwMode="auto">
          <a:xfrm>
            <a:off x="0" y="210979"/>
            <a:ext cx="518603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p:txBody>
      </p:sp>
      <p:pic>
        <p:nvPicPr>
          <p:cNvPr id="1038" name="Content Placeholder 3" descr="Logo&#10;&#10;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3">
            <a:extLst>
              <a:ext uri="{FF2B5EF4-FFF2-40B4-BE49-F238E27FC236}">
                <a16:creationId xmlns:a16="http://schemas.microsoft.com/office/drawing/2014/main" id="{D686687F-FE3D-DBF2-85D0-83C05C279862}"/>
              </a:ext>
            </a:extLst>
          </p:cNvPr>
          <p:cNvSpPr txBox="1">
            <a:spLocks/>
          </p:cNvSpPr>
          <p:nvPr/>
        </p:nvSpPr>
        <p:spPr>
          <a:xfrm>
            <a:off x="4038600" y="6375679"/>
            <a:ext cx="4114800" cy="345796"/>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ACD907F-BDAE-4F1C-A49D-874F2734764F}"/>
              </a:ext>
            </a:extLst>
          </p:cNvPr>
          <p:cNvSpPr>
            <a:spLocks noGrp="1"/>
          </p:cNvSpPr>
          <p:nvPr>
            <p:ph type="title"/>
          </p:nvPr>
        </p:nvSpPr>
        <p:spPr/>
        <p:txBody>
          <a:bodyPr>
            <a:normAutofit fontScale="90000"/>
          </a:bodyPr>
          <a:lstStyle/>
          <a:p>
            <a:r>
              <a:rPr lang="en-GB" dirty="0"/>
              <a:t>WHAT PUTS NORDIC COUNTRIES AT THE TOP OF THE SUSTAINABILITY RANKINGS?</a:t>
            </a:r>
            <a:endParaRPr lang="nb-NO" dirty="0"/>
          </a:p>
        </p:txBody>
      </p:sp>
      <p:pic>
        <p:nvPicPr>
          <p:cNvPr id="6" name="Plassholder for innhold 5">
            <a:extLst>
              <a:ext uri="{FF2B5EF4-FFF2-40B4-BE49-F238E27FC236}">
                <a16:creationId xmlns:a16="http://schemas.microsoft.com/office/drawing/2014/main" id="{DAEFDCFB-3CB4-478B-914A-70BC09845182}"/>
              </a:ext>
            </a:extLst>
          </p:cNvPr>
          <p:cNvPicPr>
            <a:picLocks noGrp="1" noChangeAspect="1"/>
          </p:cNvPicPr>
          <p:nvPr>
            <p:ph idx="1"/>
          </p:nvPr>
        </p:nvPicPr>
        <p:blipFill>
          <a:blip r:embed="rId2"/>
          <a:stretch>
            <a:fillRect/>
          </a:stretch>
        </p:blipFill>
        <p:spPr>
          <a:xfrm>
            <a:off x="2618510" y="1681415"/>
            <a:ext cx="7443930" cy="4803270"/>
          </a:xfrm>
        </p:spPr>
      </p:pic>
      <p:sp>
        <p:nvSpPr>
          <p:cNvPr id="4" name="Plassholder for bunntekst 3">
            <a:extLst>
              <a:ext uri="{FF2B5EF4-FFF2-40B4-BE49-F238E27FC236}">
                <a16:creationId xmlns:a16="http://schemas.microsoft.com/office/drawing/2014/main" id="{C89A59B9-F10A-4A99-AABA-FF0F814EC57E}"/>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284564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8753D6B-BD99-46C2-BBB8-C9537B2D760B}"/>
              </a:ext>
            </a:extLst>
          </p:cNvPr>
          <p:cNvSpPr>
            <a:spLocks noGrp="1"/>
          </p:cNvSpPr>
          <p:nvPr>
            <p:ph type="title"/>
          </p:nvPr>
        </p:nvSpPr>
        <p:spPr/>
        <p:txBody>
          <a:bodyPr/>
          <a:lstStyle/>
          <a:p>
            <a:r>
              <a:rPr lang="nb-NO" dirty="0"/>
              <a:t>General </a:t>
            </a:r>
            <a:r>
              <a:rPr lang="nb-NO" dirty="0" err="1"/>
              <a:t>discussion</a:t>
            </a:r>
            <a:endParaRPr lang="nb-NO" dirty="0"/>
          </a:p>
        </p:txBody>
      </p:sp>
      <p:sp>
        <p:nvSpPr>
          <p:cNvPr id="3" name="Plassholder for innhold 2">
            <a:extLst>
              <a:ext uri="{FF2B5EF4-FFF2-40B4-BE49-F238E27FC236}">
                <a16:creationId xmlns:a16="http://schemas.microsoft.com/office/drawing/2014/main" id="{FD4842DA-2E8A-44F0-B46C-DEA61155FD3D}"/>
              </a:ext>
            </a:extLst>
          </p:cNvPr>
          <p:cNvSpPr>
            <a:spLocks noGrp="1"/>
          </p:cNvSpPr>
          <p:nvPr>
            <p:ph idx="1"/>
          </p:nvPr>
        </p:nvSpPr>
        <p:spPr/>
        <p:txBody>
          <a:bodyPr/>
          <a:lstStyle/>
          <a:p>
            <a:r>
              <a:rPr lang="nb-NO" dirty="0"/>
              <a:t>1) How </a:t>
            </a:r>
            <a:r>
              <a:rPr lang="nb-NO" dirty="0" err="1"/>
              <a:t>can</a:t>
            </a:r>
            <a:r>
              <a:rPr lang="nb-NO" dirty="0"/>
              <a:t> </a:t>
            </a:r>
            <a:r>
              <a:rPr lang="nb-NO" dirty="0" err="1"/>
              <a:t>you</a:t>
            </a:r>
            <a:r>
              <a:rPr lang="nb-NO" dirty="0"/>
              <a:t> </a:t>
            </a:r>
            <a:r>
              <a:rPr lang="nb-NO" dirty="0" err="1"/>
              <a:t>evaluate</a:t>
            </a:r>
            <a:r>
              <a:rPr lang="nb-NO" dirty="0"/>
              <a:t> </a:t>
            </a:r>
            <a:r>
              <a:rPr lang="nb-NO" dirty="0" err="1"/>
              <a:t>sustainability</a:t>
            </a:r>
            <a:r>
              <a:rPr lang="nb-NO" dirty="0"/>
              <a:t> in </a:t>
            </a:r>
            <a:r>
              <a:rPr lang="nb-NO" dirty="0" err="1"/>
              <a:t>your</a:t>
            </a:r>
            <a:r>
              <a:rPr lang="nb-NO" dirty="0"/>
              <a:t> </a:t>
            </a:r>
            <a:r>
              <a:rPr lang="nb-NO" dirty="0" err="1"/>
              <a:t>home</a:t>
            </a:r>
            <a:r>
              <a:rPr lang="nb-NO" dirty="0"/>
              <a:t> country?</a:t>
            </a:r>
          </a:p>
          <a:p>
            <a:r>
              <a:rPr lang="nb-NO" dirty="0"/>
              <a:t>2) How </a:t>
            </a:r>
            <a:r>
              <a:rPr lang="nb-NO" dirty="0" err="1"/>
              <a:t>can</a:t>
            </a:r>
            <a:r>
              <a:rPr lang="nb-NO" dirty="0"/>
              <a:t> </a:t>
            </a:r>
            <a:r>
              <a:rPr lang="nb-NO" dirty="0" err="1"/>
              <a:t>we</a:t>
            </a:r>
            <a:r>
              <a:rPr lang="nb-NO" dirty="0"/>
              <a:t> </a:t>
            </a:r>
            <a:r>
              <a:rPr lang="nb-NO" dirty="0" err="1"/>
              <a:t>increase</a:t>
            </a:r>
            <a:r>
              <a:rPr lang="nb-NO" dirty="0"/>
              <a:t> </a:t>
            </a:r>
            <a:r>
              <a:rPr lang="nb-NO" dirty="0" err="1"/>
              <a:t>the</a:t>
            </a:r>
            <a:r>
              <a:rPr lang="nb-NO" dirty="0"/>
              <a:t> </a:t>
            </a:r>
            <a:r>
              <a:rPr lang="nb-NO" dirty="0" err="1"/>
              <a:t>awareness</a:t>
            </a:r>
            <a:r>
              <a:rPr lang="nb-NO" dirty="0"/>
              <a:t> of </a:t>
            </a:r>
            <a:r>
              <a:rPr lang="nb-NO" dirty="0" err="1"/>
              <a:t>sustainability</a:t>
            </a:r>
            <a:r>
              <a:rPr lang="nb-NO" dirty="0"/>
              <a:t> in </a:t>
            </a:r>
            <a:r>
              <a:rPr lang="nb-NO" dirty="0" err="1"/>
              <a:t>our</a:t>
            </a:r>
            <a:r>
              <a:rPr lang="nb-NO" dirty="0"/>
              <a:t> </a:t>
            </a:r>
            <a:r>
              <a:rPr lang="nb-NO" dirty="0" err="1"/>
              <a:t>environment</a:t>
            </a:r>
            <a:r>
              <a:rPr lang="nb-NO" dirty="0"/>
              <a:t>?</a:t>
            </a:r>
          </a:p>
          <a:p>
            <a:pPr marL="0" indent="0">
              <a:buNone/>
            </a:pPr>
            <a:endParaRPr lang="nb-NO" dirty="0"/>
          </a:p>
          <a:p>
            <a:pPr marL="0" indent="0">
              <a:buNone/>
            </a:pPr>
            <a:endParaRPr lang="nb-NO" dirty="0"/>
          </a:p>
          <a:p>
            <a:pPr marL="0" indent="0">
              <a:buNone/>
            </a:pPr>
            <a:r>
              <a:rPr lang="nb-NO" dirty="0"/>
              <a:t>Create a mini debate in the class and discuss! Make a poster about the topic!</a:t>
            </a:r>
          </a:p>
        </p:txBody>
      </p:sp>
      <p:sp>
        <p:nvSpPr>
          <p:cNvPr id="4" name="Plassholder for bunntekst 3">
            <a:extLst>
              <a:ext uri="{FF2B5EF4-FFF2-40B4-BE49-F238E27FC236}">
                <a16:creationId xmlns:a16="http://schemas.microsoft.com/office/drawing/2014/main" id="{4EDA08F5-E423-4C67-A9A9-ADD8C650D7DA}"/>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107497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C9A3632-8BC9-4651-A3F4-EB13848C9298}"/>
              </a:ext>
            </a:extLst>
          </p:cNvPr>
          <p:cNvSpPr>
            <a:spLocks noGrp="1"/>
          </p:cNvSpPr>
          <p:nvPr>
            <p:ph type="title"/>
          </p:nvPr>
        </p:nvSpPr>
        <p:spPr/>
        <p:txBody>
          <a:bodyPr/>
          <a:lstStyle/>
          <a:p>
            <a:r>
              <a:rPr lang="nb-NO" dirty="0" err="1"/>
              <a:t>references</a:t>
            </a:r>
            <a:endParaRPr lang="nb-NO" dirty="0"/>
          </a:p>
        </p:txBody>
      </p:sp>
      <p:sp>
        <p:nvSpPr>
          <p:cNvPr id="3" name="Plassholder for innhold 2">
            <a:extLst>
              <a:ext uri="{FF2B5EF4-FFF2-40B4-BE49-F238E27FC236}">
                <a16:creationId xmlns:a16="http://schemas.microsoft.com/office/drawing/2014/main" id="{DE448478-B5B8-4E0C-A01A-94681EBAEE85}"/>
              </a:ext>
            </a:extLst>
          </p:cNvPr>
          <p:cNvSpPr>
            <a:spLocks noGrp="1"/>
          </p:cNvSpPr>
          <p:nvPr>
            <p:ph idx="1"/>
          </p:nvPr>
        </p:nvSpPr>
        <p:spPr/>
        <p:txBody>
          <a:bodyPr/>
          <a:lstStyle/>
          <a:p>
            <a:r>
              <a:rPr lang="nb-NO" dirty="0">
                <a:hlinkClick r:id="rId2"/>
              </a:rPr>
              <a:t>https://www.mcgill.ca/sustainability/files/sustainability/what-is-sustainability.pdf</a:t>
            </a:r>
            <a:endParaRPr lang="nb-NO" dirty="0"/>
          </a:p>
          <a:p>
            <a:r>
              <a:rPr lang="nb-NO" dirty="0">
                <a:hlinkClick r:id="rId3"/>
              </a:rPr>
              <a:t>https://www.activesustainability.com/sustainable-development/nordic-countries-top-sustainability-rankings/?_adin=02021864894</a:t>
            </a:r>
            <a:endParaRPr lang="nb-NO" dirty="0"/>
          </a:p>
          <a:p>
            <a:r>
              <a:rPr lang="nb-NO" dirty="0">
                <a:hlinkClick r:id="rId4"/>
              </a:rPr>
              <a:t>https://www.twi-global.com/technical-knowledge/faqs/faq-what-is-sustainability</a:t>
            </a:r>
            <a:r>
              <a:rPr lang="nb-NO" dirty="0"/>
              <a:t> </a:t>
            </a:r>
          </a:p>
        </p:txBody>
      </p:sp>
      <p:sp>
        <p:nvSpPr>
          <p:cNvPr id="4" name="Plassholder for bunntekst 3">
            <a:extLst>
              <a:ext uri="{FF2B5EF4-FFF2-40B4-BE49-F238E27FC236}">
                <a16:creationId xmlns:a16="http://schemas.microsoft.com/office/drawing/2014/main" id="{BF5E9266-3C2C-4A71-A1D4-077DA6B7B458}"/>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244239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a:xfrm>
            <a:off x="1251679" y="645106"/>
            <a:ext cx="3384329" cy="5421435"/>
          </a:xfrm>
        </p:spPr>
        <p:txBody>
          <a:bodyPr anchor="ctr">
            <a:normAutofit/>
          </a:bodyPr>
          <a:lstStyle/>
          <a:p>
            <a:br>
              <a:rPr lang="lt-LT" sz="3400" dirty="0"/>
            </a:br>
            <a:r>
              <a:rPr lang="nb-NO" sz="3400" dirty="0" err="1"/>
              <a:t>the</a:t>
            </a:r>
            <a:r>
              <a:rPr lang="nb-NO" sz="3400" dirty="0"/>
              <a:t> </a:t>
            </a:r>
            <a:r>
              <a:rPr lang="nb-NO" sz="3400" dirty="0" err="1"/>
              <a:t>importance</a:t>
            </a:r>
            <a:r>
              <a:rPr lang="nb-NO" sz="3400" dirty="0"/>
              <a:t> of SUSTAINABILITY</a:t>
            </a:r>
            <a:endParaRPr lang="en-US" sz="3400" dirty="0"/>
          </a:p>
        </p:txBody>
      </p:sp>
      <p:sp>
        <p:nvSpPr>
          <p:cNvPr id="4" name="Footer Placeholder 3">
            <a:extLst>
              <a:ext uri="{FF2B5EF4-FFF2-40B4-BE49-F238E27FC236}">
                <a16:creationId xmlns:a16="http://schemas.microsoft.com/office/drawing/2014/main"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id="{22821628-13DC-5664-C1A9-9E4A98393705}"/>
              </a:ext>
            </a:extLst>
          </p:cNvPr>
          <p:cNvGraphicFramePr>
            <a:graphicFrameLocks noGrp="1"/>
          </p:cNvGraphicFramePr>
          <p:nvPr>
            <p:ph idx="1"/>
            <p:extLst>
              <p:ext uri="{D42A27DB-BD31-4B8C-83A1-F6EECF244321}">
                <p14:modId xmlns:p14="http://schemas.microsoft.com/office/powerpoint/2010/main" val="896835147"/>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F0F283-C8B6-4598-89C9-C404C98A5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E473B0C0-761B-443F-97A0-9D6E01FBB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tel 1">
            <a:extLst>
              <a:ext uri="{FF2B5EF4-FFF2-40B4-BE49-F238E27FC236}">
                <a16:creationId xmlns:a16="http://schemas.microsoft.com/office/drawing/2014/main" id="{56E9B19C-A226-4817-8EFD-57F967699A9B}"/>
              </a:ext>
            </a:extLst>
          </p:cNvPr>
          <p:cNvSpPr>
            <a:spLocks noGrp="1"/>
          </p:cNvSpPr>
          <p:nvPr>
            <p:ph type="title"/>
          </p:nvPr>
        </p:nvSpPr>
        <p:spPr>
          <a:xfrm>
            <a:off x="931933" y="1162940"/>
            <a:ext cx="4515598" cy="4532120"/>
          </a:xfrm>
        </p:spPr>
        <p:txBody>
          <a:bodyPr anchor="ctr">
            <a:normAutofit/>
          </a:bodyPr>
          <a:lstStyle/>
          <a:p>
            <a:r>
              <a:rPr lang="nb-NO" sz="4400" dirty="0">
                <a:solidFill>
                  <a:srgbClr val="2A1A00"/>
                </a:solidFill>
              </a:rPr>
              <a:t>WHAT IS SUSTAINABILITY?</a:t>
            </a:r>
          </a:p>
        </p:txBody>
      </p:sp>
      <p:sp>
        <p:nvSpPr>
          <p:cNvPr id="13" name="Rectangle 12">
            <a:extLst>
              <a:ext uri="{FF2B5EF4-FFF2-40B4-BE49-F238E27FC236}">
                <a16:creationId xmlns:a16="http://schemas.microsoft.com/office/drawing/2014/main" id="{E3B475C6-1445-41C7-9360-49FD7C1C1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21B9C781-D7D8-493B-B02F-4F20C6147262}"/>
              </a:ext>
            </a:extLst>
          </p:cNvPr>
          <p:cNvSpPr>
            <a:spLocks noGrp="1"/>
          </p:cNvSpPr>
          <p:nvPr>
            <p:ph idx="1"/>
          </p:nvPr>
        </p:nvSpPr>
        <p:spPr>
          <a:xfrm>
            <a:off x="6749271" y="1128451"/>
            <a:ext cx="4680729" cy="4566609"/>
          </a:xfrm>
        </p:spPr>
        <p:txBody>
          <a:bodyPr anchor="ctr">
            <a:normAutofit/>
          </a:bodyPr>
          <a:lstStyle/>
          <a:p>
            <a:r>
              <a:rPr lang="en-US" dirty="0"/>
              <a:t>Sustainability refers to achieving our goals without affecting the capacity of coming generations to achieve their goals. We require social and economic resources in addition to natural resources. Sustainable living goes beyond environmental activism. Most conceptions of sustainability also include considerations for economic growth and social equality.</a:t>
            </a:r>
            <a:endParaRPr lang="nb-NO" dirty="0"/>
          </a:p>
        </p:txBody>
      </p:sp>
      <p:sp>
        <p:nvSpPr>
          <p:cNvPr id="4" name="Plassholder for bunntekst 3">
            <a:extLst>
              <a:ext uri="{FF2B5EF4-FFF2-40B4-BE49-F238E27FC236}">
                <a16:creationId xmlns:a16="http://schemas.microsoft.com/office/drawing/2014/main" id="{7EB2F95D-3E67-48BE-A921-4235FBCC85EC}"/>
              </a:ext>
            </a:extLst>
          </p:cNvPr>
          <p:cNvSpPr>
            <a:spLocks noGrp="1"/>
          </p:cNvSpPr>
          <p:nvPr>
            <p:ph type="ftr" sz="quarter" idx="11"/>
          </p:nvPr>
        </p:nvSpPr>
        <p:spPr>
          <a:xfrm>
            <a:off x="6744470" y="6375679"/>
            <a:ext cx="3304694" cy="345796"/>
          </a:xfrm>
        </p:spPr>
        <p:txBody>
          <a:bodyPr>
            <a:normAutofit/>
          </a:bodyPr>
          <a:lstStyle/>
          <a:p>
            <a:pPr algn="l">
              <a:spcAft>
                <a:spcPts val="600"/>
              </a:spcAft>
            </a:pPr>
            <a:r>
              <a:rPr lang="en-US" sz="1100"/>
              <a:t>Project Number: 2020-1-UK01-KA227-SCH-094437</a:t>
            </a:r>
          </a:p>
        </p:txBody>
      </p:sp>
      <p:sp>
        <p:nvSpPr>
          <p:cNvPr id="10" name="TextBox 9">
            <a:extLst>
              <a:ext uri="{FF2B5EF4-FFF2-40B4-BE49-F238E27FC236}">
                <a16:creationId xmlns:a16="http://schemas.microsoft.com/office/drawing/2014/main" id="{91531266-EA53-DD42-6357-E06FA854B158}"/>
              </a:ext>
            </a:extLst>
          </p:cNvPr>
          <p:cNvSpPr txBox="1"/>
          <p:nvPr/>
        </p:nvSpPr>
        <p:spPr>
          <a:xfrm>
            <a:off x="6749271" y="5666037"/>
            <a:ext cx="6096000"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3728604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0851669-7281-49C2-8BF0-67BA70EC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F0638115-F475-4928-89E3-5769F8A42C10}"/>
              </a:ext>
            </a:extLst>
          </p:cNvPr>
          <p:cNvSpPr>
            <a:spLocks noGrp="1"/>
          </p:cNvSpPr>
          <p:nvPr>
            <p:ph type="title"/>
          </p:nvPr>
        </p:nvSpPr>
        <p:spPr>
          <a:xfrm>
            <a:off x="2895600" y="382385"/>
            <a:ext cx="8534399" cy="1413758"/>
          </a:xfrm>
        </p:spPr>
        <p:txBody>
          <a:bodyPr anchor="b">
            <a:normAutofit/>
          </a:bodyPr>
          <a:lstStyle/>
          <a:p>
            <a:pPr algn="ctr"/>
            <a:r>
              <a:rPr lang="en-GB" sz="4400"/>
              <a:t>Where does the term come from?</a:t>
            </a:r>
            <a:endParaRPr lang="nb-NO" sz="4400"/>
          </a:p>
        </p:txBody>
      </p:sp>
      <p:sp>
        <p:nvSpPr>
          <p:cNvPr id="11" name="Freeform: Shape 10">
            <a:extLst>
              <a:ext uri="{FF2B5EF4-FFF2-40B4-BE49-F238E27FC236}">
                <a16:creationId xmlns:a16="http://schemas.microsoft.com/office/drawing/2014/main" id="{16992B13-74C4-4370-93C5-F5403D944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 y="0"/>
            <a:ext cx="2275119"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3" name="Rectangle 12">
            <a:extLst>
              <a:ext uri="{FF2B5EF4-FFF2-40B4-BE49-F238E27FC236}">
                <a16:creationId xmlns:a16="http://schemas.microsoft.com/office/drawing/2014/main" id="{A3AE1F77-1EC8-47BA-A381-B6618A2FCD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54356F83-3359-4627-B68D-124E723FB3CA}"/>
              </a:ext>
            </a:extLst>
          </p:cNvPr>
          <p:cNvSpPr>
            <a:spLocks noGrp="1"/>
          </p:cNvSpPr>
          <p:nvPr>
            <p:ph idx="1"/>
          </p:nvPr>
        </p:nvSpPr>
        <p:spPr>
          <a:xfrm>
            <a:off x="2895600" y="2178528"/>
            <a:ext cx="8534400" cy="3701065"/>
          </a:xfrm>
        </p:spPr>
        <p:txBody>
          <a:bodyPr>
            <a:normAutofit/>
          </a:bodyPr>
          <a:lstStyle/>
          <a:p>
            <a:r>
              <a:rPr lang="en-US" dirty="0"/>
              <a:t>Although sustainability as a concept is a relatively new notion, the movement as a whole has origins in social equality, environmentalism, universalism, and other earlier movements with long histories. Many of these concepts had converged by the end of the 20th century, leading to the need for "sustainable development."</a:t>
            </a:r>
            <a:endParaRPr lang="nb-NO" dirty="0"/>
          </a:p>
        </p:txBody>
      </p:sp>
      <p:sp>
        <p:nvSpPr>
          <p:cNvPr id="4" name="Plassholder for bunntekst 3">
            <a:extLst>
              <a:ext uri="{FF2B5EF4-FFF2-40B4-BE49-F238E27FC236}">
                <a16:creationId xmlns:a16="http://schemas.microsoft.com/office/drawing/2014/main" id="{62574526-6887-476B-B961-A27F9B615FC3}"/>
              </a:ext>
            </a:extLst>
          </p:cNvPr>
          <p:cNvSpPr>
            <a:spLocks noGrp="1"/>
          </p:cNvSpPr>
          <p:nvPr>
            <p:ph type="ftr" sz="quarter" idx="11"/>
          </p:nvPr>
        </p:nvSpPr>
        <p:spPr>
          <a:xfrm>
            <a:off x="5176160" y="6375679"/>
            <a:ext cx="4114800" cy="345796"/>
          </a:xfrm>
        </p:spPr>
        <p:txBody>
          <a:bodyPr>
            <a:normAutofit/>
          </a:bodyPr>
          <a:lstStyle/>
          <a:p>
            <a:pPr>
              <a:spcAft>
                <a:spcPts val="600"/>
              </a:spcAft>
            </a:pPr>
            <a:r>
              <a:rPr lang="en-US"/>
              <a:t>Project Number: 2020-1-UK01-KA227-SCH-094437</a:t>
            </a:r>
          </a:p>
        </p:txBody>
      </p:sp>
      <p:sp>
        <p:nvSpPr>
          <p:cNvPr id="14" name="TextBox 13">
            <a:extLst>
              <a:ext uri="{FF2B5EF4-FFF2-40B4-BE49-F238E27FC236}">
                <a16:creationId xmlns:a16="http://schemas.microsoft.com/office/drawing/2014/main" id="{32FBBCE9-473D-2AA9-5147-05BB6A6F690F}"/>
              </a:ext>
            </a:extLst>
          </p:cNvPr>
          <p:cNvSpPr txBox="1"/>
          <p:nvPr/>
        </p:nvSpPr>
        <p:spPr>
          <a:xfrm>
            <a:off x="3170936" y="4476543"/>
            <a:ext cx="6099716"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1580089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598FBA59-8A89-4FB3-875C-8E59828727FD}"/>
              </a:ext>
            </a:extLst>
          </p:cNvPr>
          <p:cNvSpPr>
            <a:spLocks noGrp="1"/>
          </p:cNvSpPr>
          <p:nvPr>
            <p:ph type="title"/>
          </p:nvPr>
        </p:nvSpPr>
        <p:spPr>
          <a:xfrm>
            <a:off x="761996" y="382385"/>
            <a:ext cx="10668004" cy="1113295"/>
          </a:xfrm>
        </p:spPr>
        <p:txBody>
          <a:bodyPr anchor="b">
            <a:normAutofit/>
          </a:bodyPr>
          <a:lstStyle/>
          <a:p>
            <a:pPr algn="ctr"/>
            <a:r>
              <a:rPr lang="nb-NO" dirty="0" err="1"/>
              <a:t>Did</a:t>
            </a:r>
            <a:r>
              <a:rPr lang="nb-NO" dirty="0"/>
              <a:t> </a:t>
            </a:r>
            <a:r>
              <a:rPr lang="nb-NO" dirty="0" err="1"/>
              <a:t>you</a:t>
            </a:r>
            <a:r>
              <a:rPr lang="nb-NO" dirty="0"/>
              <a:t> </a:t>
            </a:r>
            <a:r>
              <a:rPr lang="nb-NO" dirty="0" err="1"/>
              <a:t>know</a:t>
            </a:r>
            <a:r>
              <a:rPr lang="nb-NO" dirty="0"/>
              <a:t>?</a:t>
            </a:r>
            <a:endParaRPr lang="nb-NO"/>
          </a:p>
        </p:txBody>
      </p:sp>
      <p:sp>
        <p:nvSpPr>
          <p:cNvPr id="3" name="Plassholder for innhold 2">
            <a:extLst>
              <a:ext uri="{FF2B5EF4-FFF2-40B4-BE49-F238E27FC236}">
                <a16:creationId xmlns:a16="http://schemas.microsoft.com/office/drawing/2014/main" id="{7EE1C0E2-ED02-469C-9F89-0F8107DE8D6C}"/>
              </a:ext>
            </a:extLst>
          </p:cNvPr>
          <p:cNvSpPr>
            <a:spLocks noGrp="1"/>
          </p:cNvSpPr>
          <p:nvPr>
            <p:ph idx="1"/>
          </p:nvPr>
        </p:nvSpPr>
        <p:spPr>
          <a:xfrm>
            <a:off x="761996" y="1785257"/>
            <a:ext cx="10668004" cy="3440539"/>
          </a:xfrm>
        </p:spPr>
        <p:txBody>
          <a:bodyPr>
            <a:normAutofit/>
          </a:bodyPr>
          <a:lstStyle/>
          <a:p>
            <a:r>
              <a:rPr lang="en-US" sz="2400" dirty="0"/>
              <a:t>Whether big or little, adopting sustainable habits may have a big influence over time.  </a:t>
            </a:r>
          </a:p>
          <a:p>
            <a:endParaRPr lang="en-US" sz="2400" dirty="0"/>
          </a:p>
          <a:p>
            <a:r>
              <a:rPr lang="en-US" sz="2400" dirty="0"/>
              <a:t>For example, 120 </a:t>
            </a:r>
            <a:r>
              <a:rPr lang="en-US" sz="2400" dirty="0" err="1"/>
              <a:t>tonnes</a:t>
            </a:r>
            <a:r>
              <a:rPr lang="en-US" sz="2400" dirty="0"/>
              <a:t> of steel would be saved in a year if every office worker in the United Kingdom switched to reusable paper clips instead of using one staple a day. </a:t>
            </a:r>
            <a:endParaRPr lang="nb-NO" sz="2400" dirty="0"/>
          </a:p>
        </p:txBody>
      </p:sp>
      <p:sp>
        <p:nvSpPr>
          <p:cNvPr id="11" name="Freeform: Shape 10">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lassholder for bunntekst 3">
            <a:extLst>
              <a:ext uri="{FF2B5EF4-FFF2-40B4-BE49-F238E27FC236}">
                <a16:creationId xmlns:a16="http://schemas.microsoft.com/office/drawing/2014/main" id="{67B94DCD-302F-41CE-8B28-C80E698DD498}"/>
              </a:ext>
            </a:extLst>
          </p:cNvPr>
          <p:cNvSpPr>
            <a:spLocks noGrp="1"/>
          </p:cNvSpPr>
          <p:nvPr>
            <p:ph type="ftr" sz="quarter" idx="11"/>
          </p:nvPr>
        </p:nvSpPr>
        <p:spPr>
          <a:xfrm>
            <a:off x="3477986" y="6375679"/>
            <a:ext cx="5236029" cy="345796"/>
          </a:xfrm>
        </p:spPr>
        <p:txBody>
          <a:bodyPr>
            <a:normAutofit/>
          </a:bodyPr>
          <a:lstStyle/>
          <a:p>
            <a:pPr>
              <a:spcAft>
                <a:spcPts val="600"/>
              </a:spcAft>
            </a:pPr>
            <a:r>
              <a:rPr lang="en-US"/>
              <a:t>Project Number: 2020-1-UK01-KA227-SCH-094437</a:t>
            </a:r>
          </a:p>
        </p:txBody>
      </p:sp>
      <p:sp>
        <p:nvSpPr>
          <p:cNvPr id="8" name="TextBox 7">
            <a:extLst>
              <a:ext uri="{FF2B5EF4-FFF2-40B4-BE49-F238E27FC236}">
                <a16:creationId xmlns:a16="http://schemas.microsoft.com/office/drawing/2014/main" id="{33C66359-9B8E-9A33-FDEC-2B9F10E86173}"/>
              </a:ext>
            </a:extLst>
          </p:cNvPr>
          <p:cNvSpPr txBox="1"/>
          <p:nvPr/>
        </p:nvSpPr>
        <p:spPr>
          <a:xfrm>
            <a:off x="761995" y="4646406"/>
            <a:ext cx="8805750" cy="369332"/>
          </a:xfrm>
          <a:prstGeom prst="rect">
            <a:avLst/>
          </a:prstGeom>
          <a:noFill/>
        </p:spPr>
        <p:txBody>
          <a:bodyPr wrap="square">
            <a:spAutoFit/>
          </a:bodyPr>
          <a:lstStyle/>
          <a:p>
            <a:r>
              <a:rPr lang="en-GB" sz="1800" dirty="0">
                <a:effectLst/>
                <a:ea typeface="Calibri" panose="020F0502020204030204" pitchFamily="34" charset="0"/>
                <a:cs typeface="Times New Roman" panose="02020603050405020304" pitchFamily="18" charset="0"/>
              </a:rPr>
              <a:t>Source: Horton &amp; Jocelyn, 2013 as cited by University of Alberta, 2013</a:t>
            </a:r>
            <a:endParaRPr lang="en-GB" dirty="0"/>
          </a:p>
        </p:txBody>
      </p:sp>
    </p:spTree>
    <p:extLst>
      <p:ext uri="{BB962C8B-B14F-4D97-AF65-F5344CB8AC3E}">
        <p14:creationId xmlns:p14="http://schemas.microsoft.com/office/powerpoint/2010/main" val="1293207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C231BC10-541D-40A8-905F-581C4E22A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6EF0FC26-73A7-405D-A8B6-33504A7E6C68}"/>
              </a:ext>
            </a:extLst>
          </p:cNvPr>
          <p:cNvSpPr>
            <a:spLocks noGrp="1"/>
          </p:cNvSpPr>
          <p:nvPr>
            <p:ph type="title"/>
          </p:nvPr>
        </p:nvSpPr>
        <p:spPr>
          <a:xfrm>
            <a:off x="1251678" y="382385"/>
            <a:ext cx="10178322" cy="1141615"/>
          </a:xfrm>
        </p:spPr>
        <p:txBody>
          <a:bodyPr anchor="b">
            <a:normAutofit/>
          </a:bodyPr>
          <a:lstStyle/>
          <a:p>
            <a:r>
              <a:rPr lang="nb-NO" sz="4000"/>
              <a:t>The Bruntdland Commission</a:t>
            </a:r>
          </a:p>
        </p:txBody>
      </p:sp>
      <p:sp>
        <p:nvSpPr>
          <p:cNvPr id="27" name="Freeform 6">
            <a:extLst>
              <a:ext uri="{FF2B5EF4-FFF2-40B4-BE49-F238E27FC236}">
                <a16:creationId xmlns:a16="http://schemas.microsoft.com/office/drawing/2014/main" id="{E828F4DB-8F33-43D9-8DA0-22527C16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24" name="Plassholder for innhold 2">
            <a:extLst>
              <a:ext uri="{FF2B5EF4-FFF2-40B4-BE49-F238E27FC236}">
                <a16:creationId xmlns:a16="http://schemas.microsoft.com/office/drawing/2014/main" id="{A2C260E8-C63B-4A29-A44A-B4FD715F5088}"/>
              </a:ext>
            </a:extLst>
          </p:cNvPr>
          <p:cNvSpPr>
            <a:spLocks noGrp="1"/>
          </p:cNvSpPr>
          <p:nvPr>
            <p:ph idx="1"/>
          </p:nvPr>
        </p:nvSpPr>
        <p:spPr>
          <a:xfrm>
            <a:off x="1251678" y="1906385"/>
            <a:ext cx="7511659" cy="3973207"/>
          </a:xfrm>
        </p:spPr>
        <p:txBody>
          <a:bodyPr>
            <a:normAutofit/>
          </a:bodyPr>
          <a:lstStyle/>
          <a:p>
            <a:pPr>
              <a:lnSpc>
                <a:spcPct val="100000"/>
              </a:lnSpc>
            </a:pPr>
            <a:r>
              <a:rPr lang="en-US" sz="1600" dirty="0"/>
              <a:t>The first proper appearance of sustainability in an international organization appeared in the 80’s. Gro Harlem Brundtland, a former Norwegian prime minister, was appointed to lead the newly established World Commission on Environment and Development by the United Nations in 1983. Despite decades of efforts to </a:t>
            </a:r>
            <a:r>
              <a:rPr lang="en-US" sz="1600" dirty="0" err="1"/>
              <a:t>industrialise</a:t>
            </a:r>
            <a:r>
              <a:rPr lang="en-US" sz="1600" dirty="0"/>
              <a:t> and enhance living standards, many nations were still struggling with severe poverty. It appeared that pursuing economic growth at the expense of social justice and ecological sustainability did not provide permanent prosperity. It was obvious that the world needed to find a method to balance wealth and ecological. </a:t>
            </a:r>
          </a:p>
          <a:p>
            <a:pPr>
              <a:lnSpc>
                <a:spcPct val="100000"/>
              </a:lnSpc>
            </a:pPr>
            <a:r>
              <a:rPr lang="en-US" sz="1600" dirty="0"/>
              <a:t>The "Brundtland Commission" published its final report, Our Common Future, after four years. The definition of sustainability in the first slide was coined in this report. Environmentalism and social and economic issues were effectively brought together by the Commission on the global development agenda.</a:t>
            </a:r>
          </a:p>
          <a:p>
            <a:pPr>
              <a:lnSpc>
                <a:spcPct val="100000"/>
              </a:lnSpc>
            </a:pPr>
            <a:r>
              <a:rPr lang="en-US" sz="1600" dirty="0"/>
              <a:t>Sustainability is a comprehensive strategy that takes into account the ecological, social, and economic facets, </a:t>
            </a:r>
            <a:r>
              <a:rPr lang="en-US" sz="1600" dirty="0" err="1"/>
              <a:t>realising</a:t>
            </a:r>
            <a:r>
              <a:rPr lang="en-US" sz="1600" dirty="0"/>
              <a:t> that all must be taken into account in order to achieve permanent success. </a:t>
            </a:r>
          </a:p>
        </p:txBody>
      </p:sp>
      <p:sp>
        <p:nvSpPr>
          <p:cNvPr id="4" name="Plassholder for bunntekst 3">
            <a:extLst>
              <a:ext uri="{FF2B5EF4-FFF2-40B4-BE49-F238E27FC236}">
                <a16:creationId xmlns:a16="http://schemas.microsoft.com/office/drawing/2014/main" id="{405BA0C8-173B-4DA0-AE2E-F0D89FE59650}"/>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id="{744BB362-0FAB-070E-B157-FE3AE5982E8F}"/>
              </a:ext>
            </a:extLst>
          </p:cNvPr>
          <p:cNvSpPr txBox="1"/>
          <p:nvPr/>
        </p:nvSpPr>
        <p:spPr>
          <a:xfrm>
            <a:off x="1230896" y="5944847"/>
            <a:ext cx="6099716"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234036867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9FFA641-7106-4035-9986-9A6D49C94307}"/>
              </a:ext>
            </a:extLst>
          </p:cNvPr>
          <p:cNvSpPr>
            <a:spLocks noGrp="1"/>
          </p:cNvSpPr>
          <p:nvPr>
            <p:ph type="title"/>
          </p:nvPr>
        </p:nvSpPr>
        <p:spPr>
          <a:xfrm>
            <a:off x="960732" y="386538"/>
            <a:ext cx="11026139" cy="1492132"/>
          </a:xfrm>
        </p:spPr>
        <p:txBody>
          <a:bodyPr>
            <a:noAutofit/>
          </a:bodyPr>
          <a:lstStyle/>
          <a:p>
            <a:r>
              <a:rPr lang="en-GB" sz="4000" dirty="0"/>
              <a:t>Three pillars of sustainability: </a:t>
            </a:r>
            <a:br>
              <a:rPr lang="en-GB" sz="4000" dirty="0"/>
            </a:br>
            <a:r>
              <a:rPr lang="en-GB" sz="4000" dirty="0"/>
              <a:t>What would a sustainable world look like?</a:t>
            </a:r>
            <a:endParaRPr lang="nb-NO" sz="4000" dirty="0"/>
          </a:p>
        </p:txBody>
      </p:sp>
      <p:sp>
        <p:nvSpPr>
          <p:cNvPr id="4" name="Plassholder for bunntekst 3">
            <a:extLst>
              <a:ext uri="{FF2B5EF4-FFF2-40B4-BE49-F238E27FC236}">
                <a16:creationId xmlns:a16="http://schemas.microsoft.com/office/drawing/2014/main" id="{7BD92DFD-94E8-40D5-8372-51BC2C81D226}"/>
              </a:ext>
            </a:extLst>
          </p:cNvPr>
          <p:cNvSpPr>
            <a:spLocks noGrp="1"/>
          </p:cNvSpPr>
          <p:nvPr>
            <p:ph type="ftr" sz="quarter" idx="11"/>
          </p:nvPr>
        </p:nvSpPr>
        <p:spPr/>
        <p:txBody>
          <a:bodyPr/>
          <a:lstStyle/>
          <a:p>
            <a:r>
              <a:rPr lang="en-US"/>
              <a:t>Project Number: 2020-1-UK01-KA227-SCH-094437</a:t>
            </a:r>
            <a:endParaRPr lang="en-US" dirty="0"/>
          </a:p>
        </p:txBody>
      </p:sp>
      <p:pic>
        <p:nvPicPr>
          <p:cNvPr id="8" name="Picture 7">
            <a:extLst>
              <a:ext uri="{FF2B5EF4-FFF2-40B4-BE49-F238E27FC236}">
                <a16:creationId xmlns:a16="http://schemas.microsoft.com/office/drawing/2014/main" id="{A2B461DE-837A-2A1C-76A3-D5C8CE6C0300}"/>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6640" b="92958" l="7266" r="95029">
                        <a14:foregroundMark x1="55067" y1="6841" x2="55067" y2="6841"/>
                        <a14:foregroundMark x1="37285" y1="67404" x2="37285" y2="67404"/>
                        <a14:foregroundMark x1="7266" y1="72636" x2="7266" y2="72636"/>
                        <a14:foregroundMark x1="30210" y1="91549" x2="30210" y2="91549"/>
                        <a14:foregroundMark x1="91205" y1="71831" x2="91205" y2="71831"/>
                        <a14:foregroundMark x1="70554" y1="92958" x2="70554" y2="92958"/>
                        <a14:foregroundMark x1="95029" y1="62173" x2="95029" y2="62173"/>
                        <a14:backgroundMark x1="70554" y1="92958" x2="70554" y2="92958"/>
                      </a14:backgroundRemoval>
                    </a14:imgEffect>
                  </a14:imgLayer>
                </a14:imgProps>
              </a:ext>
            </a:extLst>
          </a:blip>
          <a:stretch>
            <a:fillRect/>
          </a:stretch>
        </p:blipFill>
        <p:spPr>
          <a:xfrm>
            <a:off x="3507883" y="1641093"/>
            <a:ext cx="4982270" cy="4734586"/>
          </a:xfrm>
          <a:prstGeom prst="rect">
            <a:avLst/>
          </a:prstGeom>
        </p:spPr>
      </p:pic>
      <p:sp>
        <p:nvSpPr>
          <p:cNvPr id="9" name="TextBox 8">
            <a:extLst>
              <a:ext uri="{FF2B5EF4-FFF2-40B4-BE49-F238E27FC236}">
                <a16:creationId xmlns:a16="http://schemas.microsoft.com/office/drawing/2014/main" id="{D0CBC297-41DA-8CE4-9ACC-0C433D81340D}"/>
              </a:ext>
            </a:extLst>
          </p:cNvPr>
          <p:cNvSpPr txBox="1"/>
          <p:nvPr/>
        </p:nvSpPr>
        <p:spPr>
          <a:xfrm>
            <a:off x="4403145" y="6060410"/>
            <a:ext cx="3385709"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302882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74BD3A9-25D1-4691-BE05-149182EC4C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0">
            <a:extLst>
              <a:ext uri="{FF2B5EF4-FFF2-40B4-BE49-F238E27FC236}">
                <a16:creationId xmlns:a16="http://schemas.microsoft.com/office/drawing/2014/main" id="{8D49CF1A-01DD-4115-A6BB-CFA8F70453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tel 1">
            <a:extLst>
              <a:ext uri="{FF2B5EF4-FFF2-40B4-BE49-F238E27FC236}">
                <a16:creationId xmlns:a16="http://schemas.microsoft.com/office/drawing/2014/main" id="{E23DAD28-94DE-4C7D-A616-B208A30FB1E8}"/>
              </a:ext>
            </a:extLst>
          </p:cNvPr>
          <p:cNvSpPr>
            <a:spLocks noGrp="1"/>
          </p:cNvSpPr>
          <p:nvPr>
            <p:ph type="title"/>
          </p:nvPr>
        </p:nvSpPr>
        <p:spPr>
          <a:xfrm>
            <a:off x="754144" y="484631"/>
            <a:ext cx="6340519" cy="1638469"/>
          </a:xfrm>
        </p:spPr>
        <p:txBody>
          <a:bodyPr>
            <a:normAutofit/>
          </a:bodyPr>
          <a:lstStyle/>
          <a:p>
            <a:r>
              <a:rPr lang="nb-NO" dirty="0" err="1"/>
              <a:t>Environmental</a:t>
            </a:r>
            <a:r>
              <a:rPr lang="nb-NO" dirty="0"/>
              <a:t> </a:t>
            </a:r>
            <a:r>
              <a:rPr lang="nb-NO" dirty="0" err="1"/>
              <a:t>Sustainability</a:t>
            </a:r>
            <a:endParaRPr lang="nb-NO" dirty="0"/>
          </a:p>
        </p:txBody>
      </p:sp>
      <p:sp>
        <p:nvSpPr>
          <p:cNvPr id="15" name="Rectangle 14">
            <a:extLst>
              <a:ext uri="{FF2B5EF4-FFF2-40B4-BE49-F238E27FC236}">
                <a16:creationId xmlns:a16="http://schemas.microsoft.com/office/drawing/2014/main" id="{5FDAFA16-9D2D-4BEC-89D0-B4EABEE911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A030C809-865D-49AD-95F4-CEDF3A1EA1D9}"/>
              </a:ext>
            </a:extLst>
          </p:cNvPr>
          <p:cNvSpPr>
            <a:spLocks noGrp="1"/>
          </p:cNvSpPr>
          <p:nvPr>
            <p:ph idx="1"/>
          </p:nvPr>
        </p:nvSpPr>
        <p:spPr>
          <a:xfrm>
            <a:off x="765051" y="2443140"/>
            <a:ext cx="6306309" cy="3930227"/>
          </a:xfrm>
        </p:spPr>
        <p:txBody>
          <a:bodyPr>
            <a:normAutofit/>
          </a:bodyPr>
          <a:lstStyle/>
          <a:p>
            <a:r>
              <a:rPr lang="en-US" dirty="0">
                <a:solidFill>
                  <a:schemeClr val="tx1"/>
                </a:solidFill>
              </a:rPr>
              <a:t>All of the earth's environmental systems are kept in balance if and only if ecological integrity is preserved while at the same time natural resources are </a:t>
            </a:r>
            <a:r>
              <a:rPr lang="en-US" dirty="0" err="1">
                <a:solidFill>
                  <a:schemeClr val="tx1"/>
                </a:solidFill>
              </a:rPr>
              <a:t>utilised</a:t>
            </a:r>
            <a:r>
              <a:rPr lang="en-US" dirty="0">
                <a:solidFill>
                  <a:schemeClr val="tx1"/>
                </a:solidFill>
              </a:rPr>
              <a:t> by people at a rate that allows them to renew themselves. </a:t>
            </a:r>
            <a:endParaRPr lang="nb-NO" dirty="0">
              <a:solidFill>
                <a:schemeClr val="tx1"/>
              </a:solidFill>
            </a:endParaRPr>
          </a:p>
        </p:txBody>
      </p:sp>
      <p:sp>
        <p:nvSpPr>
          <p:cNvPr id="4" name="Plassholder for bunntekst 3">
            <a:extLst>
              <a:ext uri="{FF2B5EF4-FFF2-40B4-BE49-F238E27FC236}">
                <a16:creationId xmlns:a16="http://schemas.microsoft.com/office/drawing/2014/main" id="{1B0BEDAF-591D-4EBF-92AC-ECE8F42B1774}"/>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pic>
        <p:nvPicPr>
          <p:cNvPr id="8" name="Graphic 7" descr="Bærekraft">
            <a:extLst>
              <a:ext uri="{FF2B5EF4-FFF2-40B4-BE49-F238E27FC236}">
                <a16:creationId xmlns:a16="http://schemas.microsoft.com/office/drawing/2014/main" id="{6B7D98C2-9EC8-BE95-F26D-9E9D8752E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50787" y="1600709"/>
            <a:ext cx="3656581" cy="3656581"/>
          </a:xfrm>
          <a:prstGeom prst="rect">
            <a:avLst/>
          </a:prstGeom>
        </p:spPr>
      </p:pic>
      <p:sp>
        <p:nvSpPr>
          <p:cNvPr id="9" name="TextBox 8">
            <a:extLst>
              <a:ext uri="{FF2B5EF4-FFF2-40B4-BE49-F238E27FC236}">
                <a16:creationId xmlns:a16="http://schemas.microsoft.com/office/drawing/2014/main" id="{44053446-871C-C3D4-92B9-A9713598BC58}"/>
              </a:ext>
            </a:extLst>
          </p:cNvPr>
          <p:cNvSpPr txBox="1"/>
          <p:nvPr/>
        </p:nvSpPr>
        <p:spPr>
          <a:xfrm>
            <a:off x="754144" y="4610751"/>
            <a:ext cx="3385709" cy="369332"/>
          </a:xfrm>
          <a:prstGeom prst="rect">
            <a:avLst/>
          </a:prstGeom>
          <a:noFill/>
        </p:spPr>
        <p:txBody>
          <a:bodyPr wrap="square">
            <a:spAutoFit/>
          </a:bodyPr>
          <a:lstStyle/>
          <a:p>
            <a:r>
              <a:rPr lang="en-GB" dirty="0"/>
              <a:t>Source: University of Alberta, 2013</a:t>
            </a:r>
          </a:p>
        </p:txBody>
      </p:sp>
    </p:spTree>
    <p:extLst>
      <p:ext uri="{BB962C8B-B14F-4D97-AF65-F5344CB8AC3E}">
        <p14:creationId xmlns:p14="http://schemas.microsoft.com/office/powerpoint/2010/main" val="656969439"/>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1740</TotalTime>
  <Words>1750</Words>
  <Application>Microsoft Office PowerPoint</Application>
  <PresentationFormat>Widescreen</PresentationFormat>
  <Paragraphs>103</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Arial</vt:lpstr>
      <vt:lpstr>Calibri</vt:lpstr>
      <vt:lpstr>Gill Sans MT</vt:lpstr>
      <vt:lpstr>Impact</vt:lpstr>
      <vt:lpstr>Open Sans</vt:lpstr>
      <vt:lpstr>Roboto</vt:lpstr>
      <vt:lpstr>Verdana</vt:lpstr>
      <vt:lpstr>Badge</vt:lpstr>
      <vt:lpstr>ENVIRONMENT Citizenship module  INTERMEZZO UNGDOMSORGANISASJON</vt:lpstr>
      <vt:lpstr>TOPIC 7: SUSTAINABILITY   </vt:lpstr>
      <vt:lpstr> the importance of SUSTAINABILITY</vt:lpstr>
      <vt:lpstr>WHAT IS SUSTAINABILITY?</vt:lpstr>
      <vt:lpstr>Where does the term come from?</vt:lpstr>
      <vt:lpstr>Did you know?</vt:lpstr>
      <vt:lpstr>The Bruntdland Commission</vt:lpstr>
      <vt:lpstr>Three pillars of sustainability:  What would a sustainable world look like?</vt:lpstr>
      <vt:lpstr>Environmental Sustainability</vt:lpstr>
      <vt:lpstr>Economic Sustainability</vt:lpstr>
      <vt:lpstr>Social Sustainability</vt:lpstr>
      <vt:lpstr>Why sustainability?</vt:lpstr>
      <vt:lpstr>What is sustainability?</vt:lpstr>
      <vt:lpstr>How can it be Measured? </vt:lpstr>
      <vt:lpstr>How Does Sustainability Affect Business? </vt:lpstr>
      <vt:lpstr>Can it be Achieved? </vt:lpstr>
      <vt:lpstr>The Future</vt:lpstr>
      <vt:lpstr>What is sustainable development? </vt:lpstr>
      <vt:lpstr>Norway is the most sustainable country in the world.</vt:lpstr>
      <vt:lpstr>WHAT PUTS NORDIC COUNTRIES AT THE TOP OF THE SUSTAINABILITY RANKINGS?</vt:lpstr>
      <vt:lpstr>General discussion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173</cp:revision>
  <dcterms:created xsi:type="dcterms:W3CDTF">2021-12-01T10:07:52Z</dcterms:created>
  <dcterms:modified xsi:type="dcterms:W3CDTF">2022-07-22T19:32:47Z</dcterms:modified>
</cp:coreProperties>
</file>