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72" r:id="rId3"/>
    <p:sldId id="259" r:id="rId4"/>
    <p:sldId id="260" r:id="rId5"/>
    <p:sldId id="273" r:id="rId6"/>
    <p:sldId id="274" r:id="rId7"/>
    <p:sldId id="275" r:id="rId8"/>
    <p:sldId id="261" r:id="rId9"/>
    <p:sldId id="276" r:id="rId10"/>
    <p:sldId id="262" r:id="rId11"/>
    <p:sldId id="263" r:id="rId12"/>
    <p:sldId id="264" r:id="rId13"/>
    <p:sldId id="265" r:id="rId14"/>
    <p:sldId id="266" r:id="rId15"/>
    <p:sldId id="267" r:id="rId16"/>
    <p:sldId id="269" r:id="rId17"/>
    <p:sldId id="270" r:id="rId18"/>
    <p:sldId id="271" r:id="rId19"/>
    <p:sldId id="268"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varScale="1">
        <p:scale>
          <a:sx n="92" d="100"/>
          <a:sy n="92" d="100"/>
        </p:scale>
        <p:origin x="76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dirty="0" err="1"/>
            <a:t>Increasing</a:t>
          </a:r>
          <a:r>
            <a:rPr lang="nb-NO" dirty="0"/>
            <a:t> </a:t>
          </a:r>
          <a:r>
            <a:rPr lang="nb-NO" dirty="0" err="1"/>
            <a:t>the</a:t>
          </a:r>
          <a:r>
            <a:rPr lang="nb-NO" dirty="0"/>
            <a:t> </a:t>
          </a:r>
          <a:r>
            <a:rPr lang="nb-NO" dirty="0" err="1"/>
            <a:t>awareness</a:t>
          </a:r>
          <a:r>
            <a:rPr lang="nb-NO" dirty="0"/>
            <a:t> about </a:t>
          </a:r>
          <a:r>
            <a:rPr lang="nb-NO" dirty="0" err="1"/>
            <a:t>the</a:t>
          </a:r>
          <a:r>
            <a:rPr lang="nb-NO" dirty="0"/>
            <a:t> </a:t>
          </a:r>
          <a:r>
            <a:rPr lang="nb-NO" dirty="0" err="1"/>
            <a:t>climate</a:t>
          </a:r>
          <a:r>
            <a:rPr lang="nb-NO" dirty="0"/>
            <a:t> </a:t>
          </a:r>
          <a:r>
            <a:rPr lang="nb-NO" dirty="0" err="1"/>
            <a:t>change</a:t>
          </a:r>
          <a:r>
            <a:rPr lang="nb-NO" dirty="0"/>
            <a:t>.</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en-US" dirty="0"/>
            <a:t>TO LIVE IN MORE </a:t>
          </a:r>
          <a:r>
            <a:rPr lang="nb-NO" dirty="0" err="1"/>
            <a:t>sustainable</a:t>
          </a:r>
          <a:r>
            <a:rPr lang="nb-NO" dirty="0"/>
            <a:t> WORLD</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t>
        <a:bodyPr/>
        <a:lstStyle/>
        <a:p>
          <a:endParaRPr lang="en-GB"/>
        </a:p>
      </dgm:t>
    </dgm:pt>
    <dgm:pt modelId="{228247E6-0B90-4807-9409-7D80AE3092C2}" type="pres">
      <dgm:prSet presAssocID="{58375FFB-02E6-49CA-92E8-127E5B4226E3}" presName="node" presStyleLbl="node1" presStyleIdx="0" presStyleCnt="3">
        <dgm:presLayoutVars>
          <dgm:bulletEnabled val="1"/>
        </dgm:presLayoutVars>
      </dgm:prSet>
      <dgm:spPr/>
      <dgm:t>
        <a:bodyPr/>
        <a:lstStyle/>
        <a:p>
          <a:endParaRPr lang="en-GB"/>
        </a:p>
      </dgm:t>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t>
        <a:bodyPr/>
        <a:lstStyle/>
        <a:p>
          <a:endParaRPr lang="en-GB"/>
        </a:p>
      </dgm:t>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t>
        <a:bodyPr/>
        <a:lstStyle/>
        <a:p>
          <a:endParaRPr lang="en-GB"/>
        </a:p>
      </dgm:t>
    </dgm:pt>
  </dgm:ptLst>
  <dgm:cxnLst>
    <dgm:cxn modelId="{49B25E2C-497D-47B6-8D42-E5DA9526F0C2}" type="presOf" srcId="{6A3CEA5B-4799-4D9B-8A39-F7129296DA61}" destId="{EBEFA771-FFB7-4619-AFA0-384B736D7849}"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11B26447-6BC2-4B56-A14A-949E0E98C510}" type="presOf" srcId="{F5F1ACCB-E535-438F-BCF5-43D930678441}" destId="{2A66A593-C662-4C80-A259-BFB66FD58619}" srcOrd="0" destOrd="0" presId="urn:microsoft.com/office/officeart/2005/8/layout/default"/>
    <dgm:cxn modelId="{60F9850D-8591-4F4A-97EB-DF3E517895DD}" srcId="{F5F1ACCB-E535-438F-BCF5-43D930678441}" destId="{58375FFB-02E6-49CA-92E8-127E5B4226E3}" srcOrd="0" destOrd="0" parTransId="{8C4D0521-399E-4350-AAD4-69A1DC3CE5F7}" sibTransId="{2006CFA2-41CF-4259-AA67-A30E2E7E78FA}"/>
    <dgm:cxn modelId="{625B7CE1-4E6B-483E-924A-4806AFE478B0}" type="presOf" srcId="{58375FFB-02E6-49CA-92E8-127E5B4226E3}" destId="{228247E6-0B90-4807-9409-7D80AE3092C2}"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51F12F9C-3DD3-422E-8A99-22EA5A1DC6F8}" type="presOf" srcId="{CA9A5C9D-A2CF-4EC6-8326-F9BFA88CF86F}" destId="{51D413CB-5EAD-4285-848F-365C4A9B6167}"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8692F4-1D48-4BA2-B9D6-E199ABA42B70}"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C4EB7554-8324-40E8-960C-2222DD57D6A9}">
      <dgm:prSet/>
      <dgm:spPr/>
      <dgm:t>
        <a:bodyPr/>
        <a:lstStyle/>
        <a:p>
          <a:r>
            <a:rPr lang="en-US" dirty="0"/>
            <a:t>Scientists around the world and government reviewers concurred in a number of UN assessments that keeping the increase in global temperature to 1.5°C would help humanity avoid the worst climate effects and maintain a habitable environment. However, according to current national climate plans, the average global warming by the end of the century will be about 3.2°C.</a:t>
          </a:r>
        </a:p>
      </dgm:t>
    </dgm:pt>
    <dgm:pt modelId="{26207FAD-7DC0-4283-8993-41DDA65B66A2}" type="parTrans" cxnId="{04AE28E9-10A1-4122-9F01-0159AC20269C}">
      <dgm:prSet/>
      <dgm:spPr/>
      <dgm:t>
        <a:bodyPr/>
        <a:lstStyle/>
        <a:p>
          <a:endParaRPr lang="en-US"/>
        </a:p>
      </dgm:t>
    </dgm:pt>
    <dgm:pt modelId="{8BAC07D4-4353-40B5-BCA4-AA76051BD708}" type="sibTrans" cxnId="{04AE28E9-10A1-4122-9F01-0159AC20269C}">
      <dgm:prSet/>
      <dgm:spPr/>
      <dgm:t>
        <a:bodyPr/>
        <a:lstStyle/>
        <a:p>
          <a:endParaRPr lang="en-US"/>
        </a:p>
      </dgm:t>
    </dgm:pt>
    <dgm:pt modelId="{8F6D377D-E286-4357-8E34-B9DE16605AB0}">
      <dgm:prSet/>
      <dgm:spPr/>
      <dgm:t>
        <a:bodyPr/>
        <a:lstStyle/>
        <a:p>
          <a:r>
            <a:rPr lang="en-US" dirty="0"/>
            <a:t>All across the world, emissions that contribute to climate change are produced, yet some nations create far more than others. 3 percent of global emissions are produced by the 100 nations with the lowest emissions. 68% of the contribution comes from the ten nations with the highest emissions. Everyone must act to combat climate change, but those who contribute most to the issue and those nations have a larger obligation to do so first.</a:t>
          </a:r>
        </a:p>
      </dgm:t>
    </dgm:pt>
    <dgm:pt modelId="{8CB29CEC-9ABB-4F97-8A1A-0B2B1E70825C}" type="parTrans" cxnId="{4EB825A6-D832-46FB-9379-F9B05B0CDD91}">
      <dgm:prSet/>
      <dgm:spPr/>
      <dgm:t>
        <a:bodyPr/>
        <a:lstStyle/>
        <a:p>
          <a:endParaRPr lang="en-US"/>
        </a:p>
      </dgm:t>
    </dgm:pt>
    <dgm:pt modelId="{1F06783A-BDD9-4D20-ABB5-3C73F9D290EE}" type="sibTrans" cxnId="{4EB825A6-D832-46FB-9379-F9B05B0CDD91}">
      <dgm:prSet/>
      <dgm:spPr/>
      <dgm:t>
        <a:bodyPr/>
        <a:lstStyle/>
        <a:p>
          <a:endParaRPr lang="en-US"/>
        </a:p>
      </dgm:t>
    </dgm:pt>
    <dgm:pt modelId="{84A103E0-B1CA-481F-84D7-6DA48551506A}" type="pres">
      <dgm:prSet presAssocID="{038692F4-1D48-4BA2-B9D6-E199ABA42B70}" presName="linear" presStyleCnt="0">
        <dgm:presLayoutVars>
          <dgm:animLvl val="lvl"/>
          <dgm:resizeHandles val="exact"/>
        </dgm:presLayoutVars>
      </dgm:prSet>
      <dgm:spPr/>
      <dgm:t>
        <a:bodyPr/>
        <a:lstStyle/>
        <a:p>
          <a:endParaRPr lang="en-GB"/>
        </a:p>
      </dgm:t>
    </dgm:pt>
    <dgm:pt modelId="{F6DD3681-2863-4AAC-8351-BE040E3F7A82}" type="pres">
      <dgm:prSet presAssocID="{C4EB7554-8324-40E8-960C-2222DD57D6A9}" presName="parentText" presStyleLbl="node1" presStyleIdx="0" presStyleCnt="2">
        <dgm:presLayoutVars>
          <dgm:chMax val="0"/>
          <dgm:bulletEnabled val="1"/>
        </dgm:presLayoutVars>
      </dgm:prSet>
      <dgm:spPr/>
      <dgm:t>
        <a:bodyPr/>
        <a:lstStyle/>
        <a:p>
          <a:endParaRPr lang="en-GB"/>
        </a:p>
      </dgm:t>
    </dgm:pt>
    <dgm:pt modelId="{C4832535-9F99-424E-813B-1C88843C2571}" type="pres">
      <dgm:prSet presAssocID="{8BAC07D4-4353-40B5-BCA4-AA76051BD708}" presName="spacer" presStyleCnt="0"/>
      <dgm:spPr/>
    </dgm:pt>
    <dgm:pt modelId="{C5485FDE-0CD2-4663-A219-F6E8BE167E47}" type="pres">
      <dgm:prSet presAssocID="{8F6D377D-E286-4357-8E34-B9DE16605AB0}" presName="parentText" presStyleLbl="node1" presStyleIdx="1" presStyleCnt="2">
        <dgm:presLayoutVars>
          <dgm:chMax val="0"/>
          <dgm:bulletEnabled val="1"/>
        </dgm:presLayoutVars>
      </dgm:prSet>
      <dgm:spPr/>
      <dgm:t>
        <a:bodyPr/>
        <a:lstStyle/>
        <a:p>
          <a:endParaRPr lang="en-GB"/>
        </a:p>
      </dgm:t>
    </dgm:pt>
  </dgm:ptLst>
  <dgm:cxnLst>
    <dgm:cxn modelId="{F1CD5704-C21B-413D-99C6-A3FB76D3EAC1}" type="presOf" srcId="{8F6D377D-E286-4357-8E34-B9DE16605AB0}" destId="{C5485FDE-0CD2-4663-A219-F6E8BE167E47}" srcOrd="0" destOrd="0" presId="urn:microsoft.com/office/officeart/2005/8/layout/vList2"/>
    <dgm:cxn modelId="{04AE28E9-10A1-4122-9F01-0159AC20269C}" srcId="{038692F4-1D48-4BA2-B9D6-E199ABA42B70}" destId="{C4EB7554-8324-40E8-960C-2222DD57D6A9}" srcOrd="0" destOrd="0" parTransId="{26207FAD-7DC0-4283-8993-41DDA65B66A2}" sibTransId="{8BAC07D4-4353-40B5-BCA4-AA76051BD708}"/>
    <dgm:cxn modelId="{4EB825A6-D832-46FB-9379-F9B05B0CDD91}" srcId="{038692F4-1D48-4BA2-B9D6-E199ABA42B70}" destId="{8F6D377D-E286-4357-8E34-B9DE16605AB0}" srcOrd="1" destOrd="0" parTransId="{8CB29CEC-9ABB-4F97-8A1A-0B2B1E70825C}" sibTransId="{1F06783A-BDD9-4D20-ABB5-3C73F9D290EE}"/>
    <dgm:cxn modelId="{7BAABBD1-5E0D-4DB1-BF85-DB6CB8A17B87}" type="presOf" srcId="{038692F4-1D48-4BA2-B9D6-E199ABA42B70}" destId="{84A103E0-B1CA-481F-84D7-6DA48551506A}" srcOrd="0" destOrd="0" presId="urn:microsoft.com/office/officeart/2005/8/layout/vList2"/>
    <dgm:cxn modelId="{43F9CBFD-0D57-4E7A-B881-CBEA2B735D31}" type="presOf" srcId="{C4EB7554-8324-40E8-960C-2222DD57D6A9}" destId="{F6DD3681-2863-4AAC-8351-BE040E3F7A82}" srcOrd="0" destOrd="0" presId="urn:microsoft.com/office/officeart/2005/8/layout/vList2"/>
    <dgm:cxn modelId="{017B17B5-508B-4C21-8F38-286470ED8AD0}" type="presParOf" srcId="{84A103E0-B1CA-481F-84D7-6DA48551506A}" destId="{F6DD3681-2863-4AAC-8351-BE040E3F7A82}" srcOrd="0" destOrd="0" presId="urn:microsoft.com/office/officeart/2005/8/layout/vList2"/>
    <dgm:cxn modelId="{0A6984CF-D439-42D5-A8EB-0F57AF4D4180}" type="presParOf" srcId="{84A103E0-B1CA-481F-84D7-6DA48551506A}" destId="{C4832535-9F99-424E-813B-1C88843C2571}" srcOrd="1" destOrd="0" presId="urn:microsoft.com/office/officeart/2005/8/layout/vList2"/>
    <dgm:cxn modelId="{6BF3B9C4-04DC-4613-8355-B7002EFE7311}" type="presParOf" srcId="{84A103E0-B1CA-481F-84D7-6DA48551506A}" destId="{C5485FDE-0CD2-4663-A219-F6E8BE167E47}"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7596A0-1630-4DDF-9838-34CA9B4C7338}"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ACEF59E-E3A9-4F1F-8950-51AB3901C35E}">
      <dgm:prSet/>
      <dgm:spPr/>
      <dgm:t>
        <a:bodyPr/>
        <a:lstStyle/>
        <a:p>
          <a:r>
            <a:rPr lang="en-US" dirty="0"/>
            <a:t>Numerous approaches to combating climate change can boost the economy while also enhancing our quality of life and safeguarding the environment. In order to direct development, there are also international frameworks and agreements in place, including the Paris Agreement, the UN Framework Convention on Climate Change, and the Sustainable Development Goals. Adapting to climate effects, reducing emissions, and funding necessary adaptations are the three main types of action.</a:t>
          </a:r>
        </a:p>
      </dgm:t>
    </dgm:pt>
    <dgm:pt modelId="{EAD0478B-EAA3-42DE-883B-80C82F5701E9}" type="parTrans" cxnId="{738D2674-71E3-491B-906A-28059AD9C760}">
      <dgm:prSet/>
      <dgm:spPr/>
      <dgm:t>
        <a:bodyPr/>
        <a:lstStyle/>
        <a:p>
          <a:endParaRPr lang="en-US"/>
        </a:p>
      </dgm:t>
    </dgm:pt>
    <dgm:pt modelId="{F022EE03-7A39-4B88-A3BD-4A02ABD6ECFD}" type="sibTrans" cxnId="{738D2674-71E3-491B-906A-28059AD9C760}">
      <dgm:prSet/>
      <dgm:spPr/>
      <dgm:t>
        <a:bodyPr/>
        <a:lstStyle/>
        <a:p>
          <a:endParaRPr lang="en-US"/>
        </a:p>
      </dgm:t>
    </dgm:pt>
    <dgm:pt modelId="{488381AF-EBCE-4456-8E04-D65CDD217015}">
      <dgm:prSet/>
      <dgm:spPr/>
      <dgm:t>
        <a:bodyPr/>
        <a:lstStyle/>
        <a:p>
          <a:r>
            <a:rPr lang="en-US" dirty="0"/>
            <a:t>By switching from fossil fuels to renewable energy sources like solar or wind, we can cut the emissions that cause climate change. But we must get started immediately. While an increasing number of nations have pledged to achieve net zero emissions by 2050, it is necessary to achieve around half of those reductions by 2030 in order to prevent global warming to 1.5°C or less. Between 2020 and 2030, fossil fuel production must decrease by around 6% annually.</a:t>
          </a:r>
        </a:p>
      </dgm:t>
    </dgm:pt>
    <dgm:pt modelId="{92358844-EFDD-46D2-BE71-DAB0C9904CE4}" type="parTrans" cxnId="{04CB3E24-B51B-4D87-9C69-C5127FC9AAA4}">
      <dgm:prSet/>
      <dgm:spPr/>
      <dgm:t>
        <a:bodyPr/>
        <a:lstStyle/>
        <a:p>
          <a:endParaRPr lang="en-US"/>
        </a:p>
      </dgm:t>
    </dgm:pt>
    <dgm:pt modelId="{5EA8B20F-CED8-4548-B811-B99B93FB6461}" type="sibTrans" cxnId="{04CB3E24-B51B-4D87-9C69-C5127FC9AAA4}">
      <dgm:prSet/>
      <dgm:spPr/>
      <dgm:t>
        <a:bodyPr/>
        <a:lstStyle/>
        <a:p>
          <a:endParaRPr lang="en-US"/>
        </a:p>
      </dgm:t>
    </dgm:pt>
    <dgm:pt modelId="{327F42F6-33EB-47D2-8FB7-68989044C19D}" type="pres">
      <dgm:prSet presAssocID="{947596A0-1630-4DDF-9838-34CA9B4C7338}" presName="linear" presStyleCnt="0">
        <dgm:presLayoutVars>
          <dgm:animLvl val="lvl"/>
          <dgm:resizeHandles val="exact"/>
        </dgm:presLayoutVars>
      </dgm:prSet>
      <dgm:spPr/>
      <dgm:t>
        <a:bodyPr/>
        <a:lstStyle/>
        <a:p>
          <a:endParaRPr lang="en-GB"/>
        </a:p>
      </dgm:t>
    </dgm:pt>
    <dgm:pt modelId="{1BA89D20-22A7-4AF5-8BE4-234A2B96B493}" type="pres">
      <dgm:prSet presAssocID="{0ACEF59E-E3A9-4F1F-8950-51AB3901C35E}" presName="parentText" presStyleLbl="node1" presStyleIdx="0" presStyleCnt="2">
        <dgm:presLayoutVars>
          <dgm:chMax val="0"/>
          <dgm:bulletEnabled val="1"/>
        </dgm:presLayoutVars>
      </dgm:prSet>
      <dgm:spPr/>
      <dgm:t>
        <a:bodyPr/>
        <a:lstStyle/>
        <a:p>
          <a:endParaRPr lang="en-GB"/>
        </a:p>
      </dgm:t>
    </dgm:pt>
    <dgm:pt modelId="{66608802-D43C-40B7-B8E9-F8535338DAA9}" type="pres">
      <dgm:prSet presAssocID="{F022EE03-7A39-4B88-A3BD-4A02ABD6ECFD}" presName="spacer" presStyleCnt="0"/>
      <dgm:spPr/>
    </dgm:pt>
    <dgm:pt modelId="{56B16A0D-BA18-45A5-A6CF-9A961E18B5CE}" type="pres">
      <dgm:prSet presAssocID="{488381AF-EBCE-4456-8E04-D65CDD217015}" presName="parentText" presStyleLbl="node1" presStyleIdx="1" presStyleCnt="2">
        <dgm:presLayoutVars>
          <dgm:chMax val="0"/>
          <dgm:bulletEnabled val="1"/>
        </dgm:presLayoutVars>
      </dgm:prSet>
      <dgm:spPr/>
      <dgm:t>
        <a:bodyPr/>
        <a:lstStyle/>
        <a:p>
          <a:endParaRPr lang="en-GB"/>
        </a:p>
      </dgm:t>
    </dgm:pt>
  </dgm:ptLst>
  <dgm:cxnLst>
    <dgm:cxn modelId="{F6911916-1E09-4EEE-9A49-2F9129A2A32C}" type="presOf" srcId="{0ACEF59E-E3A9-4F1F-8950-51AB3901C35E}" destId="{1BA89D20-22A7-4AF5-8BE4-234A2B96B493}" srcOrd="0" destOrd="0" presId="urn:microsoft.com/office/officeart/2005/8/layout/vList2"/>
    <dgm:cxn modelId="{738D2674-71E3-491B-906A-28059AD9C760}" srcId="{947596A0-1630-4DDF-9838-34CA9B4C7338}" destId="{0ACEF59E-E3A9-4F1F-8950-51AB3901C35E}" srcOrd="0" destOrd="0" parTransId="{EAD0478B-EAA3-42DE-883B-80C82F5701E9}" sibTransId="{F022EE03-7A39-4B88-A3BD-4A02ABD6ECFD}"/>
    <dgm:cxn modelId="{192E4221-746F-4407-B67C-92C2825D0312}" type="presOf" srcId="{488381AF-EBCE-4456-8E04-D65CDD217015}" destId="{56B16A0D-BA18-45A5-A6CF-9A961E18B5CE}" srcOrd="0" destOrd="0" presId="urn:microsoft.com/office/officeart/2005/8/layout/vList2"/>
    <dgm:cxn modelId="{04CB3E24-B51B-4D87-9C69-C5127FC9AAA4}" srcId="{947596A0-1630-4DDF-9838-34CA9B4C7338}" destId="{488381AF-EBCE-4456-8E04-D65CDD217015}" srcOrd="1" destOrd="0" parTransId="{92358844-EFDD-46D2-BE71-DAB0C9904CE4}" sibTransId="{5EA8B20F-CED8-4548-B811-B99B93FB6461}"/>
    <dgm:cxn modelId="{2C0E4DEA-507B-44A3-ADF7-4A5E81CCD8DC}" type="presOf" srcId="{947596A0-1630-4DDF-9838-34CA9B4C7338}" destId="{327F42F6-33EB-47D2-8FB7-68989044C19D}" srcOrd="0" destOrd="0" presId="urn:microsoft.com/office/officeart/2005/8/layout/vList2"/>
    <dgm:cxn modelId="{961AC103-5F69-4577-AF85-F13F891871C3}" type="presParOf" srcId="{327F42F6-33EB-47D2-8FB7-68989044C19D}" destId="{1BA89D20-22A7-4AF5-8BE4-234A2B96B493}" srcOrd="0" destOrd="0" presId="urn:microsoft.com/office/officeart/2005/8/layout/vList2"/>
    <dgm:cxn modelId="{7F11DDA8-E07E-4728-9474-3777DEA2A6C4}" type="presParOf" srcId="{327F42F6-33EB-47D2-8FB7-68989044C19D}" destId="{66608802-D43C-40B7-B8E9-F8535338DAA9}" srcOrd="1" destOrd="0" presId="urn:microsoft.com/office/officeart/2005/8/layout/vList2"/>
    <dgm:cxn modelId="{83F656F2-F463-4E19-8A32-102F99AB73C7}" type="presParOf" srcId="{327F42F6-33EB-47D2-8FB7-68989044C19D}" destId="{56B16A0D-BA18-45A5-A6CF-9A961E18B5C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130A94-B057-45ED-8D75-5EBCCC64525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A728F4A-C51D-4C0E-82AB-4FBA7405ADB9}">
      <dgm:prSet/>
      <dgm:spPr/>
      <dgm:t>
        <a:bodyPr/>
        <a:lstStyle/>
        <a:p>
          <a:r>
            <a:rPr lang="en-US" b="0" i="0" dirty="0"/>
            <a:t>The climate of Earth is dynamic. The temperature of Earth has occasionally been warmer than it is right now. There have been periods of colder weather. These epochs may span for a thousand years or a million years.</a:t>
          </a:r>
          <a:endParaRPr lang="en-US" dirty="0"/>
        </a:p>
      </dgm:t>
    </dgm:pt>
    <dgm:pt modelId="{6A6F15EC-55F7-4BA6-B57F-B8A384DA6CFC}" type="parTrans" cxnId="{970A0498-00B0-48AD-822C-F49A0DB85372}">
      <dgm:prSet/>
      <dgm:spPr/>
      <dgm:t>
        <a:bodyPr/>
        <a:lstStyle/>
        <a:p>
          <a:endParaRPr lang="en-US"/>
        </a:p>
      </dgm:t>
    </dgm:pt>
    <dgm:pt modelId="{F21365D7-2F0D-4C4F-AA23-9EA7A5F710E1}" type="sibTrans" cxnId="{970A0498-00B0-48AD-822C-F49A0DB85372}">
      <dgm:prSet/>
      <dgm:spPr/>
      <dgm:t>
        <a:bodyPr/>
        <a:lstStyle/>
        <a:p>
          <a:endParaRPr lang="en-US"/>
        </a:p>
      </dgm:t>
    </dgm:pt>
    <dgm:pt modelId="{5177543D-5EBF-4FD3-870A-753A61D4D7CF}">
      <dgm:prSet/>
      <dgm:spPr/>
      <dgm:t>
        <a:bodyPr/>
        <a:lstStyle/>
        <a:p>
          <a:r>
            <a:rPr lang="en-US" b="0" i="0" dirty="0"/>
            <a:t>People who study the planet can tell that the climate is warming up. In the past 100 years, the Earth's temperature has increased by around one degree Fahrenheit. It might not seem like much, but However, even modest variations in the Earth's temperature may have a large impact.</a:t>
          </a:r>
          <a:endParaRPr lang="en-US" dirty="0"/>
        </a:p>
      </dgm:t>
    </dgm:pt>
    <dgm:pt modelId="{8C976670-E649-448A-B7E4-F567CCF1ECC8}" type="parTrans" cxnId="{ED5B3DCB-AE6D-4922-88A5-AC726DB1E559}">
      <dgm:prSet/>
      <dgm:spPr/>
      <dgm:t>
        <a:bodyPr/>
        <a:lstStyle/>
        <a:p>
          <a:endParaRPr lang="en-US"/>
        </a:p>
      </dgm:t>
    </dgm:pt>
    <dgm:pt modelId="{582F5E9D-557A-45BE-B9FC-DE1AC583E2FF}" type="sibTrans" cxnId="{ED5B3DCB-AE6D-4922-88A5-AC726DB1E559}">
      <dgm:prSet/>
      <dgm:spPr/>
      <dgm:t>
        <a:bodyPr/>
        <a:lstStyle/>
        <a:p>
          <a:endParaRPr lang="en-US"/>
        </a:p>
      </dgm:t>
    </dgm:pt>
    <dgm:pt modelId="{999508A8-0B88-428C-969B-1CCC32EBF7FD}">
      <dgm:prSet/>
      <dgm:spPr/>
      <dgm:t>
        <a:bodyPr/>
        <a:lstStyle/>
        <a:p>
          <a:r>
            <a:rPr lang="en-US" b="0" i="0" dirty="0"/>
            <a:t>There are already some impacts. Some ice and snow have started to melt as a result of climate change on Earth. Oceans have risen as a result of the warming. Additionally, it has altered the timing of when some plants develop.</a:t>
          </a:r>
          <a:endParaRPr lang="en-US" dirty="0"/>
        </a:p>
      </dgm:t>
    </dgm:pt>
    <dgm:pt modelId="{96715D65-6EB5-48B9-8BF8-DF36B7C91DF0}" type="parTrans" cxnId="{9617E67E-27DA-40BC-B194-BAC21D2E71C2}">
      <dgm:prSet/>
      <dgm:spPr/>
      <dgm:t>
        <a:bodyPr/>
        <a:lstStyle/>
        <a:p>
          <a:endParaRPr lang="en-US"/>
        </a:p>
      </dgm:t>
    </dgm:pt>
    <dgm:pt modelId="{670A7CF7-9B64-4CA1-995B-EAD2DA7038E5}" type="sibTrans" cxnId="{9617E67E-27DA-40BC-B194-BAC21D2E71C2}">
      <dgm:prSet/>
      <dgm:spPr/>
      <dgm:t>
        <a:bodyPr/>
        <a:lstStyle/>
        <a:p>
          <a:endParaRPr lang="en-US"/>
        </a:p>
      </dgm:t>
    </dgm:pt>
    <dgm:pt modelId="{C9DA059A-C1EB-489A-A3DC-31D6ED2ACDE5}" type="pres">
      <dgm:prSet presAssocID="{17130A94-B057-45ED-8D75-5EBCCC645252}" presName="linear" presStyleCnt="0">
        <dgm:presLayoutVars>
          <dgm:animLvl val="lvl"/>
          <dgm:resizeHandles val="exact"/>
        </dgm:presLayoutVars>
      </dgm:prSet>
      <dgm:spPr/>
      <dgm:t>
        <a:bodyPr/>
        <a:lstStyle/>
        <a:p>
          <a:endParaRPr lang="en-GB"/>
        </a:p>
      </dgm:t>
    </dgm:pt>
    <dgm:pt modelId="{8B77887D-B3BB-418B-B696-F72F7CED373F}" type="pres">
      <dgm:prSet presAssocID="{7A728F4A-C51D-4C0E-82AB-4FBA7405ADB9}" presName="parentText" presStyleLbl="node1" presStyleIdx="0" presStyleCnt="3">
        <dgm:presLayoutVars>
          <dgm:chMax val="0"/>
          <dgm:bulletEnabled val="1"/>
        </dgm:presLayoutVars>
      </dgm:prSet>
      <dgm:spPr/>
      <dgm:t>
        <a:bodyPr/>
        <a:lstStyle/>
        <a:p>
          <a:endParaRPr lang="en-GB"/>
        </a:p>
      </dgm:t>
    </dgm:pt>
    <dgm:pt modelId="{E3A4510B-E943-4552-8CD8-2FFCD14F4FFF}" type="pres">
      <dgm:prSet presAssocID="{F21365D7-2F0D-4C4F-AA23-9EA7A5F710E1}" presName="spacer" presStyleCnt="0"/>
      <dgm:spPr/>
    </dgm:pt>
    <dgm:pt modelId="{71C5F79A-D9D5-46BF-A133-5C253C41819A}" type="pres">
      <dgm:prSet presAssocID="{5177543D-5EBF-4FD3-870A-753A61D4D7CF}" presName="parentText" presStyleLbl="node1" presStyleIdx="1" presStyleCnt="3">
        <dgm:presLayoutVars>
          <dgm:chMax val="0"/>
          <dgm:bulletEnabled val="1"/>
        </dgm:presLayoutVars>
      </dgm:prSet>
      <dgm:spPr/>
      <dgm:t>
        <a:bodyPr/>
        <a:lstStyle/>
        <a:p>
          <a:endParaRPr lang="en-GB"/>
        </a:p>
      </dgm:t>
    </dgm:pt>
    <dgm:pt modelId="{D9B3B974-E664-40E8-A394-5E333770076D}" type="pres">
      <dgm:prSet presAssocID="{582F5E9D-557A-45BE-B9FC-DE1AC583E2FF}" presName="spacer" presStyleCnt="0"/>
      <dgm:spPr/>
    </dgm:pt>
    <dgm:pt modelId="{9B6E876F-73FE-480E-B9C4-AAA2B057B3FE}" type="pres">
      <dgm:prSet presAssocID="{999508A8-0B88-428C-969B-1CCC32EBF7FD}" presName="parentText" presStyleLbl="node1" presStyleIdx="2" presStyleCnt="3">
        <dgm:presLayoutVars>
          <dgm:chMax val="0"/>
          <dgm:bulletEnabled val="1"/>
        </dgm:presLayoutVars>
      </dgm:prSet>
      <dgm:spPr/>
      <dgm:t>
        <a:bodyPr/>
        <a:lstStyle/>
        <a:p>
          <a:endParaRPr lang="en-GB"/>
        </a:p>
      </dgm:t>
    </dgm:pt>
  </dgm:ptLst>
  <dgm:cxnLst>
    <dgm:cxn modelId="{8774F685-04BF-4A79-A15F-A02DEB69A229}" type="presOf" srcId="{5177543D-5EBF-4FD3-870A-753A61D4D7CF}" destId="{71C5F79A-D9D5-46BF-A133-5C253C41819A}" srcOrd="0" destOrd="0" presId="urn:microsoft.com/office/officeart/2005/8/layout/vList2"/>
    <dgm:cxn modelId="{970A0498-00B0-48AD-822C-F49A0DB85372}" srcId="{17130A94-B057-45ED-8D75-5EBCCC645252}" destId="{7A728F4A-C51D-4C0E-82AB-4FBA7405ADB9}" srcOrd="0" destOrd="0" parTransId="{6A6F15EC-55F7-4BA6-B57F-B8A384DA6CFC}" sibTransId="{F21365D7-2F0D-4C4F-AA23-9EA7A5F710E1}"/>
    <dgm:cxn modelId="{B21AD724-F7B1-4688-BBB6-53B9458B3796}" type="presOf" srcId="{7A728F4A-C51D-4C0E-82AB-4FBA7405ADB9}" destId="{8B77887D-B3BB-418B-B696-F72F7CED373F}" srcOrd="0" destOrd="0" presId="urn:microsoft.com/office/officeart/2005/8/layout/vList2"/>
    <dgm:cxn modelId="{ED5B3DCB-AE6D-4922-88A5-AC726DB1E559}" srcId="{17130A94-B057-45ED-8D75-5EBCCC645252}" destId="{5177543D-5EBF-4FD3-870A-753A61D4D7CF}" srcOrd="1" destOrd="0" parTransId="{8C976670-E649-448A-B7E4-F567CCF1ECC8}" sibTransId="{582F5E9D-557A-45BE-B9FC-DE1AC583E2FF}"/>
    <dgm:cxn modelId="{3C0C21DB-0891-49FF-A6D3-D52038E16D2C}" type="presOf" srcId="{17130A94-B057-45ED-8D75-5EBCCC645252}" destId="{C9DA059A-C1EB-489A-A3DC-31D6ED2ACDE5}" srcOrd="0" destOrd="0" presId="urn:microsoft.com/office/officeart/2005/8/layout/vList2"/>
    <dgm:cxn modelId="{358A10D1-8DD9-4859-BF8F-6D876EEE2C39}" type="presOf" srcId="{999508A8-0B88-428C-969B-1CCC32EBF7FD}" destId="{9B6E876F-73FE-480E-B9C4-AAA2B057B3FE}" srcOrd="0" destOrd="0" presId="urn:microsoft.com/office/officeart/2005/8/layout/vList2"/>
    <dgm:cxn modelId="{9617E67E-27DA-40BC-B194-BAC21D2E71C2}" srcId="{17130A94-B057-45ED-8D75-5EBCCC645252}" destId="{999508A8-0B88-428C-969B-1CCC32EBF7FD}" srcOrd="2" destOrd="0" parTransId="{96715D65-6EB5-48B9-8BF8-DF36B7C91DF0}" sibTransId="{670A7CF7-9B64-4CA1-995B-EAD2DA7038E5}"/>
    <dgm:cxn modelId="{C8606087-67D3-464A-96C9-163D18A52619}" type="presParOf" srcId="{C9DA059A-C1EB-489A-A3DC-31D6ED2ACDE5}" destId="{8B77887D-B3BB-418B-B696-F72F7CED373F}" srcOrd="0" destOrd="0" presId="urn:microsoft.com/office/officeart/2005/8/layout/vList2"/>
    <dgm:cxn modelId="{F075181E-7366-4320-9A51-D27E3A7EDE9E}" type="presParOf" srcId="{C9DA059A-C1EB-489A-A3DC-31D6ED2ACDE5}" destId="{E3A4510B-E943-4552-8CD8-2FFCD14F4FFF}" srcOrd="1" destOrd="0" presId="urn:microsoft.com/office/officeart/2005/8/layout/vList2"/>
    <dgm:cxn modelId="{C410D954-730D-4B80-B562-E001D849A0C4}" type="presParOf" srcId="{C9DA059A-C1EB-489A-A3DC-31D6ED2ACDE5}" destId="{71C5F79A-D9D5-46BF-A133-5C253C41819A}" srcOrd="2" destOrd="0" presId="urn:microsoft.com/office/officeart/2005/8/layout/vList2"/>
    <dgm:cxn modelId="{BCE97713-8F31-48C1-985B-2ABD93CC55F3}" type="presParOf" srcId="{C9DA059A-C1EB-489A-A3DC-31D6ED2ACDE5}" destId="{D9B3B974-E664-40E8-A394-5E333770076D}" srcOrd="3" destOrd="0" presId="urn:microsoft.com/office/officeart/2005/8/layout/vList2"/>
    <dgm:cxn modelId="{6B00B1C5-A233-4237-BD8C-DCBDE37C45B2}" type="presParOf" srcId="{C9DA059A-C1EB-489A-A3DC-31D6ED2ACDE5}" destId="{9B6E876F-73FE-480E-B9C4-AAA2B057B3F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247E6-0B90-4807-9409-7D80AE3092C2}">
      <dsp:nvSpPr>
        <dsp:cNvPr id="0" name=""/>
        <dsp:cNvSpPr/>
      </dsp:nvSpPr>
      <dsp:spPr>
        <a:xfrm>
          <a:off x="731" y="849753"/>
          <a:ext cx="2853779" cy="1712267"/>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defRPr cap="all"/>
          </a:pPr>
          <a:r>
            <a:rPr lang="nb-NO" sz="2400" kern="1200" dirty="0" err="1"/>
            <a:t>Increasing</a:t>
          </a:r>
          <a:r>
            <a:rPr lang="nb-NO" sz="2400" kern="1200" dirty="0"/>
            <a:t> </a:t>
          </a:r>
          <a:r>
            <a:rPr lang="nb-NO" sz="2400" kern="1200" dirty="0" err="1"/>
            <a:t>the</a:t>
          </a:r>
          <a:r>
            <a:rPr lang="nb-NO" sz="2400" kern="1200" dirty="0"/>
            <a:t> </a:t>
          </a:r>
          <a:r>
            <a:rPr lang="nb-NO" sz="2400" kern="1200" dirty="0" err="1"/>
            <a:t>awareness</a:t>
          </a:r>
          <a:r>
            <a:rPr lang="nb-NO" sz="2400" kern="1200" dirty="0"/>
            <a:t> about </a:t>
          </a:r>
          <a:r>
            <a:rPr lang="nb-NO" sz="2400" kern="1200" dirty="0" err="1"/>
            <a:t>the</a:t>
          </a:r>
          <a:r>
            <a:rPr lang="nb-NO" sz="2400" kern="1200" dirty="0"/>
            <a:t> </a:t>
          </a:r>
          <a:r>
            <a:rPr lang="nb-NO" sz="2400" kern="1200" dirty="0" err="1"/>
            <a:t>climate</a:t>
          </a:r>
          <a:r>
            <a:rPr lang="nb-NO" sz="2400" kern="1200" dirty="0"/>
            <a:t> </a:t>
          </a:r>
          <a:r>
            <a:rPr lang="nb-NO" sz="2400" kern="1200" dirty="0" err="1"/>
            <a:t>change</a:t>
          </a:r>
          <a:r>
            <a:rPr lang="nb-NO" sz="2400" kern="1200" dirty="0"/>
            <a:t>.</a:t>
          </a:r>
          <a:endParaRPr lang="en-US" sz="2400" kern="1200" dirty="0"/>
        </a:p>
      </dsp:txBody>
      <dsp:txXfrm>
        <a:off x="731" y="849753"/>
        <a:ext cx="2853779" cy="1712267"/>
      </dsp:txXfrm>
    </dsp:sp>
    <dsp:sp modelId="{EBEFA771-FFB7-4619-AFA0-384B736D7849}">
      <dsp:nvSpPr>
        <dsp:cNvPr id="0" name=""/>
        <dsp:cNvSpPr/>
      </dsp:nvSpPr>
      <dsp:spPr>
        <a:xfrm>
          <a:off x="3139888" y="849753"/>
          <a:ext cx="2853779" cy="1712267"/>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defRPr cap="all"/>
          </a:pPr>
          <a:r>
            <a:rPr lang="nb-NO" sz="2400" kern="1200"/>
            <a:t>To create a better future for the next generation.</a:t>
          </a:r>
          <a:endParaRPr lang="en-US" sz="2400" kern="1200"/>
        </a:p>
      </dsp:txBody>
      <dsp:txXfrm>
        <a:off x="3139888" y="849753"/>
        <a:ext cx="2853779" cy="1712267"/>
      </dsp:txXfrm>
    </dsp:sp>
    <dsp:sp modelId="{51D413CB-5EAD-4285-848F-365C4A9B6167}">
      <dsp:nvSpPr>
        <dsp:cNvPr id="0" name=""/>
        <dsp:cNvSpPr/>
      </dsp:nvSpPr>
      <dsp:spPr>
        <a:xfrm>
          <a:off x="1570310" y="2847399"/>
          <a:ext cx="2853779" cy="1712267"/>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defRPr cap="all"/>
          </a:pPr>
          <a:r>
            <a:rPr lang="en-US" sz="2400" kern="1200" dirty="0"/>
            <a:t>TO LIVE IN MORE </a:t>
          </a:r>
          <a:r>
            <a:rPr lang="nb-NO" sz="2400" kern="1200" dirty="0" err="1"/>
            <a:t>sustainable</a:t>
          </a:r>
          <a:r>
            <a:rPr lang="nb-NO" sz="2400" kern="1200" dirty="0"/>
            <a:t> WORLD</a:t>
          </a:r>
          <a:endParaRPr lang="en-US" sz="2400" kern="1200" dirty="0"/>
        </a:p>
      </dsp:txBody>
      <dsp:txXfrm>
        <a:off x="1570310" y="2847399"/>
        <a:ext cx="2853779" cy="1712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DD3681-2863-4AAC-8351-BE040E3F7A82}">
      <dsp:nvSpPr>
        <dsp:cNvPr id="0" name=""/>
        <dsp:cNvSpPr/>
      </dsp:nvSpPr>
      <dsp:spPr>
        <a:xfrm>
          <a:off x="0" y="276232"/>
          <a:ext cx="6254749" cy="240084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a:t>Scientists around the world and government reviewers concurred in a number of UN assessments that keeping the increase in global temperature to 1.5°C would help humanity avoid the worst climate effects and maintain a habitable environment. However, according to current national climate plans, the average global warming by the end of the century will be about 3.2°C.</a:t>
          </a:r>
        </a:p>
      </dsp:txBody>
      <dsp:txXfrm>
        <a:off x="117199" y="393431"/>
        <a:ext cx="6020351" cy="2166442"/>
      </dsp:txXfrm>
    </dsp:sp>
    <dsp:sp modelId="{C5485FDE-0CD2-4663-A219-F6E8BE167E47}">
      <dsp:nvSpPr>
        <dsp:cNvPr id="0" name=""/>
        <dsp:cNvSpPr/>
      </dsp:nvSpPr>
      <dsp:spPr>
        <a:xfrm>
          <a:off x="0" y="2731792"/>
          <a:ext cx="6254749" cy="240084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a:t>All across the world, emissions that contribute to climate change are produced, yet some nations create far more than others. 3 percent of global emissions are produced by the 100 nations with the lowest emissions. 68% of the contribution comes from the ten nations with the highest emissions. Everyone must act to combat climate change, but those who contribute most to the issue and those nations have a larger obligation to do so first.</a:t>
          </a:r>
        </a:p>
      </dsp:txBody>
      <dsp:txXfrm>
        <a:off x="117199" y="2848991"/>
        <a:ext cx="6020351" cy="21664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A89D20-22A7-4AF5-8BE4-234A2B96B493}">
      <dsp:nvSpPr>
        <dsp:cNvPr id="0" name=""/>
        <dsp:cNvSpPr/>
      </dsp:nvSpPr>
      <dsp:spPr>
        <a:xfrm>
          <a:off x="0" y="254555"/>
          <a:ext cx="10178321" cy="1516320"/>
        </a:xfrm>
        <a:prstGeom prst="round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Numerous approaches to combating climate change can boost the economy while also enhancing our quality of life and safeguarding the environment. In order to direct development, there are also international frameworks and agreements in place, including the Paris Agreement, the UN Framework Convention on Climate Change, and the Sustainable Development Goals. Adapting to climate effects, reducing emissions, and funding necessary adaptations are the three main types of action.</a:t>
          </a:r>
        </a:p>
      </dsp:txBody>
      <dsp:txXfrm>
        <a:off x="74021" y="328576"/>
        <a:ext cx="10030279" cy="1368278"/>
      </dsp:txXfrm>
    </dsp:sp>
    <dsp:sp modelId="{56B16A0D-BA18-45A5-A6CF-9A961E18B5CE}">
      <dsp:nvSpPr>
        <dsp:cNvPr id="0" name=""/>
        <dsp:cNvSpPr/>
      </dsp:nvSpPr>
      <dsp:spPr>
        <a:xfrm>
          <a:off x="0" y="1822715"/>
          <a:ext cx="10178321" cy="1516320"/>
        </a:xfrm>
        <a:prstGeom prst="round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By switching from fossil fuels to renewable energy sources like solar or wind, we can cut the emissions that cause climate change. But we must get started immediately. While an increasing number of nations have pledged to achieve net zero emissions by 2050, it is necessary to achieve around half of those reductions by 2030 in order to prevent global warming to 1.5°C or less. Between 2020 and 2030, fossil fuel production must decrease by around 6% annually.</a:t>
          </a:r>
        </a:p>
      </dsp:txBody>
      <dsp:txXfrm>
        <a:off x="74021" y="1896736"/>
        <a:ext cx="10030279" cy="13682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7887D-B3BB-418B-B696-F72F7CED373F}">
      <dsp:nvSpPr>
        <dsp:cNvPr id="0" name=""/>
        <dsp:cNvSpPr/>
      </dsp:nvSpPr>
      <dsp:spPr>
        <a:xfrm>
          <a:off x="0" y="292637"/>
          <a:ext cx="6254749" cy="1571383"/>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0" i="0" kern="1200" dirty="0"/>
            <a:t>The climate of Earth is dynamic. The temperature of Earth has occasionally been warmer than it is right now. There have been periods of colder weather. These epochs may span for a thousand years or a million years.</a:t>
          </a:r>
          <a:endParaRPr lang="en-US" sz="1900" kern="1200" dirty="0"/>
        </a:p>
      </dsp:txBody>
      <dsp:txXfrm>
        <a:off x="76709" y="369346"/>
        <a:ext cx="6101331" cy="1417965"/>
      </dsp:txXfrm>
    </dsp:sp>
    <dsp:sp modelId="{71C5F79A-D9D5-46BF-A133-5C253C41819A}">
      <dsp:nvSpPr>
        <dsp:cNvPr id="0" name=""/>
        <dsp:cNvSpPr/>
      </dsp:nvSpPr>
      <dsp:spPr>
        <a:xfrm>
          <a:off x="0" y="1918740"/>
          <a:ext cx="6254749" cy="1571383"/>
        </a:xfrm>
        <a:prstGeom prst="roundRect">
          <a:avLst/>
        </a:prstGeom>
        <a:solidFill>
          <a:schemeClr val="accent2">
            <a:hueOff val="3119331"/>
            <a:satOff val="17752"/>
            <a:lumOff val="549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0" i="0" kern="1200" dirty="0"/>
            <a:t>People who study the planet can tell that the climate is warming up. In the past 100 years, the Earth's temperature has increased by around one degree Fahrenheit. It might not seem like much, but However, even modest variations in the Earth's temperature may have a large impact.</a:t>
          </a:r>
          <a:endParaRPr lang="en-US" sz="1900" kern="1200" dirty="0"/>
        </a:p>
      </dsp:txBody>
      <dsp:txXfrm>
        <a:off x="76709" y="1995449"/>
        <a:ext cx="6101331" cy="1417965"/>
      </dsp:txXfrm>
    </dsp:sp>
    <dsp:sp modelId="{9B6E876F-73FE-480E-B9C4-AAA2B057B3FE}">
      <dsp:nvSpPr>
        <dsp:cNvPr id="0" name=""/>
        <dsp:cNvSpPr/>
      </dsp:nvSpPr>
      <dsp:spPr>
        <a:xfrm>
          <a:off x="0" y="3544844"/>
          <a:ext cx="6254749" cy="1571383"/>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0" i="0" kern="1200" dirty="0"/>
            <a:t>There are already some impacts. Some ice and snow have started to melt as a result of climate change on Earth. Oceans have risen as a result of the warming. Additionally, it has altered the timing of when some plants develop.</a:t>
          </a:r>
          <a:endParaRPr lang="en-US" sz="1900" kern="1200" dirty="0"/>
        </a:p>
      </dsp:txBody>
      <dsp:txXfrm>
        <a:off x="76709" y="3621553"/>
        <a:ext cx="6101331" cy="141796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9/5/2022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05/09/2022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05/09/2022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05/09/2022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05/09/2022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05/09/2022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05/09/2022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05/09/2022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05/09/2022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05/09/2022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05/09/2022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05/09/2022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2" Type="http://schemas.openxmlformats.org/officeDocument/2006/relationships/hyperlink" Target="https://youtu.be/dcBXmj1nMTQ"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un.org/en/climatechange/what-is-climate-change" TargetMode="External"/><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hyperlink" Target="https://www.nasa.gov/audience/forstudents/k-4/stories/nasa-knows/what-is-climate-change-k4.html" TargetMode="External"/><Relationship Id="rId4" Type="http://schemas.openxmlformats.org/officeDocument/2006/relationships/hyperlink" Target="https://www.science.org.au/learning/general-audience/science-climate-change/1-what-is-climate-chang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xmlns=""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xmlns=""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xmlns="" id="{EF3BC833-C3D8-ED83-390E-49FAB7EBFD11}"/>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A98AD482-27A4-454E-8A3A-84F73CBDA7E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322422E2-F15A-43AE-98F1-7210710B0E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46403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F6401626-7757-4D4F-8FF8-56FF21CADD09}"/>
              </a:ext>
            </a:extLst>
          </p:cNvPr>
          <p:cNvSpPr>
            <a:spLocks noGrp="1"/>
          </p:cNvSpPr>
          <p:nvPr>
            <p:ph type="title"/>
          </p:nvPr>
        </p:nvSpPr>
        <p:spPr>
          <a:xfrm>
            <a:off x="1251677" y="1078378"/>
            <a:ext cx="2917551" cy="4701244"/>
          </a:xfrm>
        </p:spPr>
        <p:txBody>
          <a:bodyPr anchor="ctr">
            <a:normAutofit/>
          </a:bodyPr>
          <a:lstStyle/>
          <a:p>
            <a:r>
              <a:rPr lang="en-US" sz="2500" dirty="0"/>
              <a:t>The amount of greenhouse gases is at its greatest point in two million years…</a:t>
            </a:r>
            <a:endParaRPr lang="nb-NO" sz="2500" dirty="0"/>
          </a:p>
        </p:txBody>
      </p:sp>
      <p:sp>
        <p:nvSpPr>
          <p:cNvPr id="13" name="Freeform 6">
            <a:extLst>
              <a:ext uri="{FF2B5EF4-FFF2-40B4-BE49-F238E27FC236}">
                <a16:creationId xmlns:a16="http://schemas.microsoft.com/office/drawing/2014/main" xmlns="" id="{BDC8164B-5FC0-4CBD-B7AE-0CB8780FFC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75000"/>
              <a:alpha val="70000"/>
            </a:schemeClr>
          </a:solidFill>
          <a:ln w="0">
            <a:noFill/>
            <a:prstDash val="solid"/>
            <a:round/>
            <a:headEnd/>
            <a:tailEnd/>
          </a:ln>
        </p:spPr>
      </p:sp>
      <p:sp>
        <p:nvSpPr>
          <p:cNvPr id="3" name="Plassholder for innhold 2">
            <a:extLst>
              <a:ext uri="{FF2B5EF4-FFF2-40B4-BE49-F238E27FC236}">
                <a16:creationId xmlns:a16="http://schemas.microsoft.com/office/drawing/2014/main" xmlns="" id="{78C9AA99-EC9A-4A5C-9863-9D36EDF6C0B9}"/>
              </a:ext>
            </a:extLst>
          </p:cNvPr>
          <p:cNvSpPr>
            <a:spLocks noGrp="1"/>
          </p:cNvSpPr>
          <p:nvPr>
            <p:ph idx="1"/>
          </p:nvPr>
        </p:nvSpPr>
        <p:spPr>
          <a:xfrm>
            <a:off x="5167062" y="1078378"/>
            <a:ext cx="6262938" cy="4701244"/>
          </a:xfrm>
        </p:spPr>
        <p:txBody>
          <a:bodyPr anchor="ctr">
            <a:normAutofit/>
          </a:bodyPr>
          <a:lstStyle/>
          <a:p>
            <a:r>
              <a:rPr lang="en-US" dirty="0"/>
              <a:t>…and emissions keep increasing.  As a result, the Earth is now about 1.1°C warmer than it was in the late 1800s. The most recent ten years (2011–2020) were the hottest ever. Many believe that rising temperatures are the major effect of climate change. But the tale doesn't start with the temperature increase. Changes in one place might have an impact on changes in all other areas since the Earth is a system in which everything is interconnected. Intense droughts, water scarcity, destructive fires, rising sea levels, flooding, melting polar ice, catastrophic storms, and a decline in biodiversity are now some of the effects of climate change.</a:t>
            </a:r>
            <a:endParaRPr lang="nb-NO" dirty="0"/>
          </a:p>
        </p:txBody>
      </p:sp>
      <p:sp>
        <p:nvSpPr>
          <p:cNvPr id="4" name="Plassholder for bunntekst 3">
            <a:extLst>
              <a:ext uri="{FF2B5EF4-FFF2-40B4-BE49-F238E27FC236}">
                <a16:creationId xmlns:a16="http://schemas.microsoft.com/office/drawing/2014/main" xmlns="" id="{F1304369-60BC-4753-B270-B52D8B7463AA}"/>
              </a:ext>
            </a:extLst>
          </p:cNvPr>
          <p:cNvSpPr>
            <a:spLocks noGrp="1"/>
          </p:cNvSpPr>
          <p:nvPr>
            <p:ph type="ftr" sz="quarter" idx="11"/>
          </p:nvPr>
        </p:nvSpPr>
        <p:spPr>
          <a:xfrm>
            <a:off x="5167061" y="6375679"/>
            <a:ext cx="4782481"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xmlns="" id="{0DB67327-C0B2-0500-C562-635970F1373C}"/>
              </a:ext>
            </a:extLst>
          </p:cNvPr>
          <p:cNvSpPr txBox="1"/>
          <p:nvPr/>
        </p:nvSpPr>
        <p:spPr>
          <a:xfrm>
            <a:off x="5167062" y="5698915"/>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2299757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06F0F283-C8B6-4598-89C9-C404C98A571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xmlns="" id="{E473B0C0-761B-443F-97A0-9D6E01FBB75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tel 1">
            <a:extLst>
              <a:ext uri="{FF2B5EF4-FFF2-40B4-BE49-F238E27FC236}">
                <a16:creationId xmlns:a16="http://schemas.microsoft.com/office/drawing/2014/main" xmlns="" id="{457203EE-033E-4111-8587-139386760330}"/>
              </a:ext>
            </a:extLst>
          </p:cNvPr>
          <p:cNvSpPr>
            <a:spLocks noGrp="1"/>
          </p:cNvSpPr>
          <p:nvPr>
            <p:ph type="title"/>
          </p:nvPr>
        </p:nvSpPr>
        <p:spPr>
          <a:xfrm>
            <a:off x="931933" y="1162940"/>
            <a:ext cx="4515598" cy="4532120"/>
          </a:xfrm>
        </p:spPr>
        <p:txBody>
          <a:bodyPr anchor="ctr">
            <a:normAutofit/>
          </a:bodyPr>
          <a:lstStyle/>
          <a:p>
            <a:r>
              <a:rPr lang="en-GB" sz="4400" b="1" i="0" dirty="0">
                <a:solidFill>
                  <a:srgbClr val="2A1A00"/>
                </a:solidFill>
                <a:effectLst/>
              </a:rPr>
              <a:t>People are experiencing climate change in diverse ways</a:t>
            </a:r>
            <a:br>
              <a:rPr lang="en-GB" sz="4400" b="1" i="0" dirty="0">
                <a:solidFill>
                  <a:srgbClr val="2A1A00"/>
                </a:solidFill>
                <a:effectLst/>
              </a:rPr>
            </a:br>
            <a:endParaRPr lang="nb-NO" sz="4400" dirty="0">
              <a:solidFill>
                <a:srgbClr val="2A1A00"/>
              </a:solidFill>
            </a:endParaRPr>
          </a:p>
        </p:txBody>
      </p:sp>
      <p:sp>
        <p:nvSpPr>
          <p:cNvPr id="13" name="Rectangle 12">
            <a:extLst>
              <a:ext uri="{FF2B5EF4-FFF2-40B4-BE49-F238E27FC236}">
                <a16:creationId xmlns:a16="http://schemas.microsoft.com/office/drawing/2014/main" xmlns="" id="{E3B475C6-1445-41C7-9360-49FD7C1C1E7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9B0EB47F-65AE-4A22-BF67-EF313E837351}"/>
              </a:ext>
            </a:extLst>
          </p:cNvPr>
          <p:cNvSpPr>
            <a:spLocks noGrp="1"/>
          </p:cNvSpPr>
          <p:nvPr>
            <p:ph idx="1"/>
          </p:nvPr>
        </p:nvSpPr>
        <p:spPr>
          <a:xfrm>
            <a:off x="6749271" y="1128451"/>
            <a:ext cx="4680729" cy="4566609"/>
          </a:xfrm>
        </p:spPr>
        <p:txBody>
          <a:bodyPr anchor="ctr">
            <a:normAutofit/>
          </a:bodyPr>
          <a:lstStyle/>
          <a:p>
            <a:r>
              <a:rPr lang="en-US" dirty="0"/>
              <a:t>Climate change may have an impact on our employment, housing, safety, and capacity to cultivate food. Some of us, such as residents of tiny island states and other poor nations, are already more susceptible to the effects of the climate. Long-lasting droughts are placing people at danger of starvation, while conditions like sea level rise and saltwater intrusion have progressed to the point that entire towns have been forced to evacuate. The quantity of "climate refugees" is anticipated to increase in the future.&lt;</a:t>
            </a:r>
            <a:endParaRPr lang="nb-NO" dirty="0"/>
          </a:p>
        </p:txBody>
      </p:sp>
      <p:sp>
        <p:nvSpPr>
          <p:cNvPr id="4" name="Plassholder for bunntekst 3">
            <a:extLst>
              <a:ext uri="{FF2B5EF4-FFF2-40B4-BE49-F238E27FC236}">
                <a16:creationId xmlns:a16="http://schemas.microsoft.com/office/drawing/2014/main" xmlns="" id="{5267A65C-D3B9-4104-BF88-A602CFFB87C5}"/>
              </a:ext>
            </a:extLst>
          </p:cNvPr>
          <p:cNvSpPr>
            <a:spLocks noGrp="1"/>
          </p:cNvSpPr>
          <p:nvPr>
            <p:ph type="ftr" sz="quarter" idx="11"/>
          </p:nvPr>
        </p:nvSpPr>
        <p:spPr>
          <a:xfrm>
            <a:off x="6744470" y="6375679"/>
            <a:ext cx="3304694" cy="345796"/>
          </a:xfrm>
        </p:spPr>
        <p:txBody>
          <a:bodyPr>
            <a:normAutofit/>
          </a:bodyPr>
          <a:lstStyle/>
          <a:p>
            <a:pPr algn="l">
              <a:spcAft>
                <a:spcPts val="600"/>
              </a:spcAft>
            </a:pPr>
            <a:r>
              <a:rPr lang="en-US" sz="1100"/>
              <a:t>Project Number: 2020-1-UK01-KA227-SCH-094437</a:t>
            </a:r>
          </a:p>
        </p:txBody>
      </p:sp>
      <p:sp>
        <p:nvSpPr>
          <p:cNvPr id="8" name="TextBox 7">
            <a:extLst>
              <a:ext uri="{FF2B5EF4-FFF2-40B4-BE49-F238E27FC236}">
                <a16:creationId xmlns:a16="http://schemas.microsoft.com/office/drawing/2014/main" xmlns="" id="{2F4BA7B3-68ED-948F-3312-434765A0529D}"/>
              </a:ext>
            </a:extLst>
          </p:cNvPr>
          <p:cNvSpPr txBox="1"/>
          <p:nvPr/>
        </p:nvSpPr>
        <p:spPr>
          <a:xfrm>
            <a:off x="6744470" y="5821680"/>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2231131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1850546A-EBCA-4284-9854-279B3F5925B6}"/>
              </a:ext>
            </a:extLst>
          </p:cNvPr>
          <p:cNvSpPr>
            <a:spLocks noGrp="1"/>
          </p:cNvSpPr>
          <p:nvPr>
            <p:ph type="title"/>
          </p:nvPr>
        </p:nvSpPr>
        <p:spPr>
          <a:xfrm>
            <a:off x="1251679" y="644525"/>
            <a:ext cx="3384329" cy="5408866"/>
          </a:xfrm>
        </p:spPr>
        <p:txBody>
          <a:bodyPr anchor="ctr">
            <a:normAutofit/>
          </a:bodyPr>
          <a:lstStyle/>
          <a:p>
            <a:r>
              <a:rPr lang="en-GB" sz="4000"/>
              <a:t>Every increase in global warming matters</a:t>
            </a:r>
            <a:endParaRPr lang="nb-NO" sz="4000"/>
          </a:p>
        </p:txBody>
      </p:sp>
      <p:sp>
        <p:nvSpPr>
          <p:cNvPr id="4" name="Plassholder for bunntekst 3">
            <a:extLst>
              <a:ext uri="{FF2B5EF4-FFF2-40B4-BE49-F238E27FC236}">
                <a16:creationId xmlns:a16="http://schemas.microsoft.com/office/drawing/2014/main" xmlns="" id="{736A0E28-6CAB-422D-800E-E33B64FC4AAE}"/>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36356547-B921-F3A8-C679-84BD1FA1F0D8}"/>
              </a:ext>
            </a:extLst>
          </p:cNvPr>
          <p:cNvGraphicFramePr>
            <a:graphicFrameLocks noGrp="1"/>
          </p:cNvGraphicFramePr>
          <p:nvPr>
            <p:ph idx="1"/>
            <p:extLst>
              <p:ext uri="{D42A27DB-BD31-4B8C-83A1-F6EECF244321}">
                <p14:modId xmlns:p14="http://schemas.microsoft.com/office/powerpoint/2010/main" val="3429289201"/>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23EA5EDE-6C04-07D4-FD81-2D69E50C2718}"/>
              </a:ext>
            </a:extLst>
          </p:cNvPr>
          <p:cNvSpPr txBox="1"/>
          <p:nvPr/>
        </p:nvSpPr>
        <p:spPr>
          <a:xfrm>
            <a:off x="7447137" y="5868725"/>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1270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1B0A7D14-7B67-4022-A8BE-1CCD4A0F1B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a16="http://schemas.microsoft.com/office/drawing/2014/main" xmlns="" id="{D4B065C5-C784-4C88-B6CD-B642FDA5406B}"/>
              </a:ext>
            </a:extLst>
          </p:cNvPr>
          <p:cNvSpPr>
            <a:spLocks noGrp="1"/>
          </p:cNvSpPr>
          <p:nvPr>
            <p:ph type="title"/>
          </p:nvPr>
        </p:nvSpPr>
        <p:spPr>
          <a:xfrm>
            <a:off x="1251678" y="382385"/>
            <a:ext cx="10178322" cy="1492132"/>
          </a:xfrm>
        </p:spPr>
        <p:txBody>
          <a:bodyPr anchor="ctr">
            <a:normAutofit/>
          </a:bodyPr>
          <a:lstStyle/>
          <a:p>
            <a:r>
              <a:rPr lang="en-GB" dirty="0"/>
              <a:t>We face a huge challenge but already know many solutions</a:t>
            </a:r>
            <a:endParaRPr lang="nb-NO" dirty="0"/>
          </a:p>
        </p:txBody>
      </p:sp>
      <p:sp>
        <p:nvSpPr>
          <p:cNvPr id="13" name="Freeform 6">
            <a:extLst>
              <a:ext uri="{FF2B5EF4-FFF2-40B4-BE49-F238E27FC236}">
                <a16:creationId xmlns:a16="http://schemas.microsoft.com/office/drawing/2014/main" xmlns="" id="{AB09A9E8-BF27-4613-A775-071F082083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Plassholder for bunntekst 3">
            <a:extLst>
              <a:ext uri="{FF2B5EF4-FFF2-40B4-BE49-F238E27FC236}">
                <a16:creationId xmlns:a16="http://schemas.microsoft.com/office/drawing/2014/main" xmlns="" id="{C01E778F-8E13-4BC7-BB70-DEB7F7F53B0E}"/>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solidFill>
                  <a:schemeClr val="tx1">
                    <a:lumMod val="50000"/>
                    <a:lumOff val="50000"/>
                  </a:schemeClr>
                </a:solidFill>
              </a:rPr>
              <a:t>Project Number: 2020-1-UK01-KA227-SCH-094437</a:t>
            </a:r>
          </a:p>
        </p:txBody>
      </p:sp>
      <p:sp>
        <p:nvSpPr>
          <p:cNvPr id="15" name="Rectangle 14">
            <a:extLst>
              <a:ext uri="{FF2B5EF4-FFF2-40B4-BE49-F238E27FC236}">
                <a16:creationId xmlns:a16="http://schemas.microsoft.com/office/drawing/2014/main" xmlns="" id="{C3AFE299-6F79-44AF-9A77-2DC2DC1F846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Plassholder for innhold 2">
            <a:extLst>
              <a:ext uri="{FF2B5EF4-FFF2-40B4-BE49-F238E27FC236}">
                <a16:creationId xmlns:a16="http://schemas.microsoft.com/office/drawing/2014/main" xmlns="" id="{D98CBB0A-7A22-B7D9-C4B6-7AE23AEDEB33}"/>
              </a:ext>
            </a:extLst>
          </p:cNvPr>
          <p:cNvGraphicFramePr>
            <a:graphicFrameLocks noGrp="1"/>
          </p:cNvGraphicFramePr>
          <p:nvPr>
            <p:ph idx="1"/>
            <p:extLst>
              <p:ext uri="{D42A27DB-BD31-4B8C-83A1-F6EECF244321}">
                <p14:modId xmlns:p14="http://schemas.microsoft.com/office/powerpoint/2010/main" val="340736451"/>
              </p:ext>
            </p:extLst>
          </p:nvPr>
        </p:nvGraphicFramePr>
        <p:xfrm>
          <a:off x="1251678" y="2286001"/>
          <a:ext cx="10178322"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xmlns="" id="{AC30AE6E-FF63-6FA3-90AD-2D3E183F7B39}"/>
              </a:ext>
            </a:extLst>
          </p:cNvPr>
          <p:cNvSpPr txBox="1"/>
          <p:nvPr/>
        </p:nvSpPr>
        <p:spPr>
          <a:xfrm>
            <a:off x="1364361" y="5868725"/>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1024710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xmlns="" id="{40851669-7281-49C2-8BF0-67BA70EC1A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6946F023-C505-45AC-8073-C416DA847E0A}"/>
              </a:ext>
            </a:extLst>
          </p:cNvPr>
          <p:cNvSpPr>
            <a:spLocks noGrp="1"/>
          </p:cNvSpPr>
          <p:nvPr>
            <p:ph type="title"/>
          </p:nvPr>
        </p:nvSpPr>
        <p:spPr>
          <a:xfrm>
            <a:off x="2895600" y="382385"/>
            <a:ext cx="8534399" cy="1413758"/>
          </a:xfrm>
        </p:spPr>
        <p:txBody>
          <a:bodyPr anchor="b">
            <a:normAutofit/>
          </a:bodyPr>
          <a:lstStyle/>
          <a:p>
            <a:pPr algn="ctr"/>
            <a:r>
              <a:rPr lang="en-GB" sz="4400"/>
              <a:t>We face a huge challenge but already know many solutions</a:t>
            </a:r>
            <a:endParaRPr lang="nb-NO" sz="4400"/>
          </a:p>
        </p:txBody>
      </p:sp>
      <p:sp>
        <p:nvSpPr>
          <p:cNvPr id="16" name="Freeform: Shape 10">
            <a:extLst>
              <a:ext uri="{FF2B5EF4-FFF2-40B4-BE49-F238E27FC236}">
                <a16:creationId xmlns:a16="http://schemas.microsoft.com/office/drawing/2014/main" xmlns="" id="{16992B13-74C4-4370-93C5-F5403D944D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1" y="0"/>
            <a:ext cx="2275119" cy="6858000"/>
          </a:xfrm>
          <a:custGeom>
            <a:avLst/>
            <a:gdLst>
              <a:gd name="connsiteX0" fmla="*/ 0 w 2275119"/>
              <a:gd name="connsiteY0" fmla="*/ 0 h 6858000"/>
              <a:gd name="connsiteX1" fmla="*/ 1389294 w 2275119"/>
              <a:gd name="connsiteY1" fmla="*/ 0 h 6858000"/>
              <a:gd name="connsiteX2" fmla="*/ 1556068 w 2275119"/>
              <a:gd name="connsiteY2" fmla="*/ 0 h 6858000"/>
              <a:gd name="connsiteX3" fmla="*/ 2098907 w 2275119"/>
              <a:gd name="connsiteY3" fmla="*/ 0 h 6858000"/>
              <a:gd name="connsiteX4" fmla="*/ 2100494 w 2275119"/>
              <a:gd name="connsiteY4" fmla="*/ 68263 h 6858000"/>
              <a:gd name="connsiteX5" fmla="*/ 2108432 w 2275119"/>
              <a:gd name="connsiteY5" fmla="*/ 128588 h 6858000"/>
              <a:gd name="connsiteX6" fmla="*/ 2119544 w 2275119"/>
              <a:gd name="connsiteY6" fmla="*/ 180975 h 6858000"/>
              <a:gd name="connsiteX7" fmla="*/ 2133832 w 2275119"/>
              <a:gd name="connsiteY7" fmla="*/ 227013 h 6858000"/>
              <a:gd name="connsiteX8" fmla="*/ 2149707 w 2275119"/>
              <a:gd name="connsiteY8" fmla="*/ 268288 h 6858000"/>
              <a:gd name="connsiteX9" fmla="*/ 2168757 w 2275119"/>
              <a:gd name="connsiteY9" fmla="*/ 304800 h 6858000"/>
              <a:gd name="connsiteX10" fmla="*/ 2187807 w 2275119"/>
              <a:gd name="connsiteY10" fmla="*/ 342900 h 6858000"/>
              <a:gd name="connsiteX11" fmla="*/ 2206857 w 2275119"/>
              <a:gd name="connsiteY11" fmla="*/ 381000 h 6858000"/>
              <a:gd name="connsiteX12" fmla="*/ 2222732 w 2275119"/>
              <a:gd name="connsiteY12" fmla="*/ 417513 h 6858000"/>
              <a:gd name="connsiteX13" fmla="*/ 2238607 w 2275119"/>
              <a:gd name="connsiteY13" fmla="*/ 458788 h 6858000"/>
              <a:gd name="connsiteX14" fmla="*/ 2254482 w 2275119"/>
              <a:gd name="connsiteY14" fmla="*/ 504825 h 6858000"/>
              <a:gd name="connsiteX15" fmla="*/ 2265594 w 2275119"/>
              <a:gd name="connsiteY15" fmla="*/ 557213 h 6858000"/>
              <a:gd name="connsiteX16" fmla="*/ 2271944 w 2275119"/>
              <a:gd name="connsiteY16" fmla="*/ 617538 h 6858000"/>
              <a:gd name="connsiteX17" fmla="*/ 2275119 w 2275119"/>
              <a:gd name="connsiteY17" fmla="*/ 685800 h 6858000"/>
              <a:gd name="connsiteX18" fmla="*/ 2271944 w 2275119"/>
              <a:gd name="connsiteY18" fmla="*/ 754063 h 6858000"/>
              <a:gd name="connsiteX19" fmla="*/ 2265594 w 2275119"/>
              <a:gd name="connsiteY19" fmla="*/ 814388 h 6858000"/>
              <a:gd name="connsiteX20" fmla="*/ 2254482 w 2275119"/>
              <a:gd name="connsiteY20" fmla="*/ 866775 h 6858000"/>
              <a:gd name="connsiteX21" fmla="*/ 2238607 w 2275119"/>
              <a:gd name="connsiteY21" fmla="*/ 912813 h 6858000"/>
              <a:gd name="connsiteX22" fmla="*/ 2222732 w 2275119"/>
              <a:gd name="connsiteY22" fmla="*/ 954088 h 6858000"/>
              <a:gd name="connsiteX23" fmla="*/ 2206857 w 2275119"/>
              <a:gd name="connsiteY23" fmla="*/ 990600 h 6858000"/>
              <a:gd name="connsiteX24" fmla="*/ 2187807 w 2275119"/>
              <a:gd name="connsiteY24" fmla="*/ 1028700 h 6858000"/>
              <a:gd name="connsiteX25" fmla="*/ 2168757 w 2275119"/>
              <a:gd name="connsiteY25" fmla="*/ 1066800 h 6858000"/>
              <a:gd name="connsiteX26" fmla="*/ 2149707 w 2275119"/>
              <a:gd name="connsiteY26" fmla="*/ 1103313 h 6858000"/>
              <a:gd name="connsiteX27" fmla="*/ 2133832 w 2275119"/>
              <a:gd name="connsiteY27" fmla="*/ 1144588 h 6858000"/>
              <a:gd name="connsiteX28" fmla="*/ 2119544 w 2275119"/>
              <a:gd name="connsiteY28" fmla="*/ 1190625 h 6858000"/>
              <a:gd name="connsiteX29" fmla="*/ 2108432 w 2275119"/>
              <a:gd name="connsiteY29" fmla="*/ 1243013 h 6858000"/>
              <a:gd name="connsiteX30" fmla="*/ 2100494 w 2275119"/>
              <a:gd name="connsiteY30" fmla="*/ 1303338 h 6858000"/>
              <a:gd name="connsiteX31" fmla="*/ 2098907 w 2275119"/>
              <a:gd name="connsiteY31" fmla="*/ 1371600 h 6858000"/>
              <a:gd name="connsiteX32" fmla="*/ 2100494 w 2275119"/>
              <a:gd name="connsiteY32" fmla="*/ 1439863 h 6858000"/>
              <a:gd name="connsiteX33" fmla="*/ 2108432 w 2275119"/>
              <a:gd name="connsiteY33" fmla="*/ 1500188 h 6858000"/>
              <a:gd name="connsiteX34" fmla="*/ 2119544 w 2275119"/>
              <a:gd name="connsiteY34" fmla="*/ 1552575 h 6858000"/>
              <a:gd name="connsiteX35" fmla="*/ 2133832 w 2275119"/>
              <a:gd name="connsiteY35" fmla="*/ 1598613 h 6858000"/>
              <a:gd name="connsiteX36" fmla="*/ 2149707 w 2275119"/>
              <a:gd name="connsiteY36" fmla="*/ 1639888 h 6858000"/>
              <a:gd name="connsiteX37" fmla="*/ 2168757 w 2275119"/>
              <a:gd name="connsiteY37" fmla="*/ 1676400 h 6858000"/>
              <a:gd name="connsiteX38" fmla="*/ 2187807 w 2275119"/>
              <a:gd name="connsiteY38" fmla="*/ 1714500 h 6858000"/>
              <a:gd name="connsiteX39" fmla="*/ 2206857 w 2275119"/>
              <a:gd name="connsiteY39" fmla="*/ 1752600 h 6858000"/>
              <a:gd name="connsiteX40" fmla="*/ 2222732 w 2275119"/>
              <a:gd name="connsiteY40" fmla="*/ 1789113 h 6858000"/>
              <a:gd name="connsiteX41" fmla="*/ 2238607 w 2275119"/>
              <a:gd name="connsiteY41" fmla="*/ 1830388 h 6858000"/>
              <a:gd name="connsiteX42" fmla="*/ 2254482 w 2275119"/>
              <a:gd name="connsiteY42" fmla="*/ 1876425 h 6858000"/>
              <a:gd name="connsiteX43" fmla="*/ 2265594 w 2275119"/>
              <a:gd name="connsiteY43" fmla="*/ 1928813 h 6858000"/>
              <a:gd name="connsiteX44" fmla="*/ 2271944 w 2275119"/>
              <a:gd name="connsiteY44" fmla="*/ 1989138 h 6858000"/>
              <a:gd name="connsiteX45" fmla="*/ 2275119 w 2275119"/>
              <a:gd name="connsiteY45" fmla="*/ 2057400 h 6858000"/>
              <a:gd name="connsiteX46" fmla="*/ 2271944 w 2275119"/>
              <a:gd name="connsiteY46" fmla="*/ 2125663 h 6858000"/>
              <a:gd name="connsiteX47" fmla="*/ 2265594 w 2275119"/>
              <a:gd name="connsiteY47" fmla="*/ 2185988 h 6858000"/>
              <a:gd name="connsiteX48" fmla="*/ 2254482 w 2275119"/>
              <a:gd name="connsiteY48" fmla="*/ 2238375 h 6858000"/>
              <a:gd name="connsiteX49" fmla="*/ 2238607 w 2275119"/>
              <a:gd name="connsiteY49" fmla="*/ 2284413 h 6858000"/>
              <a:gd name="connsiteX50" fmla="*/ 2222732 w 2275119"/>
              <a:gd name="connsiteY50" fmla="*/ 2325688 h 6858000"/>
              <a:gd name="connsiteX51" fmla="*/ 2206857 w 2275119"/>
              <a:gd name="connsiteY51" fmla="*/ 2362200 h 6858000"/>
              <a:gd name="connsiteX52" fmla="*/ 2187807 w 2275119"/>
              <a:gd name="connsiteY52" fmla="*/ 2400300 h 6858000"/>
              <a:gd name="connsiteX53" fmla="*/ 2168757 w 2275119"/>
              <a:gd name="connsiteY53" fmla="*/ 2438400 h 6858000"/>
              <a:gd name="connsiteX54" fmla="*/ 2149707 w 2275119"/>
              <a:gd name="connsiteY54" fmla="*/ 2474913 h 6858000"/>
              <a:gd name="connsiteX55" fmla="*/ 2133832 w 2275119"/>
              <a:gd name="connsiteY55" fmla="*/ 2516188 h 6858000"/>
              <a:gd name="connsiteX56" fmla="*/ 2119544 w 2275119"/>
              <a:gd name="connsiteY56" fmla="*/ 2562225 h 6858000"/>
              <a:gd name="connsiteX57" fmla="*/ 2108432 w 2275119"/>
              <a:gd name="connsiteY57" fmla="*/ 2614613 h 6858000"/>
              <a:gd name="connsiteX58" fmla="*/ 2100494 w 2275119"/>
              <a:gd name="connsiteY58" fmla="*/ 2674938 h 6858000"/>
              <a:gd name="connsiteX59" fmla="*/ 2098907 w 2275119"/>
              <a:gd name="connsiteY59" fmla="*/ 2743200 h 6858000"/>
              <a:gd name="connsiteX60" fmla="*/ 2100494 w 2275119"/>
              <a:gd name="connsiteY60" fmla="*/ 2811463 h 6858000"/>
              <a:gd name="connsiteX61" fmla="*/ 2108432 w 2275119"/>
              <a:gd name="connsiteY61" fmla="*/ 2871788 h 6858000"/>
              <a:gd name="connsiteX62" fmla="*/ 2119544 w 2275119"/>
              <a:gd name="connsiteY62" fmla="*/ 2924175 h 6858000"/>
              <a:gd name="connsiteX63" fmla="*/ 2133832 w 2275119"/>
              <a:gd name="connsiteY63" fmla="*/ 2970213 h 6858000"/>
              <a:gd name="connsiteX64" fmla="*/ 2149707 w 2275119"/>
              <a:gd name="connsiteY64" fmla="*/ 3011488 h 6858000"/>
              <a:gd name="connsiteX65" fmla="*/ 2168757 w 2275119"/>
              <a:gd name="connsiteY65" fmla="*/ 3048000 h 6858000"/>
              <a:gd name="connsiteX66" fmla="*/ 2187807 w 2275119"/>
              <a:gd name="connsiteY66" fmla="*/ 3086100 h 6858000"/>
              <a:gd name="connsiteX67" fmla="*/ 2206857 w 2275119"/>
              <a:gd name="connsiteY67" fmla="*/ 3124200 h 6858000"/>
              <a:gd name="connsiteX68" fmla="*/ 2222732 w 2275119"/>
              <a:gd name="connsiteY68" fmla="*/ 3160713 h 6858000"/>
              <a:gd name="connsiteX69" fmla="*/ 2238607 w 2275119"/>
              <a:gd name="connsiteY69" fmla="*/ 3201988 h 6858000"/>
              <a:gd name="connsiteX70" fmla="*/ 2254482 w 2275119"/>
              <a:gd name="connsiteY70" fmla="*/ 3248025 h 6858000"/>
              <a:gd name="connsiteX71" fmla="*/ 2265594 w 2275119"/>
              <a:gd name="connsiteY71" fmla="*/ 3300413 h 6858000"/>
              <a:gd name="connsiteX72" fmla="*/ 2271944 w 2275119"/>
              <a:gd name="connsiteY72" fmla="*/ 3360738 h 6858000"/>
              <a:gd name="connsiteX73" fmla="*/ 2275119 w 2275119"/>
              <a:gd name="connsiteY73" fmla="*/ 3427413 h 6858000"/>
              <a:gd name="connsiteX74" fmla="*/ 2271944 w 2275119"/>
              <a:gd name="connsiteY74" fmla="*/ 3497263 h 6858000"/>
              <a:gd name="connsiteX75" fmla="*/ 2265594 w 2275119"/>
              <a:gd name="connsiteY75" fmla="*/ 3557588 h 6858000"/>
              <a:gd name="connsiteX76" fmla="*/ 2254482 w 2275119"/>
              <a:gd name="connsiteY76" fmla="*/ 3609975 h 6858000"/>
              <a:gd name="connsiteX77" fmla="*/ 2238607 w 2275119"/>
              <a:gd name="connsiteY77" fmla="*/ 3656013 h 6858000"/>
              <a:gd name="connsiteX78" fmla="*/ 2222732 w 2275119"/>
              <a:gd name="connsiteY78" fmla="*/ 3697288 h 6858000"/>
              <a:gd name="connsiteX79" fmla="*/ 2206857 w 2275119"/>
              <a:gd name="connsiteY79" fmla="*/ 3733800 h 6858000"/>
              <a:gd name="connsiteX80" fmla="*/ 2187807 w 2275119"/>
              <a:gd name="connsiteY80" fmla="*/ 3771900 h 6858000"/>
              <a:gd name="connsiteX81" fmla="*/ 2168757 w 2275119"/>
              <a:gd name="connsiteY81" fmla="*/ 3810000 h 6858000"/>
              <a:gd name="connsiteX82" fmla="*/ 2149707 w 2275119"/>
              <a:gd name="connsiteY82" fmla="*/ 3846513 h 6858000"/>
              <a:gd name="connsiteX83" fmla="*/ 2133832 w 2275119"/>
              <a:gd name="connsiteY83" fmla="*/ 3887788 h 6858000"/>
              <a:gd name="connsiteX84" fmla="*/ 2119544 w 2275119"/>
              <a:gd name="connsiteY84" fmla="*/ 3933825 h 6858000"/>
              <a:gd name="connsiteX85" fmla="*/ 2108432 w 2275119"/>
              <a:gd name="connsiteY85" fmla="*/ 3986213 h 6858000"/>
              <a:gd name="connsiteX86" fmla="*/ 2100494 w 2275119"/>
              <a:gd name="connsiteY86" fmla="*/ 4046538 h 6858000"/>
              <a:gd name="connsiteX87" fmla="*/ 2098907 w 2275119"/>
              <a:gd name="connsiteY87" fmla="*/ 4114800 h 6858000"/>
              <a:gd name="connsiteX88" fmla="*/ 2100494 w 2275119"/>
              <a:gd name="connsiteY88" fmla="*/ 4183063 h 6858000"/>
              <a:gd name="connsiteX89" fmla="*/ 2108432 w 2275119"/>
              <a:gd name="connsiteY89" fmla="*/ 4243388 h 6858000"/>
              <a:gd name="connsiteX90" fmla="*/ 2119544 w 2275119"/>
              <a:gd name="connsiteY90" fmla="*/ 4295775 h 6858000"/>
              <a:gd name="connsiteX91" fmla="*/ 2133832 w 2275119"/>
              <a:gd name="connsiteY91" fmla="*/ 4341813 h 6858000"/>
              <a:gd name="connsiteX92" fmla="*/ 2149707 w 2275119"/>
              <a:gd name="connsiteY92" fmla="*/ 4383088 h 6858000"/>
              <a:gd name="connsiteX93" fmla="*/ 2168757 w 2275119"/>
              <a:gd name="connsiteY93" fmla="*/ 4419600 h 6858000"/>
              <a:gd name="connsiteX94" fmla="*/ 2206857 w 2275119"/>
              <a:gd name="connsiteY94" fmla="*/ 4495800 h 6858000"/>
              <a:gd name="connsiteX95" fmla="*/ 2222732 w 2275119"/>
              <a:gd name="connsiteY95" fmla="*/ 4532313 h 6858000"/>
              <a:gd name="connsiteX96" fmla="*/ 2238607 w 2275119"/>
              <a:gd name="connsiteY96" fmla="*/ 4573588 h 6858000"/>
              <a:gd name="connsiteX97" fmla="*/ 2254482 w 2275119"/>
              <a:gd name="connsiteY97" fmla="*/ 4619625 h 6858000"/>
              <a:gd name="connsiteX98" fmla="*/ 2265594 w 2275119"/>
              <a:gd name="connsiteY98" fmla="*/ 4672013 h 6858000"/>
              <a:gd name="connsiteX99" fmla="*/ 2271944 w 2275119"/>
              <a:gd name="connsiteY99" fmla="*/ 4732338 h 6858000"/>
              <a:gd name="connsiteX100" fmla="*/ 2275119 w 2275119"/>
              <a:gd name="connsiteY100" fmla="*/ 4800600 h 6858000"/>
              <a:gd name="connsiteX101" fmla="*/ 2271944 w 2275119"/>
              <a:gd name="connsiteY101" fmla="*/ 4868863 h 6858000"/>
              <a:gd name="connsiteX102" fmla="*/ 2265594 w 2275119"/>
              <a:gd name="connsiteY102" fmla="*/ 4929188 h 6858000"/>
              <a:gd name="connsiteX103" fmla="*/ 2254482 w 2275119"/>
              <a:gd name="connsiteY103" fmla="*/ 4981575 h 6858000"/>
              <a:gd name="connsiteX104" fmla="*/ 2238607 w 2275119"/>
              <a:gd name="connsiteY104" fmla="*/ 5027613 h 6858000"/>
              <a:gd name="connsiteX105" fmla="*/ 2222732 w 2275119"/>
              <a:gd name="connsiteY105" fmla="*/ 5068888 h 6858000"/>
              <a:gd name="connsiteX106" fmla="*/ 2206857 w 2275119"/>
              <a:gd name="connsiteY106" fmla="*/ 5105400 h 6858000"/>
              <a:gd name="connsiteX107" fmla="*/ 2187807 w 2275119"/>
              <a:gd name="connsiteY107" fmla="*/ 5143500 h 6858000"/>
              <a:gd name="connsiteX108" fmla="*/ 2168757 w 2275119"/>
              <a:gd name="connsiteY108" fmla="*/ 5181600 h 6858000"/>
              <a:gd name="connsiteX109" fmla="*/ 2149707 w 2275119"/>
              <a:gd name="connsiteY109" fmla="*/ 5218113 h 6858000"/>
              <a:gd name="connsiteX110" fmla="*/ 2133832 w 2275119"/>
              <a:gd name="connsiteY110" fmla="*/ 5259388 h 6858000"/>
              <a:gd name="connsiteX111" fmla="*/ 2119544 w 2275119"/>
              <a:gd name="connsiteY111" fmla="*/ 5305425 h 6858000"/>
              <a:gd name="connsiteX112" fmla="*/ 2108432 w 2275119"/>
              <a:gd name="connsiteY112" fmla="*/ 5357813 h 6858000"/>
              <a:gd name="connsiteX113" fmla="*/ 2100494 w 2275119"/>
              <a:gd name="connsiteY113" fmla="*/ 5418138 h 6858000"/>
              <a:gd name="connsiteX114" fmla="*/ 2098907 w 2275119"/>
              <a:gd name="connsiteY114" fmla="*/ 5486400 h 6858000"/>
              <a:gd name="connsiteX115" fmla="*/ 2100494 w 2275119"/>
              <a:gd name="connsiteY115" fmla="*/ 5554663 h 6858000"/>
              <a:gd name="connsiteX116" fmla="*/ 2108432 w 2275119"/>
              <a:gd name="connsiteY116" fmla="*/ 5614988 h 6858000"/>
              <a:gd name="connsiteX117" fmla="*/ 2119544 w 2275119"/>
              <a:gd name="connsiteY117" fmla="*/ 5667375 h 6858000"/>
              <a:gd name="connsiteX118" fmla="*/ 2133832 w 2275119"/>
              <a:gd name="connsiteY118" fmla="*/ 5713413 h 6858000"/>
              <a:gd name="connsiteX119" fmla="*/ 2149707 w 2275119"/>
              <a:gd name="connsiteY119" fmla="*/ 5754688 h 6858000"/>
              <a:gd name="connsiteX120" fmla="*/ 2168757 w 2275119"/>
              <a:gd name="connsiteY120" fmla="*/ 5791200 h 6858000"/>
              <a:gd name="connsiteX121" fmla="*/ 2187807 w 2275119"/>
              <a:gd name="connsiteY121" fmla="*/ 5829300 h 6858000"/>
              <a:gd name="connsiteX122" fmla="*/ 2206857 w 2275119"/>
              <a:gd name="connsiteY122" fmla="*/ 5867400 h 6858000"/>
              <a:gd name="connsiteX123" fmla="*/ 2222732 w 2275119"/>
              <a:gd name="connsiteY123" fmla="*/ 5903913 h 6858000"/>
              <a:gd name="connsiteX124" fmla="*/ 2238607 w 2275119"/>
              <a:gd name="connsiteY124" fmla="*/ 5945188 h 6858000"/>
              <a:gd name="connsiteX125" fmla="*/ 2254482 w 2275119"/>
              <a:gd name="connsiteY125" fmla="*/ 5991225 h 6858000"/>
              <a:gd name="connsiteX126" fmla="*/ 2265594 w 2275119"/>
              <a:gd name="connsiteY126" fmla="*/ 6043613 h 6858000"/>
              <a:gd name="connsiteX127" fmla="*/ 2271944 w 2275119"/>
              <a:gd name="connsiteY127" fmla="*/ 6103938 h 6858000"/>
              <a:gd name="connsiteX128" fmla="*/ 2275119 w 2275119"/>
              <a:gd name="connsiteY128" fmla="*/ 6172200 h 6858000"/>
              <a:gd name="connsiteX129" fmla="*/ 2271944 w 2275119"/>
              <a:gd name="connsiteY129" fmla="*/ 6240463 h 6858000"/>
              <a:gd name="connsiteX130" fmla="*/ 2265594 w 2275119"/>
              <a:gd name="connsiteY130" fmla="*/ 6300788 h 6858000"/>
              <a:gd name="connsiteX131" fmla="*/ 2254482 w 2275119"/>
              <a:gd name="connsiteY131" fmla="*/ 6353175 h 6858000"/>
              <a:gd name="connsiteX132" fmla="*/ 2238607 w 2275119"/>
              <a:gd name="connsiteY132" fmla="*/ 6399213 h 6858000"/>
              <a:gd name="connsiteX133" fmla="*/ 2222732 w 2275119"/>
              <a:gd name="connsiteY133" fmla="*/ 6440488 h 6858000"/>
              <a:gd name="connsiteX134" fmla="*/ 2206857 w 2275119"/>
              <a:gd name="connsiteY134" fmla="*/ 6477000 h 6858000"/>
              <a:gd name="connsiteX135" fmla="*/ 2187807 w 2275119"/>
              <a:gd name="connsiteY135" fmla="*/ 6515100 h 6858000"/>
              <a:gd name="connsiteX136" fmla="*/ 2168757 w 2275119"/>
              <a:gd name="connsiteY136" fmla="*/ 6553200 h 6858000"/>
              <a:gd name="connsiteX137" fmla="*/ 2149707 w 2275119"/>
              <a:gd name="connsiteY137" fmla="*/ 6589713 h 6858000"/>
              <a:gd name="connsiteX138" fmla="*/ 2133832 w 2275119"/>
              <a:gd name="connsiteY138" fmla="*/ 6630988 h 6858000"/>
              <a:gd name="connsiteX139" fmla="*/ 2119544 w 2275119"/>
              <a:gd name="connsiteY139" fmla="*/ 6677025 h 6858000"/>
              <a:gd name="connsiteX140" fmla="*/ 2108432 w 2275119"/>
              <a:gd name="connsiteY140" fmla="*/ 6729413 h 6858000"/>
              <a:gd name="connsiteX141" fmla="*/ 2100494 w 2275119"/>
              <a:gd name="connsiteY141" fmla="*/ 6789738 h 6858000"/>
              <a:gd name="connsiteX142" fmla="*/ 2098907 w 2275119"/>
              <a:gd name="connsiteY142" fmla="*/ 6858000 h 6858000"/>
              <a:gd name="connsiteX143" fmla="*/ 1556068 w 2275119"/>
              <a:gd name="connsiteY143" fmla="*/ 6858000 h 6858000"/>
              <a:gd name="connsiteX144" fmla="*/ 1389294 w 2275119"/>
              <a:gd name="connsiteY144" fmla="*/ 6858000 h 6858000"/>
              <a:gd name="connsiteX145" fmla="*/ 0 w 2275119"/>
              <a:gd name="connsiteY14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2275119" h="6858000">
                <a:moveTo>
                  <a:pt x="0" y="0"/>
                </a:moveTo>
                <a:lnTo>
                  <a:pt x="1389294" y="0"/>
                </a:lnTo>
                <a:lnTo>
                  <a:pt x="1556068" y="0"/>
                </a:lnTo>
                <a:lnTo>
                  <a:pt x="2098907" y="0"/>
                </a:lnTo>
                <a:lnTo>
                  <a:pt x="2100494" y="68263"/>
                </a:lnTo>
                <a:lnTo>
                  <a:pt x="2108432" y="128588"/>
                </a:lnTo>
                <a:lnTo>
                  <a:pt x="2119544" y="180975"/>
                </a:lnTo>
                <a:lnTo>
                  <a:pt x="2133832" y="227013"/>
                </a:lnTo>
                <a:lnTo>
                  <a:pt x="2149707" y="268288"/>
                </a:lnTo>
                <a:lnTo>
                  <a:pt x="2168757" y="304800"/>
                </a:lnTo>
                <a:lnTo>
                  <a:pt x="2187807" y="342900"/>
                </a:lnTo>
                <a:lnTo>
                  <a:pt x="2206857" y="381000"/>
                </a:lnTo>
                <a:lnTo>
                  <a:pt x="2222732" y="417513"/>
                </a:lnTo>
                <a:lnTo>
                  <a:pt x="2238607" y="458788"/>
                </a:lnTo>
                <a:lnTo>
                  <a:pt x="2254482" y="504825"/>
                </a:lnTo>
                <a:lnTo>
                  <a:pt x="2265594" y="557213"/>
                </a:lnTo>
                <a:lnTo>
                  <a:pt x="2271944" y="617538"/>
                </a:lnTo>
                <a:lnTo>
                  <a:pt x="2275119" y="685800"/>
                </a:lnTo>
                <a:lnTo>
                  <a:pt x="2271944" y="754063"/>
                </a:lnTo>
                <a:lnTo>
                  <a:pt x="2265594" y="814388"/>
                </a:lnTo>
                <a:lnTo>
                  <a:pt x="2254482" y="866775"/>
                </a:lnTo>
                <a:lnTo>
                  <a:pt x="2238607" y="912813"/>
                </a:lnTo>
                <a:lnTo>
                  <a:pt x="2222732" y="954088"/>
                </a:lnTo>
                <a:lnTo>
                  <a:pt x="2206857" y="990600"/>
                </a:lnTo>
                <a:lnTo>
                  <a:pt x="2187807" y="1028700"/>
                </a:lnTo>
                <a:lnTo>
                  <a:pt x="2168757" y="1066800"/>
                </a:lnTo>
                <a:lnTo>
                  <a:pt x="2149707" y="1103313"/>
                </a:lnTo>
                <a:lnTo>
                  <a:pt x="2133832" y="1144588"/>
                </a:lnTo>
                <a:lnTo>
                  <a:pt x="2119544" y="1190625"/>
                </a:lnTo>
                <a:lnTo>
                  <a:pt x="2108432" y="1243013"/>
                </a:lnTo>
                <a:lnTo>
                  <a:pt x="2100494" y="1303338"/>
                </a:lnTo>
                <a:lnTo>
                  <a:pt x="2098907" y="1371600"/>
                </a:lnTo>
                <a:lnTo>
                  <a:pt x="2100494" y="1439863"/>
                </a:lnTo>
                <a:lnTo>
                  <a:pt x="2108432" y="1500188"/>
                </a:lnTo>
                <a:lnTo>
                  <a:pt x="2119544" y="1552575"/>
                </a:lnTo>
                <a:lnTo>
                  <a:pt x="2133832" y="1598613"/>
                </a:lnTo>
                <a:lnTo>
                  <a:pt x="2149707" y="1639888"/>
                </a:lnTo>
                <a:lnTo>
                  <a:pt x="2168757" y="1676400"/>
                </a:lnTo>
                <a:lnTo>
                  <a:pt x="2187807" y="1714500"/>
                </a:lnTo>
                <a:lnTo>
                  <a:pt x="2206857" y="1752600"/>
                </a:lnTo>
                <a:lnTo>
                  <a:pt x="2222732" y="1789113"/>
                </a:lnTo>
                <a:lnTo>
                  <a:pt x="2238607" y="1830388"/>
                </a:lnTo>
                <a:lnTo>
                  <a:pt x="2254482" y="1876425"/>
                </a:lnTo>
                <a:lnTo>
                  <a:pt x="2265594" y="1928813"/>
                </a:lnTo>
                <a:lnTo>
                  <a:pt x="2271944" y="1989138"/>
                </a:lnTo>
                <a:lnTo>
                  <a:pt x="2275119" y="2057400"/>
                </a:lnTo>
                <a:lnTo>
                  <a:pt x="2271944" y="2125663"/>
                </a:lnTo>
                <a:lnTo>
                  <a:pt x="2265594" y="2185988"/>
                </a:lnTo>
                <a:lnTo>
                  <a:pt x="2254482" y="2238375"/>
                </a:lnTo>
                <a:lnTo>
                  <a:pt x="2238607" y="2284413"/>
                </a:lnTo>
                <a:lnTo>
                  <a:pt x="2222732" y="2325688"/>
                </a:lnTo>
                <a:lnTo>
                  <a:pt x="2206857" y="2362200"/>
                </a:lnTo>
                <a:lnTo>
                  <a:pt x="2187807" y="2400300"/>
                </a:lnTo>
                <a:lnTo>
                  <a:pt x="2168757" y="2438400"/>
                </a:lnTo>
                <a:lnTo>
                  <a:pt x="2149707" y="2474913"/>
                </a:lnTo>
                <a:lnTo>
                  <a:pt x="2133832" y="2516188"/>
                </a:lnTo>
                <a:lnTo>
                  <a:pt x="2119544" y="2562225"/>
                </a:lnTo>
                <a:lnTo>
                  <a:pt x="2108432" y="2614613"/>
                </a:lnTo>
                <a:lnTo>
                  <a:pt x="2100494" y="2674938"/>
                </a:lnTo>
                <a:lnTo>
                  <a:pt x="2098907" y="2743200"/>
                </a:lnTo>
                <a:lnTo>
                  <a:pt x="2100494" y="2811463"/>
                </a:lnTo>
                <a:lnTo>
                  <a:pt x="2108432" y="2871788"/>
                </a:lnTo>
                <a:lnTo>
                  <a:pt x="2119544" y="2924175"/>
                </a:lnTo>
                <a:lnTo>
                  <a:pt x="2133832" y="2970213"/>
                </a:lnTo>
                <a:lnTo>
                  <a:pt x="2149707" y="3011488"/>
                </a:lnTo>
                <a:lnTo>
                  <a:pt x="2168757" y="3048000"/>
                </a:lnTo>
                <a:lnTo>
                  <a:pt x="2187807" y="3086100"/>
                </a:lnTo>
                <a:lnTo>
                  <a:pt x="2206857" y="3124200"/>
                </a:lnTo>
                <a:lnTo>
                  <a:pt x="2222732" y="3160713"/>
                </a:lnTo>
                <a:lnTo>
                  <a:pt x="2238607" y="3201988"/>
                </a:lnTo>
                <a:lnTo>
                  <a:pt x="2254482" y="3248025"/>
                </a:lnTo>
                <a:lnTo>
                  <a:pt x="2265594" y="3300413"/>
                </a:lnTo>
                <a:lnTo>
                  <a:pt x="2271944" y="3360738"/>
                </a:lnTo>
                <a:lnTo>
                  <a:pt x="2275119" y="3427413"/>
                </a:lnTo>
                <a:lnTo>
                  <a:pt x="2271944" y="3497263"/>
                </a:lnTo>
                <a:lnTo>
                  <a:pt x="2265594" y="3557588"/>
                </a:lnTo>
                <a:lnTo>
                  <a:pt x="2254482" y="3609975"/>
                </a:lnTo>
                <a:lnTo>
                  <a:pt x="2238607" y="3656013"/>
                </a:lnTo>
                <a:lnTo>
                  <a:pt x="2222732" y="3697288"/>
                </a:lnTo>
                <a:lnTo>
                  <a:pt x="2206857" y="3733800"/>
                </a:lnTo>
                <a:lnTo>
                  <a:pt x="2187807" y="3771900"/>
                </a:lnTo>
                <a:lnTo>
                  <a:pt x="2168757" y="3810000"/>
                </a:lnTo>
                <a:lnTo>
                  <a:pt x="2149707" y="3846513"/>
                </a:lnTo>
                <a:lnTo>
                  <a:pt x="2133832" y="3887788"/>
                </a:lnTo>
                <a:lnTo>
                  <a:pt x="2119544" y="3933825"/>
                </a:lnTo>
                <a:lnTo>
                  <a:pt x="2108432" y="3986213"/>
                </a:lnTo>
                <a:lnTo>
                  <a:pt x="2100494" y="4046538"/>
                </a:lnTo>
                <a:lnTo>
                  <a:pt x="2098907" y="4114800"/>
                </a:lnTo>
                <a:lnTo>
                  <a:pt x="2100494" y="4183063"/>
                </a:lnTo>
                <a:lnTo>
                  <a:pt x="2108432" y="4243388"/>
                </a:lnTo>
                <a:lnTo>
                  <a:pt x="2119544" y="4295775"/>
                </a:lnTo>
                <a:lnTo>
                  <a:pt x="2133832" y="4341813"/>
                </a:lnTo>
                <a:lnTo>
                  <a:pt x="2149707" y="4383088"/>
                </a:lnTo>
                <a:lnTo>
                  <a:pt x="2168757" y="4419600"/>
                </a:lnTo>
                <a:lnTo>
                  <a:pt x="2206857" y="4495800"/>
                </a:lnTo>
                <a:lnTo>
                  <a:pt x="2222732" y="4532313"/>
                </a:lnTo>
                <a:lnTo>
                  <a:pt x="2238607" y="4573588"/>
                </a:lnTo>
                <a:lnTo>
                  <a:pt x="2254482" y="4619625"/>
                </a:lnTo>
                <a:lnTo>
                  <a:pt x="2265594" y="4672013"/>
                </a:lnTo>
                <a:lnTo>
                  <a:pt x="2271944" y="4732338"/>
                </a:lnTo>
                <a:lnTo>
                  <a:pt x="2275119" y="4800600"/>
                </a:lnTo>
                <a:lnTo>
                  <a:pt x="2271944" y="4868863"/>
                </a:lnTo>
                <a:lnTo>
                  <a:pt x="2265594" y="4929188"/>
                </a:lnTo>
                <a:lnTo>
                  <a:pt x="2254482" y="4981575"/>
                </a:lnTo>
                <a:lnTo>
                  <a:pt x="2238607" y="5027613"/>
                </a:lnTo>
                <a:lnTo>
                  <a:pt x="2222732" y="5068888"/>
                </a:lnTo>
                <a:lnTo>
                  <a:pt x="2206857" y="5105400"/>
                </a:lnTo>
                <a:lnTo>
                  <a:pt x="2187807" y="5143500"/>
                </a:lnTo>
                <a:lnTo>
                  <a:pt x="2168757" y="5181600"/>
                </a:lnTo>
                <a:lnTo>
                  <a:pt x="2149707" y="5218113"/>
                </a:lnTo>
                <a:lnTo>
                  <a:pt x="2133832" y="5259388"/>
                </a:lnTo>
                <a:lnTo>
                  <a:pt x="2119544" y="5305425"/>
                </a:lnTo>
                <a:lnTo>
                  <a:pt x="2108432" y="5357813"/>
                </a:lnTo>
                <a:lnTo>
                  <a:pt x="2100494" y="5418138"/>
                </a:lnTo>
                <a:lnTo>
                  <a:pt x="2098907" y="5486400"/>
                </a:lnTo>
                <a:lnTo>
                  <a:pt x="2100494" y="5554663"/>
                </a:lnTo>
                <a:lnTo>
                  <a:pt x="2108432" y="5614988"/>
                </a:lnTo>
                <a:lnTo>
                  <a:pt x="2119544" y="5667375"/>
                </a:lnTo>
                <a:lnTo>
                  <a:pt x="2133832" y="5713413"/>
                </a:lnTo>
                <a:lnTo>
                  <a:pt x="2149707" y="5754688"/>
                </a:lnTo>
                <a:lnTo>
                  <a:pt x="2168757" y="5791200"/>
                </a:lnTo>
                <a:lnTo>
                  <a:pt x="2187807" y="5829300"/>
                </a:lnTo>
                <a:lnTo>
                  <a:pt x="2206857" y="5867400"/>
                </a:lnTo>
                <a:lnTo>
                  <a:pt x="2222732" y="5903913"/>
                </a:lnTo>
                <a:lnTo>
                  <a:pt x="2238607" y="5945188"/>
                </a:lnTo>
                <a:lnTo>
                  <a:pt x="2254482" y="5991225"/>
                </a:lnTo>
                <a:lnTo>
                  <a:pt x="2265594" y="6043613"/>
                </a:lnTo>
                <a:lnTo>
                  <a:pt x="2271944" y="6103938"/>
                </a:lnTo>
                <a:lnTo>
                  <a:pt x="2275119" y="6172200"/>
                </a:lnTo>
                <a:lnTo>
                  <a:pt x="2271944" y="6240463"/>
                </a:lnTo>
                <a:lnTo>
                  <a:pt x="2265594" y="6300788"/>
                </a:lnTo>
                <a:lnTo>
                  <a:pt x="2254482" y="6353175"/>
                </a:lnTo>
                <a:lnTo>
                  <a:pt x="2238607" y="6399213"/>
                </a:lnTo>
                <a:lnTo>
                  <a:pt x="2222732" y="6440488"/>
                </a:lnTo>
                <a:lnTo>
                  <a:pt x="2206857" y="6477000"/>
                </a:lnTo>
                <a:lnTo>
                  <a:pt x="2187807" y="6515100"/>
                </a:lnTo>
                <a:lnTo>
                  <a:pt x="2168757" y="6553200"/>
                </a:lnTo>
                <a:lnTo>
                  <a:pt x="2149707" y="6589713"/>
                </a:lnTo>
                <a:lnTo>
                  <a:pt x="2133832" y="6630988"/>
                </a:lnTo>
                <a:lnTo>
                  <a:pt x="2119544" y="6677025"/>
                </a:lnTo>
                <a:lnTo>
                  <a:pt x="2108432" y="6729413"/>
                </a:lnTo>
                <a:lnTo>
                  <a:pt x="2100494" y="6789738"/>
                </a:lnTo>
                <a:lnTo>
                  <a:pt x="2098907" y="6858000"/>
                </a:lnTo>
                <a:lnTo>
                  <a:pt x="1556068" y="6858000"/>
                </a:lnTo>
                <a:lnTo>
                  <a:pt x="1389294" y="6858000"/>
                </a:lnTo>
                <a:lnTo>
                  <a:pt x="0" y="6858000"/>
                </a:lnTo>
                <a:close/>
              </a:path>
            </a:pathLst>
          </a:custGeom>
          <a:solidFill>
            <a:schemeClr val="accent1"/>
          </a:solidFill>
          <a:ln w="0">
            <a:noFill/>
            <a:prstDash val="solid"/>
            <a:round/>
            <a:headEnd/>
            <a:tailEnd/>
          </a:ln>
        </p:spPr>
      </p:sp>
      <p:sp>
        <p:nvSpPr>
          <p:cNvPr id="17" name="Rectangle 12">
            <a:extLst>
              <a:ext uri="{FF2B5EF4-FFF2-40B4-BE49-F238E27FC236}">
                <a16:creationId xmlns:a16="http://schemas.microsoft.com/office/drawing/2014/main" xmlns="" id="{A3AE1F77-1EC8-47BA-A381-B6618A2FCD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28C7FA3B-5E61-4D9F-A95D-2DD71C78DA1D}"/>
              </a:ext>
            </a:extLst>
          </p:cNvPr>
          <p:cNvSpPr>
            <a:spLocks noGrp="1"/>
          </p:cNvSpPr>
          <p:nvPr>
            <p:ph idx="1"/>
          </p:nvPr>
        </p:nvSpPr>
        <p:spPr>
          <a:xfrm>
            <a:off x="2895600" y="2178528"/>
            <a:ext cx="8534400" cy="3701065"/>
          </a:xfrm>
        </p:spPr>
        <p:txBody>
          <a:bodyPr>
            <a:normAutofit/>
          </a:bodyPr>
          <a:lstStyle/>
          <a:p>
            <a:r>
              <a:rPr lang="en-US" dirty="0"/>
              <a:t>Protecting people, homes, companies, livelihoods, infrastructure, and natural ecosystems means adapting to the effects of climate change. Both present and potential future effects are covered. Everywhere will need to adapt, but the most vulnerable populations must receive priority now in order to be prepared for climate threats. A high rate of return is possible. For example, catastrophe early warning systems save lives and property and can be up to ten times more beneficial than the initial investment.</a:t>
            </a:r>
            <a:endParaRPr lang="nb-NO" dirty="0"/>
          </a:p>
        </p:txBody>
      </p:sp>
      <p:sp>
        <p:nvSpPr>
          <p:cNvPr id="4" name="Plassholder for bunntekst 3">
            <a:extLst>
              <a:ext uri="{FF2B5EF4-FFF2-40B4-BE49-F238E27FC236}">
                <a16:creationId xmlns:a16="http://schemas.microsoft.com/office/drawing/2014/main" xmlns="" id="{18A1EDD7-BA5B-4614-9309-2099E0CE8F37}"/>
              </a:ext>
            </a:extLst>
          </p:cNvPr>
          <p:cNvSpPr>
            <a:spLocks noGrp="1"/>
          </p:cNvSpPr>
          <p:nvPr>
            <p:ph type="ftr" sz="quarter" idx="11"/>
          </p:nvPr>
        </p:nvSpPr>
        <p:spPr>
          <a:xfrm>
            <a:off x="5176160" y="6375679"/>
            <a:ext cx="4114800" cy="345796"/>
          </a:xfrm>
        </p:spPr>
        <p:txBody>
          <a:bodyPr>
            <a:normAutofit/>
          </a:bodyPr>
          <a:lstStyle/>
          <a:p>
            <a:pPr>
              <a:spcAft>
                <a:spcPts val="600"/>
              </a:spcAft>
            </a:pPr>
            <a:r>
              <a:rPr lang="en-US"/>
              <a:t>Project Number: 2020-1-UK01-KA227-SCH-094437</a:t>
            </a:r>
          </a:p>
        </p:txBody>
      </p:sp>
      <p:sp>
        <p:nvSpPr>
          <p:cNvPr id="8" name="TextBox 7">
            <a:extLst>
              <a:ext uri="{FF2B5EF4-FFF2-40B4-BE49-F238E27FC236}">
                <a16:creationId xmlns:a16="http://schemas.microsoft.com/office/drawing/2014/main" xmlns="" id="{AF9C8625-A38B-3835-23BC-6F9A38405C3A}"/>
              </a:ext>
            </a:extLst>
          </p:cNvPr>
          <p:cNvSpPr txBox="1"/>
          <p:nvPr/>
        </p:nvSpPr>
        <p:spPr>
          <a:xfrm>
            <a:off x="2895599" y="5161154"/>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2009956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1C8378D2-6A9E-45F9-88CD-CE196E3BB8CA}"/>
              </a:ext>
            </a:extLst>
          </p:cNvPr>
          <p:cNvSpPr>
            <a:spLocks noGrp="1"/>
          </p:cNvSpPr>
          <p:nvPr>
            <p:ph type="title"/>
          </p:nvPr>
        </p:nvSpPr>
        <p:spPr/>
        <p:txBody>
          <a:bodyPr/>
          <a:lstStyle/>
          <a:p>
            <a:r>
              <a:rPr lang="en-GB" dirty="0"/>
              <a:t>We can pay the bill now, or pay dearly in the future</a:t>
            </a:r>
            <a:endParaRPr lang="nb-NO" dirty="0"/>
          </a:p>
        </p:txBody>
      </p:sp>
      <p:sp>
        <p:nvSpPr>
          <p:cNvPr id="3" name="Plassholder for innhold 2">
            <a:extLst>
              <a:ext uri="{FF2B5EF4-FFF2-40B4-BE49-F238E27FC236}">
                <a16:creationId xmlns:a16="http://schemas.microsoft.com/office/drawing/2014/main" xmlns="" id="{0B9E4AB2-3537-4C44-820B-CCD3CBD0D8F4}"/>
              </a:ext>
            </a:extLst>
          </p:cNvPr>
          <p:cNvSpPr>
            <a:spLocks noGrp="1"/>
          </p:cNvSpPr>
          <p:nvPr>
            <p:ph idx="1"/>
          </p:nvPr>
        </p:nvSpPr>
        <p:spPr/>
        <p:txBody>
          <a:bodyPr/>
          <a:lstStyle/>
          <a:p>
            <a:r>
              <a:rPr lang="en-US" dirty="0"/>
              <a:t>Governments and corporations must make large financial commitments in climate action. But ignoring the climate costs even more. In order for poor nations to adapt and transition to greener economies, developed nations must fulfil their pledge to provide them $100 billion annually.</a:t>
            </a:r>
            <a:endParaRPr lang="nb-NO" dirty="0"/>
          </a:p>
        </p:txBody>
      </p:sp>
      <p:sp>
        <p:nvSpPr>
          <p:cNvPr id="4" name="Plassholder for bunntekst 3">
            <a:extLst>
              <a:ext uri="{FF2B5EF4-FFF2-40B4-BE49-F238E27FC236}">
                <a16:creationId xmlns:a16="http://schemas.microsoft.com/office/drawing/2014/main" xmlns="" id="{02D481AC-724F-4383-9255-4A98B0C53109}"/>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77AC6496-EEF8-7362-A804-8E55A3572D18}"/>
              </a:ext>
            </a:extLst>
          </p:cNvPr>
          <p:cNvSpPr txBox="1"/>
          <p:nvPr/>
        </p:nvSpPr>
        <p:spPr>
          <a:xfrm>
            <a:off x="1251678" y="4344725"/>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748042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9018F36D-A911-414D-9A2C-DA5E40D9FFBA}"/>
              </a:ext>
            </a:extLst>
          </p:cNvPr>
          <p:cNvSpPr>
            <a:spLocks noGrp="1"/>
          </p:cNvSpPr>
          <p:nvPr>
            <p:ph type="title"/>
          </p:nvPr>
        </p:nvSpPr>
        <p:spPr>
          <a:xfrm>
            <a:off x="1251679" y="644525"/>
            <a:ext cx="3384329" cy="5408866"/>
          </a:xfrm>
        </p:spPr>
        <p:txBody>
          <a:bodyPr anchor="ctr">
            <a:normAutofit/>
          </a:bodyPr>
          <a:lstStyle/>
          <a:p>
            <a:r>
              <a:rPr lang="nb-NO" sz="3700" b="1" i="0" dirty="0">
                <a:effectLst/>
                <a:latin typeface="Helvetica Neue"/>
              </a:rPr>
              <a:t>Is Earth's Climate Changing?</a:t>
            </a:r>
            <a:endParaRPr lang="nb-NO" sz="3700" dirty="0"/>
          </a:p>
        </p:txBody>
      </p:sp>
      <p:sp>
        <p:nvSpPr>
          <p:cNvPr id="4" name="Plassholder for bunntekst 3">
            <a:extLst>
              <a:ext uri="{FF2B5EF4-FFF2-40B4-BE49-F238E27FC236}">
                <a16:creationId xmlns:a16="http://schemas.microsoft.com/office/drawing/2014/main" xmlns="" id="{D61005F3-AAFA-4991-8E8A-071E76C184F1}"/>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AFA62A3F-8310-3C45-174C-FD35FE4723FA}"/>
              </a:ext>
            </a:extLst>
          </p:cNvPr>
          <p:cNvGraphicFramePr>
            <a:graphicFrameLocks noGrp="1"/>
          </p:cNvGraphicFramePr>
          <p:nvPr>
            <p:ph idx="1"/>
            <p:extLst>
              <p:ext uri="{D42A27DB-BD31-4B8C-83A1-F6EECF244321}">
                <p14:modId xmlns:p14="http://schemas.microsoft.com/office/powerpoint/2010/main" val="348302863"/>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755ADA16-BB8E-A0D9-3D67-5AD7C2B9FC1F}"/>
              </a:ext>
            </a:extLst>
          </p:cNvPr>
          <p:cNvSpPr txBox="1"/>
          <p:nvPr/>
        </p:nvSpPr>
        <p:spPr>
          <a:xfrm>
            <a:off x="7151736" y="6053391"/>
            <a:ext cx="2612571" cy="369332"/>
          </a:xfrm>
          <a:prstGeom prst="rect">
            <a:avLst/>
          </a:prstGeom>
          <a:noFill/>
        </p:spPr>
        <p:txBody>
          <a:bodyPr wrap="square" rtlCol="0">
            <a:spAutoFit/>
          </a:bodyPr>
          <a:lstStyle/>
          <a:p>
            <a:r>
              <a:rPr lang="en-GB" dirty="0"/>
              <a:t>Source: NASA, 2014</a:t>
            </a:r>
          </a:p>
        </p:txBody>
      </p:sp>
    </p:spTree>
    <p:extLst>
      <p:ext uri="{BB962C8B-B14F-4D97-AF65-F5344CB8AC3E}">
        <p14:creationId xmlns:p14="http://schemas.microsoft.com/office/powerpoint/2010/main" val="4237657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xmlns="" id="{7520F84D-966A-41CD-B818-16BF32EF1E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1" name="Rectangle 10">
            <a:extLst>
              <a:ext uri="{FF2B5EF4-FFF2-40B4-BE49-F238E27FC236}">
                <a16:creationId xmlns:a16="http://schemas.microsoft.com/office/drawing/2014/main" xmlns="" id="{57510D23-E323-4577-A8EA-12C6C6019B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3" name="Rectangle 12">
            <a:extLst>
              <a:ext uri="{FF2B5EF4-FFF2-40B4-BE49-F238E27FC236}">
                <a16:creationId xmlns:a16="http://schemas.microsoft.com/office/drawing/2014/main" xmlns="" id="{8A25BF79-9ED2-4290-8C48-1AB107B674E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6">
            <a:extLst>
              <a:ext uri="{FF2B5EF4-FFF2-40B4-BE49-F238E27FC236}">
                <a16:creationId xmlns:a16="http://schemas.microsoft.com/office/drawing/2014/main" xmlns="" id="{FA0B0DB9-9592-477A-88BB-5A1139A94F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309705" y="240367"/>
            <a:ext cx="6385010" cy="6377266"/>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tx1">
              <a:alpha val="10000"/>
            </a:schemeClr>
          </a:solidFill>
          <a:ln w="0">
            <a:noFill/>
            <a:prstDash val="solid"/>
            <a:round/>
            <a:headEnd/>
            <a:tailEnd/>
          </a:ln>
        </p:spPr>
      </p:sp>
      <p:sp>
        <p:nvSpPr>
          <p:cNvPr id="2" name="Tittel 1">
            <a:extLst>
              <a:ext uri="{FF2B5EF4-FFF2-40B4-BE49-F238E27FC236}">
                <a16:creationId xmlns:a16="http://schemas.microsoft.com/office/drawing/2014/main" xmlns="" id="{C0C940F7-5687-4F21-B943-237FF1FCD606}"/>
              </a:ext>
            </a:extLst>
          </p:cNvPr>
          <p:cNvSpPr>
            <a:spLocks noGrp="1"/>
          </p:cNvSpPr>
          <p:nvPr>
            <p:ph type="title"/>
          </p:nvPr>
        </p:nvSpPr>
        <p:spPr>
          <a:xfrm>
            <a:off x="4962077" y="1068755"/>
            <a:ext cx="6434864" cy="4720490"/>
          </a:xfrm>
        </p:spPr>
        <p:txBody>
          <a:bodyPr vert="horz" lIns="91440" tIns="45720" rIns="91440" bIns="45720" rtlCol="0" anchor="ctr">
            <a:normAutofit/>
          </a:bodyPr>
          <a:lstStyle/>
          <a:p>
            <a:r>
              <a:rPr lang="en-US" sz="7200" spc="800" dirty="0">
                <a:solidFill>
                  <a:schemeClr val="tx1"/>
                </a:solidFill>
              </a:rPr>
              <a:t>What is Climate Change? </a:t>
            </a:r>
            <a:br>
              <a:rPr lang="en-US" sz="7200" spc="800" dirty="0">
                <a:solidFill>
                  <a:schemeClr val="tx1"/>
                </a:solidFill>
              </a:rPr>
            </a:br>
            <a:r>
              <a:rPr lang="en-US" sz="7200" spc="800" dirty="0">
                <a:solidFill>
                  <a:schemeClr val="tx1"/>
                </a:solidFill>
              </a:rPr>
              <a:t>| Start Here</a:t>
            </a:r>
          </a:p>
        </p:txBody>
      </p:sp>
      <p:sp>
        <p:nvSpPr>
          <p:cNvPr id="17" name="Rectangle 16">
            <a:extLst>
              <a:ext uri="{FF2B5EF4-FFF2-40B4-BE49-F238E27FC236}">
                <a16:creationId xmlns:a16="http://schemas.microsoft.com/office/drawing/2014/main" xmlns="" id="{6159C197-C92F-4EEC-9821-4C2CAABD6DB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4640343" cy="6858000"/>
          </a:xfrm>
          <a:prstGeom prst="rect">
            <a:avLst/>
          </a:prstGeom>
          <a:solidFill>
            <a:srgbClr val="F3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lassholder for innhold 2">
            <a:extLst>
              <a:ext uri="{FF2B5EF4-FFF2-40B4-BE49-F238E27FC236}">
                <a16:creationId xmlns:a16="http://schemas.microsoft.com/office/drawing/2014/main" xmlns="" id="{1ED34602-AD86-4B07-A59B-74EF0F931FF5}"/>
              </a:ext>
            </a:extLst>
          </p:cNvPr>
          <p:cNvSpPr>
            <a:spLocks noGrp="1"/>
          </p:cNvSpPr>
          <p:nvPr>
            <p:ph idx="1"/>
          </p:nvPr>
        </p:nvSpPr>
        <p:spPr>
          <a:xfrm>
            <a:off x="619409" y="1306286"/>
            <a:ext cx="3821961" cy="4245428"/>
          </a:xfrm>
        </p:spPr>
        <p:txBody>
          <a:bodyPr vert="horz" lIns="91440" tIns="45720" rIns="91440" bIns="45720" rtlCol="0" anchor="ctr">
            <a:normAutofit/>
          </a:bodyPr>
          <a:lstStyle/>
          <a:p>
            <a:pPr marL="0" indent="0">
              <a:lnSpc>
                <a:spcPct val="100000"/>
              </a:lnSpc>
              <a:buNone/>
            </a:pPr>
            <a:r>
              <a:rPr lang="en-US" sz="2400" b="1" cap="all" spc="400" dirty="0">
                <a:solidFill>
                  <a:srgbClr val="62584F"/>
                </a:solidFill>
              </a:rPr>
              <a:t>Al Jazeera English</a:t>
            </a:r>
          </a:p>
          <a:p>
            <a:pPr marL="0" indent="0">
              <a:lnSpc>
                <a:spcPct val="100000"/>
              </a:lnSpc>
              <a:buNone/>
            </a:pPr>
            <a:endParaRPr lang="en-US" sz="2400" b="1" cap="all" spc="400" dirty="0">
              <a:solidFill>
                <a:srgbClr val="62584F"/>
              </a:solidFill>
            </a:endParaRPr>
          </a:p>
          <a:p>
            <a:pPr marL="0" indent="0">
              <a:lnSpc>
                <a:spcPct val="100000"/>
              </a:lnSpc>
              <a:buNone/>
            </a:pPr>
            <a:r>
              <a:rPr lang="en-US" sz="2400" b="1" cap="all" spc="400" dirty="0">
                <a:solidFill>
                  <a:srgbClr val="62584F"/>
                </a:solidFill>
                <a:hlinkClick r:id="rId2"/>
              </a:rPr>
              <a:t>https://youtu.be/dcBXmj1nMTQ</a:t>
            </a:r>
            <a:endParaRPr lang="en-US" sz="2400" b="1" cap="all" spc="400" dirty="0">
              <a:solidFill>
                <a:srgbClr val="62584F"/>
              </a:solidFill>
            </a:endParaRPr>
          </a:p>
        </p:txBody>
      </p:sp>
      <p:sp>
        <p:nvSpPr>
          <p:cNvPr id="25" name="Rectangle 18">
            <a:extLst>
              <a:ext uri="{FF2B5EF4-FFF2-40B4-BE49-F238E27FC236}">
                <a16:creationId xmlns:a16="http://schemas.microsoft.com/office/drawing/2014/main" xmlns="" id="{F318D58F-96AE-499D-AB10-312690101B3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09705" cy="6858000"/>
          </a:xfrm>
          <a:prstGeom prst="rect">
            <a:avLst/>
          </a:prstGeom>
          <a:solidFill>
            <a:srgbClr val="62584F"/>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4" name="Plassholder for bunntekst 3">
            <a:extLst>
              <a:ext uri="{FF2B5EF4-FFF2-40B4-BE49-F238E27FC236}">
                <a16:creationId xmlns:a16="http://schemas.microsoft.com/office/drawing/2014/main" xmlns="" id="{5FDAFB9E-BC10-47FC-AAFA-DEFBA44AE839}"/>
              </a:ext>
            </a:extLst>
          </p:cNvPr>
          <p:cNvSpPr>
            <a:spLocks noGrp="1"/>
          </p:cNvSpPr>
          <p:nvPr>
            <p:ph type="ftr" sz="quarter" idx="11"/>
          </p:nvPr>
        </p:nvSpPr>
        <p:spPr>
          <a:xfrm>
            <a:off x="4962077" y="6375679"/>
            <a:ext cx="5172523" cy="345796"/>
          </a:xfrm>
        </p:spPr>
        <p:txBody>
          <a:bodyPr vert="horz" lIns="91440" tIns="45720" rIns="91440" bIns="45720" rtlCol="0" anchor="ctr">
            <a:normAutofit/>
          </a:bodyPr>
          <a:lstStyle/>
          <a:p>
            <a:pPr algn="l">
              <a:spcAft>
                <a:spcPts val="600"/>
              </a:spcAft>
            </a:pPr>
            <a:r>
              <a:rPr lang="en-US">
                <a:solidFill>
                  <a:schemeClr val="tx1"/>
                </a:solidFill>
              </a:rPr>
              <a:t>Project Number: 2020-1-UK01-KA227-SCH-094437</a:t>
            </a:r>
          </a:p>
        </p:txBody>
      </p:sp>
    </p:spTree>
    <p:extLst>
      <p:ext uri="{BB962C8B-B14F-4D97-AF65-F5344CB8AC3E}">
        <p14:creationId xmlns:p14="http://schemas.microsoft.com/office/powerpoint/2010/main" val="1452630297"/>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E7A7B431-F1C3-46C9-BDC4-95FBFB0EEC51}"/>
              </a:ext>
            </a:extLst>
          </p:cNvPr>
          <p:cNvSpPr>
            <a:spLocks noGrp="1"/>
          </p:cNvSpPr>
          <p:nvPr>
            <p:ph type="title"/>
          </p:nvPr>
        </p:nvSpPr>
        <p:spPr/>
        <p:txBody>
          <a:bodyPr/>
          <a:lstStyle/>
          <a:p>
            <a:pPr algn="ctr"/>
            <a:r>
              <a:rPr lang="nb-NO" dirty="0"/>
              <a:t>General </a:t>
            </a:r>
            <a:r>
              <a:rPr lang="nb-NO" dirty="0" err="1"/>
              <a:t>discussion</a:t>
            </a:r>
            <a:endParaRPr lang="nb-NO" dirty="0"/>
          </a:p>
        </p:txBody>
      </p:sp>
      <p:sp>
        <p:nvSpPr>
          <p:cNvPr id="3" name="Plassholder for innhold 2">
            <a:extLst>
              <a:ext uri="{FF2B5EF4-FFF2-40B4-BE49-F238E27FC236}">
                <a16:creationId xmlns:a16="http://schemas.microsoft.com/office/drawing/2014/main" xmlns="" id="{AAE16889-B14B-4AEA-B647-4EB6DEADDA79}"/>
              </a:ext>
            </a:extLst>
          </p:cNvPr>
          <p:cNvSpPr>
            <a:spLocks noGrp="1"/>
          </p:cNvSpPr>
          <p:nvPr>
            <p:ph idx="1"/>
          </p:nvPr>
        </p:nvSpPr>
        <p:spPr/>
        <p:txBody>
          <a:bodyPr/>
          <a:lstStyle/>
          <a:p>
            <a:r>
              <a:rPr lang="nb-NO" dirty="0"/>
              <a:t>1) What can we do for climate change and increasing awareness of it?</a:t>
            </a:r>
          </a:p>
          <a:p>
            <a:r>
              <a:rPr lang="nb-NO" dirty="0"/>
              <a:t>2) What kind of precautions have been taken in your home country for increasing of the awareness?</a:t>
            </a:r>
          </a:p>
          <a:p>
            <a:r>
              <a:rPr lang="nb-NO" dirty="0"/>
              <a:t>3) Is </a:t>
            </a:r>
            <a:r>
              <a:rPr lang="nb-NO" dirty="0" err="1"/>
              <a:t>climate</a:t>
            </a:r>
            <a:r>
              <a:rPr lang="nb-NO" dirty="0"/>
              <a:t> </a:t>
            </a:r>
            <a:r>
              <a:rPr lang="nb-NO" dirty="0" err="1"/>
              <a:t>change</a:t>
            </a:r>
            <a:r>
              <a:rPr lang="nb-NO" dirty="0"/>
              <a:t> </a:t>
            </a:r>
            <a:r>
              <a:rPr lang="nb-NO" dirty="0" err="1"/>
              <a:t>the</a:t>
            </a:r>
            <a:r>
              <a:rPr lang="nb-NO" dirty="0"/>
              <a:t> </a:t>
            </a:r>
            <a:r>
              <a:rPr lang="nb-NO" dirty="0" err="1"/>
              <a:t>biggest</a:t>
            </a:r>
            <a:r>
              <a:rPr lang="nb-NO" dirty="0"/>
              <a:t> problem for </a:t>
            </a:r>
            <a:r>
              <a:rPr lang="nb-NO" dirty="0" err="1"/>
              <a:t>humanity</a:t>
            </a:r>
            <a:r>
              <a:rPr lang="nb-NO" dirty="0"/>
              <a:t>?</a:t>
            </a:r>
          </a:p>
          <a:p>
            <a:endParaRPr lang="nb-NO" dirty="0"/>
          </a:p>
          <a:p>
            <a:r>
              <a:rPr lang="nb-NO" dirty="0"/>
              <a:t>Lets </a:t>
            </a:r>
            <a:r>
              <a:rPr lang="nb-NO" dirty="0" err="1"/>
              <a:t>gather</a:t>
            </a:r>
            <a:r>
              <a:rPr lang="nb-NO" dirty="0"/>
              <a:t> </a:t>
            </a:r>
            <a:r>
              <a:rPr lang="nb-NO" dirty="0" err="1"/>
              <a:t>into</a:t>
            </a:r>
            <a:r>
              <a:rPr lang="nb-NO" dirty="0"/>
              <a:t> </a:t>
            </a:r>
            <a:r>
              <a:rPr lang="nb-NO" dirty="0" err="1"/>
              <a:t>the</a:t>
            </a:r>
            <a:r>
              <a:rPr lang="nb-NO" dirty="0"/>
              <a:t> </a:t>
            </a:r>
            <a:r>
              <a:rPr lang="nb-NO" dirty="0" err="1"/>
              <a:t>smaller</a:t>
            </a:r>
            <a:r>
              <a:rPr lang="nb-NO" dirty="0"/>
              <a:t> </a:t>
            </a:r>
            <a:r>
              <a:rPr lang="nb-NO" dirty="0" err="1"/>
              <a:t>groups</a:t>
            </a:r>
            <a:r>
              <a:rPr lang="nb-NO" dirty="0"/>
              <a:t> and </a:t>
            </a:r>
            <a:r>
              <a:rPr lang="nb-NO" dirty="0" err="1"/>
              <a:t>discuss</a:t>
            </a:r>
            <a:r>
              <a:rPr lang="nb-NO" dirty="0"/>
              <a:t> </a:t>
            </a:r>
            <a:r>
              <a:rPr lang="nb-NO" dirty="0" err="1"/>
              <a:t>these</a:t>
            </a:r>
            <a:r>
              <a:rPr lang="nb-NO" dirty="0"/>
              <a:t> questions. Later </a:t>
            </a:r>
            <a:r>
              <a:rPr lang="nb-NO" dirty="0" err="1"/>
              <a:t>on</a:t>
            </a:r>
            <a:r>
              <a:rPr lang="nb-NO" dirty="0"/>
              <a:t>, </a:t>
            </a:r>
            <a:r>
              <a:rPr lang="nb-NO" dirty="0" err="1"/>
              <a:t>prepare</a:t>
            </a:r>
            <a:r>
              <a:rPr lang="nb-NO" dirty="0"/>
              <a:t> </a:t>
            </a:r>
            <a:r>
              <a:rPr lang="nb-NO" dirty="0" err="1"/>
              <a:t>one</a:t>
            </a:r>
            <a:r>
              <a:rPr lang="nb-NO" dirty="0"/>
              <a:t> poster and hang it </a:t>
            </a:r>
            <a:r>
              <a:rPr lang="nb-NO" dirty="0" err="1"/>
              <a:t>somewhere</a:t>
            </a:r>
            <a:r>
              <a:rPr lang="nb-NO" dirty="0"/>
              <a:t> visible at </a:t>
            </a:r>
            <a:r>
              <a:rPr lang="nb-NO" dirty="0" err="1"/>
              <a:t>the</a:t>
            </a:r>
            <a:r>
              <a:rPr lang="nb-NO" dirty="0"/>
              <a:t> </a:t>
            </a:r>
            <a:r>
              <a:rPr lang="nb-NO" dirty="0" err="1"/>
              <a:t>school</a:t>
            </a:r>
            <a:r>
              <a:rPr lang="nb-NO" dirty="0"/>
              <a:t>! </a:t>
            </a:r>
            <a:r>
              <a:rPr lang="nb-NO" dirty="0">
                <a:sym typeface="Wingdings" panose="05000000000000000000" pitchFamily="2" charset="2"/>
              </a:rPr>
              <a:t></a:t>
            </a:r>
            <a:endParaRPr lang="nb-NO" dirty="0"/>
          </a:p>
        </p:txBody>
      </p:sp>
      <p:sp>
        <p:nvSpPr>
          <p:cNvPr id="4" name="Plassholder for bunntekst 3">
            <a:extLst>
              <a:ext uri="{FF2B5EF4-FFF2-40B4-BE49-F238E27FC236}">
                <a16:creationId xmlns:a16="http://schemas.microsoft.com/office/drawing/2014/main" xmlns="" id="{5F88CC62-4163-4E9E-89E4-DAAE58129E84}"/>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2225438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3665743C-057F-42A5-9ED2-CEB0CB46B1EF}"/>
              </a:ext>
            </a:extLst>
          </p:cNvPr>
          <p:cNvSpPr>
            <a:spLocks noGrp="1"/>
          </p:cNvSpPr>
          <p:nvPr>
            <p:ph type="title"/>
          </p:nvPr>
        </p:nvSpPr>
        <p:spPr>
          <a:xfrm>
            <a:off x="5195727" y="382385"/>
            <a:ext cx="6335338" cy="1492132"/>
          </a:xfrm>
        </p:spPr>
        <p:txBody>
          <a:bodyPr>
            <a:normAutofit/>
          </a:bodyPr>
          <a:lstStyle/>
          <a:p>
            <a:r>
              <a:rPr lang="nb-NO" dirty="0" err="1"/>
              <a:t>references</a:t>
            </a:r>
            <a:endParaRPr lang="nb-NO" dirty="0"/>
          </a:p>
        </p:txBody>
      </p:sp>
      <p:pic>
        <p:nvPicPr>
          <p:cNvPr id="6" name="Picture 5">
            <a:extLst>
              <a:ext uri="{FF2B5EF4-FFF2-40B4-BE49-F238E27FC236}">
                <a16:creationId xmlns:a16="http://schemas.microsoft.com/office/drawing/2014/main" xmlns="" id="{86D55516-3F48-76DA-6676-4933D05C76E7}"/>
              </a:ext>
            </a:extLst>
          </p:cNvPr>
          <p:cNvPicPr>
            <a:picLocks noChangeAspect="1"/>
          </p:cNvPicPr>
          <p:nvPr/>
        </p:nvPicPr>
        <p:blipFill rotWithShape="1">
          <a:blip r:embed="rId2"/>
          <a:srcRect l="32886" r="26974"/>
          <a:stretch/>
        </p:blipFill>
        <p:spPr>
          <a:xfrm>
            <a:off x="688434" y="-9525"/>
            <a:ext cx="4129822" cy="6867525"/>
          </a:xfrm>
          <a:prstGeom prst="rect">
            <a:avLst/>
          </a:prstGeom>
        </p:spPr>
      </p:pic>
      <p:sp>
        <p:nvSpPr>
          <p:cNvPr id="10" name="Freeform 6">
            <a:extLst>
              <a:ext uri="{FF2B5EF4-FFF2-40B4-BE49-F238E27FC236}">
                <a16:creationId xmlns:a16="http://schemas.microsoft.com/office/drawing/2014/main" xmlns="" id="{5402222E-F041-43A0-81BC-1B3F2EF765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xmlns="" id="{69291311-E59A-481C-B7BA-15CFBA6C9504}"/>
              </a:ext>
            </a:extLst>
          </p:cNvPr>
          <p:cNvSpPr>
            <a:spLocks noGrp="1"/>
          </p:cNvSpPr>
          <p:nvPr>
            <p:ph idx="1"/>
          </p:nvPr>
        </p:nvSpPr>
        <p:spPr>
          <a:xfrm>
            <a:off x="5195727" y="2286001"/>
            <a:ext cx="6335338" cy="3593591"/>
          </a:xfrm>
        </p:spPr>
        <p:txBody>
          <a:bodyPr>
            <a:normAutofit/>
          </a:bodyPr>
          <a:lstStyle/>
          <a:p>
            <a:r>
              <a:rPr lang="nb-NO" dirty="0">
                <a:hlinkClick r:id="rId3"/>
              </a:rPr>
              <a:t>https://</a:t>
            </a:r>
            <a:r>
              <a:rPr lang="nb-NO" dirty="0" smtClean="0">
                <a:hlinkClick r:id="rId3"/>
              </a:rPr>
              <a:t>www.un.org/en/climatechange/what-is-climate-change</a:t>
            </a:r>
            <a:endParaRPr lang="nb-NO" dirty="0" smtClean="0"/>
          </a:p>
          <a:p>
            <a:r>
              <a:rPr lang="en-US" dirty="0">
                <a:hlinkClick r:id="rId4"/>
              </a:rPr>
              <a:t>https://</a:t>
            </a:r>
            <a:r>
              <a:rPr lang="en-US" dirty="0" smtClean="0">
                <a:hlinkClick r:id="rId4"/>
              </a:rPr>
              <a:t>www.science.org.au/learning/general-audience/science-climate-change/1-what-is-climate-change</a:t>
            </a:r>
            <a:endParaRPr lang="nb-NO" dirty="0"/>
          </a:p>
          <a:p>
            <a:r>
              <a:rPr lang="nb-NO" dirty="0">
                <a:hlinkClick r:id="rId5"/>
              </a:rPr>
              <a:t>https://www.nasa.gov/audience/forstudents/k-4/stories/nasa-knows/what-is-climate-change-k4.html</a:t>
            </a:r>
            <a:r>
              <a:rPr lang="nb-NO" dirty="0"/>
              <a:t> </a:t>
            </a:r>
            <a:endParaRPr lang="nb-NO" dirty="0" smtClean="0"/>
          </a:p>
          <a:p>
            <a:endParaRPr lang="nb-NO" dirty="0"/>
          </a:p>
        </p:txBody>
      </p:sp>
      <p:sp>
        <p:nvSpPr>
          <p:cNvPr id="4" name="Plassholder for bunntekst 3">
            <a:extLst>
              <a:ext uri="{FF2B5EF4-FFF2-40B4-BE49-F238E27FC236}">
                <a16:creationId xmlns:a16="http://schemas.microsoft.com/office/drawing/2014/main" xmlns="" id="{E715D942-4977-4D11-8C47-1F1837E88180}"/>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2" name="Rectangle 11">
            <a:extLst>
              <a:ext uri="{FF2B5EF4-FFF2-40B4-BE49-F238E27FC236}">
                <a16:creationId xmlns:a16="http://schemas.microsoft.com/office/drawing/2014/main" xmlns="" id="{B80D28A2-8EA4-4EF0-9056-3BDAA7290F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74863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0DD896-32BA-0B47-9B8F-0D7F0D133EF9}"/>
              </a:ext>
            </a:extLst>
          </p:cNvPr>
          <p:cNvSpPr>
            <a:spLocks noGrp="1"/>
          </p:cNvSpPr>
          <p:nvPr>
            <p:ph type="title"/>
          </p:nvPr>
        </p:nvSpPr>
        <p:spPr>
          <a:xfrm>
            <a:off x="791114" y="382385"/>
            <a:ext cx="10751636" cy="1492132"/>
          </a:xfrm>
        </p:spPr>
        <p:txBody>
          <a:bodyPr>
            <a:normAutofit fontScale="90000"/>
          </a:bodyPr>
          <a:lstStyle/>
          <a:p>
            <a:pPr algn="ctr"/>
            <a:r>
              <a:rPr lang="en-US" dirty="0"/>
              <a:t>TOPIC </a:t>
            </a:r>
            <a:r>
              <a:rPr lang="nb-NO" dirty="0"/>
              <a:t>6</a:t>
            </a:r>
            <a:r>
              <a:rPr lang="lt-LT" dirty="0"/>
              <a:t>:</a:t>
            </a:r>
            <a:r>
              <a:rPr lang="nb-NO" dirty="0"/>
              <a:t> awareness of climate change</a:t>
            </a:r>
            <a:r>
              <a:rPr lang="en-US" dirty="0"/>
              <a:t/>
            </a:r>
            <a:br>
              <a:rPr lang="en-US" dirty="0"/>
            </a:br>
            <a:r>
              <a:rPr lang="en-US" dirty="0"/>
              <a:t/>
            </a:r>
            <a:br>
              <a:rPr lang="en-US" dirty="0"/>
            </a:br>
            <a:r>
              <a:rPr lang="en-US" dirty="0"/>
              <a:t/>
            </a:r>
            <a:br>
              <a:rPr lang="en-US" dirty="0"/>
            </a:br>
            <a:r>
              <a:rPr lang="en-US" dirty="0"/>
              <a:t> </a:t>
            </a:r>
          </a:p>
        </p:txBody>
      </p:sp>
      <p:pic>
        <p:nvPicPr>
          <p:cNvPr id="1038" name="Content Placeholder 3" descr="Logo&#10;&#10;Description automatically generated">
            <a:extLst>
              <a:ext uri="{FF2B5EF4-FFF2-40B4-BE49-F238E27FC236}">
                <a16:creationId xmlns:a16="http://schemas.microsoft.com/office/drawing/2014/main" xmlns=""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xmlns=""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xmlns=""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xmlns=""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xmlns=""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xmlns=""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a:extLst>
              <a:ext uri="{FF2B5EF4-FFF2-40B4-BE49-F238E27FC236}">
                <a16:creationId xmlns:a16="http://schemas.microsoft.com/office/drawing/2014/main" xmlns="" id="{B5CE9D81-71FD-E7F4-6E70-231DD9C19A7C}"/>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3458348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F9D76A-5185-9542-9D9F-D4E0F61B70B9}"/>
              </a:ext>
            </a:extLst>
          </p:cNvPr>
          <p:cNvSpPr>
            <a:spLocks noGrp="1"/>
          </p:cNvSpPr>
          <p:nvPr>
            <p:ph type="title"/>
          </p:nvPr>
        </p:nvSpPr>
        <p:spPr>
          <a:xfrm>
            <a:off x="1251679" y="645106"/>
            <a:ext cx="3384329" cy="5421435"/>
          </a:xfrm>
        </p:spPr>
        <p:txBody>
          <a:bodyPr anchor="ctr">
            <a:normAutofit/>
          </a:bodyPr>
          <a:lstStyle/>
          <a:p>
            <a:r>
              <a:rPr lang="lt-LT" sz="3400" dirty="0"/>
              <a:t/>
            </a:r>
            <a:br>
              <a:rPr lang="lt-LT" sz="3400" dirty="0"/>
            </a:br>
            <a:r>
              <a:rPr lang="nb-NO" sz="3400" dirty="0" err="1"/>
              <a:t>the</a:t>
            </a:r>
            <a:r>
              <a:rPr lang="nb-NO" sz="3400" dirty="0"/>
              <a:t> </a:t>
            </a:r>
            <a:r>
              <a:rPr lang="nb-NO" sz="3400" dirty="0" err="1"/>
              <a:t>importance</a:t>
            </a:r>
            <a:r>
              <a:rPr lang="nb-NO" sz="3400" dirty="0"/>
              <a:t> of </a:t>
            </a:r>
            <a:r>
              <a:rPr lang="nb-NO" sz="3400" dirty="0" err="1"/>
              <a:t>the</a:t>
            </a:r>
            <a:r>
              <a:rPr lang="nb-NO" sz="3400" dirty="0"/>
              <a:t> </a:t>
            </a:r>
            <a:r>
              <a:rPr lang="nb-NO" sz="3400" dirty="0" err="1"/>
              <a:t>realizing</a:t>
            </a:r>
            <a:r>
              <a:rPr lang="nb-NO" sz="3400" dirty="0"/>
              <a:t> </a:t>
            </a:r>
            <a:r>
              <a:rPr lang="nb-NO" sz="3400" dirty="0" err="1"/>
              <a:t>climate</a:t>
            </a:r>
            <a:r>
              <a:rPr lang="nb-NO" sz="3400" dirty="0"/>
              <a:t> </a:t>
            </a:r>
            <a:r>
              <a:rPr lang="nb-NO" sz="3400" dirty="0" err="1"/>
              <a:t>change</a:t>
            </a:r>
            <a:r>
              <a:rPr lang="nb-NO" sz="3400" dirty="0"/>
              <a:t> in </a:t>
            </a:r>
            <a:r>
              <a:rPr lang="nb-NO" sz="3400" dirty="0" err="1"/>
              <a:t>our</a:t>
            </a:r>
            <a:r>
              <a:rPr lang="nb-NO" sz="3400" dirty="0"/>
              <a:t> </a:t>
            </a:r>
            <a:r>
              <a:rPr lang="nb-NO" sz="3400" dirty="0" err="1"/>
              <a:t>world</a:t>
            </a:r>
            <a:endParaRPr lang="en-US" sz="3400" dirty="0"/>
          </a:p>
        </p:txBody>
      </p:sp>
      <p:sp>
        <p:nvSpPr>
          <p:cNvPr id="4" name="Footer Placeholder 3">
            <a:extLst>
              <a:ext uri="{FF2B5EF4-FFF2-40B4-BE49-F238E27FC236}">
                <a16:creationId xmlns:a16="http://schemas.microsoft.com/office/drawing/2014/main" xmlns=""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xmlns="" id="{22821628-13DC-5664-C1A9-9E4A98393705}"/>
              </a:ext>
            </a:extLst>
          </p:cNvPr>
          <p:cNvGraphicFramePr>
            <a:graphicFrameLocks noGrp="1"/>
          </p:cNvGraphicFramePr>
          <p:nvPr>
            <p:ph idx="1"/>
            <p:extLst>
              <p:ext uri="{D42A27DB-BD31-4B8C-83A1-F6EECF244321}">
                <p14:modId xmlns:p14="http://schemas.microsoft.com/office/powerpoint/2010/main" val="4169206348"/>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xmlns="" id="{CFC012A5-170D-4B0F-A916-A8EE2C6CE9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xmlns="" id="{37F40654-5E8C-468A-9596-50927AF198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131476E5-5E71-4818-88F8-64ACBA97BEE3}"/>
              </a:ext>
            </a:extLst>
          </p:cNvPr>
          <p:cNvSpPr>
            <a:spLocks noGrp="1"/>
          </p:cNvSpPr>
          <p:nvPr>
            <p:ph type="title"/>
          </p:nvPr>
        </p:nvSpPr>
        <p:spPr>
          <a:xfrm>
            <a:off x="965201" y="1354945"/>
            <a:ext cx="2059048" cy="4148110"/>
          </a:xfrm>
        </p:spPr>
        <p:txBody>
          <a:bodyPr anchor="ctr">
            <a:normAutofit/>
          </a:bodyPr>
          <a:lstStyle/>
          <a:p>
            <a:r>
              <a:rPr lang="nb-NO" sz="2800" dirty="0">
                <a:solidFill>
                  <a:srgbClr val="2A1A00"/>
                </a:solidFill>
              </a:rPr>
              <a:t>What is climate change?</a:t>
            </a:r>
          </a:p>
        </p:txBody>
      </p:sp>
      <p:sp>
        <p:nvSpPr>
          <p:cNvPr id="26" name="Rectangle 25">
            <a:extLst>
              <a:ext uri="{FF2B5EF4-FFF2-40B4-BE49-F238E27FC236}">
                <a16:creationId xmlns:a16="http://schemas.microsoft.com/office/drawing/2014/main" xmlns="" id="{50B1BD4A-8DE6-4266-9C27-59260F938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Plassholder for innhold 2">
            <a:extLst>
              <a:ext uri="{FF2B5EF4-FFF2-40B4-BE49-F238E27FC236}">
                <a16:creationId xmlns:a16="http://schemas.microsoft.com/office/drawing/2014/main" xmlns="" id="{7F3D4B21-9A66-405E-85A2-89F5878AD2EE}"/>
              </a:ext>
            </a:extLst>
          </p:cNvPr>
          <p:cNvSpPr>
            <a:spLocks noGrp="1"/>
          </p:cNvSpPr>
          <p:nvPr>
            <p:ph idx="1"/>
          </p:nvPr>
        </p:nvSpPr>
        <p:spPr>
          <a:xfrm>
            <a:off x="3828580" y="426027"/>
            <a:ext cx="7601419" cy="5077028"/>
          </a:xfrm>
        </p:spPr>
        <p:txBody>
          <a:bodyPr anchor="ctr">
            <a:normAutofit/>
          </a:bodyPr>
          <a:lstStyle/>
          <a:p>
            <a:r>
              <a:rPr lang="en-GB" dirty="0"/>
              <a:t>Climate change is a shift in weather patterns and associated changes to the seas, land surfaces, and ice sheets that take place over a period of decades or more. </a:t>
            </a:r>
            <a:endParaRPr lang="en-GB" dirty="0" smtClean="0"/>
          </a:p>
          <a:p>
            <a:r>
              <a:rPr lang="en-GB" dirty="0" smtClean="0"/>
              <a:t>To better understand this definition let’s work our way up, starting with the weather.</a:t>
            </a:r>
          </a:p>
          <a:p>
            <a:r>
              <a:rPr lang="en-GB" dirty="0" smtClean="0"/>
              <a:t>Weather </a:t>
            </a:r>
            <a:r>
              <a:rPr lang="en-GB" dirty="0"/>
              <a:t>is the condition of the atmosphere throughout hours to weeks, including its temperature, humidity, wind, rainfall, and other factors. It is affected by the ice sheets, seas, and land surfaces, which combined with the atmosphere make up what is known as the "climate system." The statistical description of the condition of the climatic system is referred to as climate, in its widest definition. </a:t>
            </a:r>
            <a:endParaRPr lang="en-GB" dirty="0" smtClean="0"/>
          </a:p>
        </p:txBody>
      </p:sp>
      <p:sp>
        <p:nvSpPr>
          <p:cNvPr id="4" name="Plassholder for bunntekst 3">
            <a:extLst>
              <a:ext uri="{FF2B5EF4-FFF2-40B4-BE49-F238E27FC236}">
                <a16:creationId xmlns:a16="http://schemas.microsoft.com/office/drawing/2014/main" xmlns="" id="{54C26D3C-33CA-4C4B-81B1-C8918FB11FC7}"/>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5" name="TextBox 4">
            <a:extLst>
              <a:ext uri="{FF2B5EF4-FFF2-40B4-BE49-F238E27FC236}">
                <a16:creationId xmlns:a16="http://schemas.microsoft.com/office/drawing/2014/main" xmlns="" id="{E8D953B7-E355-A55C-2004-9620C4EAEBE6}"/>
              </a:ext>
            </a:extLst>
          </p:cNvPr>
          <p:cNvSpPr txBox="1"/>
          <p:nvPr/>
        </p:nvSpPr>
        <p:spPr>
          <a:xfrm>
            <a:off x="3828580" y="5503055"/>
            <a:ext cx="5180338" cy="369332"/>
          </a:xfrm>
          <a:prstGeom prst="rect">
            <a:avLst/>
          </a:prstGeom>
          <a:noFill/>
        </p:spPr>
        <p:txBody>
          <a:bodyPr wrap="square" rtlCol="0">
            <a:spAutoFit/>
          </a:bodyPr>
          <a:lstStyle/>
          <a:p>
            <a:r>
              <a:rPr lang="en-GB" dirty="0" smtClean="0"/>
              <a:t>Source: </a:t>
            </a:r>
            <a:r>
              <a:rPr lang="de-AT" dirty="0" smtClean="0"/>
              <a:t>Australian </a:t>
            </a:r>
            <a:r>
              <a:rPr lang="de-AT" dirty="0"/>
              <a:t>Academy of Science, 2021</a:t>
            </a:r>
            <a:endParaRPr lang="en-GB" dirty="0"/>
          </a:p>
        </p:txBody>
      </p:sp>
    </p:spTree>
    <p:extLst>
      <p:ext uri="{BB962C8B-B14F-4D97-AF65-F5344CB8AC3E}">
        <p14:creationId xmlns:p14="http://schemas.microsoft.com/office/powerpoint/2010/main" val="2383030482"/>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sz="5400" dirty="0">
                <a:solidFill>
                  <a:srgbClr val="2A1A00"/>
                </a:solidFill>
              </a:rPr>
              <a:t>What is climate change?</a:t>
            </a:r>
            <a:endParaRPr lang="en-GB" dirty="0"/>
          </a:p>
        </p:txBody>
      </p:sp>
      <p:sp>
        <p:nvSpPr>
          <p:cNvPr id="3" name="Content Placeholder 2"/>
          <p:cNvSpPr>
            <a:spLocks noGrp="1"/>
          </p:cNvSpPr>
          <p:nvPr>
            <p:ph idx="1"/>
          </p:nvPr>
        </p:nvSpPr>
        <p:spPr/>
        <p:txBody>
          <a:bodyPr/>
          <a:lstStyle/>
          <a:p>
            <a:r>
              <a:rPr lang="en-GB" dirty="0" smtClean="0"/>
              <a:t>Within the given context we can start to understand climate change in its full definition.</a:t>
            </a:r>
          </a:p>
          <a:p>
            <a:r>
              <a:rPr lang="en-GB" dirty="0" smtClean="0"/>
              <a:t>A </a:t>
            </a:r>
            <a:r>
              <a:rPr lang="en-GB" dirty="0"/>
              <a:t>change in the statistical characteristics of the climate system that lasts for several decades or longer—typically at least 30 years—is referred to as climate change. Averages, variability, and extremes are some of these statistical features. Climatic change may result from both natural causes, such as variations in the Sun's radiation, volcanoes, or internal climate variability, as well as human impacts, including alterations in the atmosphere's composition or land usage. </a:t>
            </a:r>
            <a:endParaRPr lang="nb-NO" dirty="0"/>
          </a:p>
          <a:p>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5" name="TextBox 4">
            <a:extLst>
              <a:ext uri="{FF2B5EF4-FFF2-40B4-BE49-F238E27FC236}">
                <a16:creationId xmlns:a16="http://schemas.microsoft.com/office/drawing/2014/main" xmlns="" id="{E8D953B7-E355-A55C-2004-9620C4EAEBE6}"/>
              </a:ext>
            </a:extLst>
          </p:cNvPr>
          <p:cNvSpPr txBox="1"/>
          <p:nvPr/>
        </p:nvSpPr>
        <p:spPr>
          <a:xfrm>
            <a:off x="1251678" y="4734128"/>
            <a:ext cx="5180338" cy="369332"/>
          </a:xfrm>
          <a:prstGeom prst="rect">
            <a:avLst/>
          </a:prstGeom>
          <a:noFill/>
        </p:spPr>
        <p:txBody>
          <a:bodyPr wrap="square" rtlCol="0">
            <a:spAutoFit/>
          </a:bodyPr>
          <a:lstStyle/>
          <a:p>
            <a:r>
              <a:rPr lang="en-GB" dirty="0" smtClean="0"/>
              <a:t>Source: </a:t>
            </a:r>
            <a:r>
              <a:rPr lang="de-AT" dirty="0" smtClean="0"/>
              <a:t>Australian </a:t>
            </a:r>
            <a:r>
              <a:rPr lang="de-AT" dirty="0"/>
              <a:t>Academy of Science, 2021</a:t>
            </a:r>
            <a:endParaRPr lang="en-GB" dirty="0"/>
          </a:p>
        </p:txBody>
      </p:sp>
    </p:spTree>
    <p:extLst>
      <p:ext uri="{BB962C8B-B14F-4D97-AF65-F5344CB8AC3E}">
        <p14:creationId xmlns:p14="http://schemas.microsoft.com/office/powerpoint/2010/main" val="2009585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Climate Change Mechanics</a:t>
            </a:r>
            <a:endParaRPr lang="en-GB" dirty="0"/>
          </a:p>
        </p:txBody>
      </p:sp>
      <p:sp>
        <p:nvSpPr>
          <p:cNvPr id="3" name="Content Placeholder 2"/>
          <p:cNvSpPr>
            <a:spLocks noGrp="1"/>
          </p:cNvSpPr>
          <p:nvPr>
            <p:ph idx="1"/>
          </p:nvPr>
        </p:nvSpPr>
        <p:spPr>
          <a:xfrm>
            <a:off x="1251678" y="1350819"/>
            <a:ext cx="3974949" cy="5237017"/>
          </a:xfrm>
        </p:spPr>
        <p:txBody>
          <a:bodyPr>
            <a:normAutofit fontScale="85000" lnSpcReduction="20000"/>
          </a:bodyPr>
          <a:lstStyle/>
          <a:p>
            <a:r>
              <a:rPr lang="en-GB" dirty="0"/>
              <a:t>The Sun's energy ultimately controls Earth's temperature. The amount of solar energy that Earth receives is determined by the Sun's output and by its distance from the Earth. </a:t>
            </a:r>
            <a:endParaRPr lang="en-GB" dirty="0" smtClean="0"/>
          </a:p>
          <a:p>
            <a:r>
              <a:rPr lang="en-GB" dirty="0" smtClean="0"/>
              <a:t>The </a:t>
            </a:r>
            <a:r>
              <a:rPr lang="en-GB" dirty="0"/>
              <a:t>atmosphere, clouds, and the surfaces of land, ice, and water reflect some of this sunlight back into space. Aerosols (small atmospheric particles, some of which are a result of human activity) can make sunlight more refractory. </a:t>
            </a:r>
            <a:endParaRPr lang="en-GB" dirty="0" smtClean="0"/>
          </a:p>
          <a:p>
            <a:r>
              <a:rPr lang="en-GB" dirty="0" smtClean="0"/>
              <a:t>The </a:t>
            </a:r>
            <a:r>
              <a:rPr lang="en-GB" dirty="0"/>
              <a:t>solar energy that Earth has received eventually escapes as infrared (heat) radiation. </a:t>
            </a:r>
            <a:endParaRPr lang="en-GB" dirty="0" smtClean="0"/>
          </a:p>
          <a:p>
            <a:r>
              <a:rPr lang="en-GB" dirty="0" smtClean="0"/>
              <a:t>It </a:t>
            </a:r>
            <a:r>
              <a:rPr lang="en-GB" dirty="0"/>
              <a:t>interacts with the whole climate system during this process, including the atmosphere, seas, land surfaces, and ice sheets. </a:t>
            </a:r>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pic>
        <p:nvPicPr>
          <p:cNvPr id="5" name="Grafik 5"/>
          <p:cNvPicPr/>
          <p:nvPr/>
        </p:nvPicPr>
        <p:blipFill>
          <a:blip r:embed="rId2">
            <a:extLst>
              <a:ext uri="{28A0092B-C50C-407E-A947-70E740481C1C}">
                <a14:useLocalDpi xmlns:a14="http://schemas.microsoft.com/office/drawing/2010/main" val="0"/>
              </a:ext>
            </a:extLst>
          </a:blip>
          <a:stretch>
            <a:fillRect/>
          </a:stretch>
        </p:blipFill>
        <p:spPr>
          <a:xfrm>
            <a:off x="5226627" y="1527146"/>
            <a:ext cx="6466487" cy="4031990"/>
          </a:xfrm>
          <a:prstGeom prst="rect">
            <a:avLst/>
          </a:prstGeom>
        </p:spPr>
      </p:pic>
      <p:sp>
        <p:nvSpPr>
          <p:cNvPr id="6" name="TextBox 5">
            <a:extLst>
              <a:ext uri="{FF2B5EF4-FFF2-40B4-BE49-F238E27FC236}">
                <a16:creationId xmlns:a16="http://schemas.microsoft.com/office/drawing/2014/main" xmlns="" id="{E8D953B7-E355-A55C-2004-9620C4EAEBE6}"/>
              </a:ext>
            </a:extLst>
          </p:cNvPr>
          <p:cNvSpPr txBox="1"/>
          <p:nvPr/>
        </p:nvSpPr>
        <p:spPr>
          <a:xfrm>
            <a:off x="1251678" y="6100658"/>
            <a:ext cx="5180338" cy="369332"/>
          </a:xfrm>
          <a:prstGeom prst="rect">
            <a:avLst/>
          </a:prstGeom>
          <a:noFill/>
        </p:spPr>
        <p:txBody>
          <a:bodyPr wrap="square" rtlCol="0">
            <a:spAutoFit/>
          </a:bodyPr>
          <a:lstStyle/>
          <a:p>
            <a:r>
              <a:rPr lang="en-GB" dirty="0" smtClean="0"/>
              <a:t>Source: </a:t>
            </a:r>
            <a:r>
              <a:rPr lang="de-AT" dirty="0" smtClean="0"/>
              <a:t>Australian </a:t>
            </a:r>
            <a:r>
              <a:rPr lang="de-AT" dirty="0"/>
              <a:t>Academy of Science, 2021</a:t>
            </a:r>
            <a:endParaRPr lang="en-GB" dirty="0"/>
          </a:p>
        </p:txBody>
      </p:sp>
    </p:spTree>
    <p:extLst>
      <p:ext uri="{BB962C8B-B14F-4D97-AF65-F5344CB8AC3E}">
        <p14:creationId xmlns:p14="http://schemas.microsoft.com/office/powerpoint/2010/main" val="377218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Climate Change Mechanics</a:t>
            </a:r>
          </a:p>
        </p:txBody>
      </p:sp>
      <p:sp>
        <p:nvSpPr>
          <p:cNvPr id="3" name="Content Placeholder 2"/>
          <p:cNvSpPr>
            <a:spLocks noGrp="1"/>
          </p:cNvSpPr>
          <p:nvPr>
            <p:ph idx="1"/>
          </p:nvPr>
        </p:nvSpPr>
        <p:spPr>
          <a:xfrm>
            <a:off x="1251678" y="1620983"/>
            <a:ext cx="10178322" cy="3593591"/>
          </a:xfrm>
        </p:spPr>
        <p:txBody>
          <a:bodyPr>
            <a:normAutofit fontScale="92500" lnSpcReduction="10000"/>
          </a:bodyPr>
          <a:lstStyle/>
          <a:p>
            <a:r>
              <a:rPr lang="en-GB" dirty="0" smtClean="0"/>
              <a:t>Nitrogen </a:t>
            </a:r>
            <a:r>
              <a:rPr lang="en-GB" dirty="0"/>
              <a:t>and oxygen, the two principal gases that compose the atmosphere, do not interact with infrared light. </a:t>
            </a:r>
            <a:endParaRPr lang="en-GB" dirty="0" smtClean="0"/>
          </a:p>
          <a:p>
            <a:r>
              <a:rPr lang="en-GB" dirty="0" smtClean="0"/>
              <a:t>Smaller </a:t>
            </a:r>
            <a:r>
              <a:rPr lang="en-GB" dirty="0"/>
              <a:t>amounts of certain gases, however, can absorb infrared radiation that is rising from the surface of the Earth and re-radiate it in all directions, including back below. </a:t>
            </a:r>
            <a:endParaRPr lang="en-GB" dirty="0" smtClean="0"/>
          </a:p>
          <a:p>
            <a:r>
              <a:rPr lang="en-GB" dirty="0" smtClean="0"/>
              <a:t>They </a:t>
            </a:r>
            <a:r>
              <a:rPr lang="en-GB" dirty="0"/>
              <a:t>achieve this by obstructing the Earth's infrared radiation's ability to reach space. The gases that do this by reacting with infrared light are known as greenhouse gases, and this phenomenon is known as the "greenhouse effect." </a:t>
            </a:r>
            <a:endParaRPr lang="en-GB" dirty="0" smtClean="0"/>
          </a:p>
          <a:p>
            <a:r>
              <a:rPr lang="en-GB" dirty="0" smtClean="0"/>
              <a:t>The </a:t>
            </a:r>
            <a:r>
              <a:rPr lang="en-GB" dirty="0"/>
              <a:t>three that are most significant are methane, carbon dioxide, and water </a:t>
            </a:r>
            <a:r>
              <a:rPr lang="en-GB" dirty="0" err="1"/>
              <a:t>vapor</a:t>
            </a:r>
            <a:r>
              <a:rPr lang="en-GB" dirty="0"/>
              <a:t>. </a:t>
            </a:r>
            <a:endParaRPr lang="en-GB" dirty="0" smtClean="0"/>
          </a:p>
          <a:p>
            <a:r>
              <a:rPr lang="en-GB" dirty="0" smtClean="0"/>
              <a:t>The </a:t>
            </a:r>
            <a:r>
              <a:rPr lang="en-GB" dirty="0"/>
              <a:t>Earth's surface would be around 33°C colder without the greenhouse effect, which was discovered more than a century ago and maintains the planet liveable</a:t>
            </a:r>
            <a:r>
              <a:rPr lang="en-GB" dirty="0" smtClean="0"/>
              <a:t>.</a:t>
            </a:r>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6" name="TextBox 5">
            <a:extLst>
              <a:ext uri="{FF2B5EF4-FFF2-40B4-BE49-F238E27FC236}">
                <a16:creationId xmlns:a16="http://schemas.microsoft.com/office/drawing/2014/main" xmlns="" id="{E8D953B7-E355-A55C-2004-9620C4EAEBE6}"/>
              </a:ext>
            </a:extLst>
          </p:cNvPr>
          <p:cNvSpPr txBox="1"/>
          <p:nvPr/>
        </p:nvSpPr>
        <p:spPr>
          <a:xfrm>
            <a:off x="1251678" y="5270638"/>
            <a:ext cx="5180338" cy="369332"/>
          </a:xfrm>
          <a:prstGeom prst="rect">
            <a:avLst/>
          </a:prstGeom>
          <a:noFill/>
        </p:spPr>
        <p:txBody>
          <a:bodyPr wrap="square" rtlCol="0">
            <a:spAutoFit/>
          </a:bodyPr>
          <a:lstStyle/>
          <a:p>
            <a:r>
              <a:rPr lang="en-GB" dirty="0" smtClean="0"/>
              <a:t>Source: </a:t>
            </a:r>
            <a:r>
              <a:rPr lang="de-AT" dirty="0" smtClean="0"/>
              <a:t>Australian </a:t>
            </a:r>
            <a:r>
              <a:rPr lang="de-AT" dirty="0"/>
              <a:t>Academy of Science, 2021</a:t>
            </a:r>
            <a:endParaRPr lang="en-GB" dirty="0"/>
          </a:p>
        </p:txBody>
      </p:sp>
    </p:spTree>
    <p:extLst>
      <p:ext uri="{BB962C8B-B14F-4D97-AF65-F5344CB8AC3E}">
        <p14:creationId xmlns:p14="http://schemas.microsoft.com/office/powerpoint/2010/main" val="3607421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xmlns="" id="{A98AD482-27A4-454E-8A3A-84F73CBDA7E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0">
            <a:extLst>
              <a:ext uri="{FF2B5EF4-FFF2-40B4-BE49-F238E27FC236}">
                <a16:creationId xmlns:a16="http://schemas.microsoft.com/office/drawing/2014/main" xmlns="" id="{322422E2-F15A-43AE-98F1-7210710B0E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46403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A1C60AC3-FFFD-4E6E-BBBB-8D1ED2E9304B}"/>
              </a:ext>
            </a:extLst>
          </p:cNvPr>
          <p:cNvSpPr>
            <a:spLocks noGrp="1"/>
          </p:cNvSpPr>
          <p:nvPr>
            <p:ph type="title"/>
          </p:nvPr>
        </p:nvSpPr>
        <p:spPr>
          <a:xfrm>
            <a:off x="1251677" y="1078378"/>
            <a:ext cx="2917551" cy="4701244"/>
          </a:xfrm>
        </p:spPr>
        <p:txBody>
          <a:bodyPr anchor="ctr">
            <a:normAutofit/>
          </a:bodyPr>
          <a:lstStyle/>
          <a:p>
            <a:r>
              <a:rPr lang="nb-NO" sz="3600" dirty="0"/>
              <a:t>Examples </a:t>
            </a:r>
            <a:r>
              <a:rPr lang="nb-NO" sz="3600" dirty="0" smtClean="0"/>
              <a:t>OF the </a:t>
            </a:r>
            <a:r>
              <a:rPr lang="nb-NO" sz="3600" dirty="0"/>
              <a:t>cause of climate change</a:t>
            </a:r>
          </a:p>
        </p:txBody>
      </p:sp>
      <p:sp>
        <p:nvSpPr>
          <p:cNvPr id="13" name="Freeform 6">
            <a:extLst>
              <a:ext uri="{FF2B5EF4-FFF2-40B4-BE49-F238E27FC236}">
                <a16:creationId xmlns:a16="http://schemas.microsoft.com/office/drawing/2014/main" xmlns="" id="{BDC8164B-5FC0-4CBD-B7AE-0CB8780FFC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75000"/>
              <a:alpha val="70000"/>
            </a:schemeClr>
          </a:solidFill>
          <a:ln w="0">
            <a:noFill/>
            <a:prstDash val="solid"/>
            <a:round/>
            <a:headEnd/>
            <a:tailEnd/>
          </a:ln>
        </p:spPr>
      </p:sp>
      <p:sp>
        <p:nvSpPr>
          <p:cNvPr id="3" name="Plassholder for innhold 2">
            <a:extLst>
              <a:ext uri="{FF2B5EF4-FFF2-40B4-BE49-F238E27FC236}">
                <a16:creationId xmlns:a16="http://schemas.microsoft.com/office/drawing/2014/main" xmlns="" id="{AB3ED73B-7722-442D-83B5-F148BB313920}"/>
              </a:ext>
            </a:extLst>
          </p:cNvPr>
          <p:cNvSpPr>
            <a:spLocks noGrp="1"/>
          </p:cNvSpPr>
          <p:nvPr>
            <p:ph idx="1"/>
          </p:nvPr>
        </p:nvSpPr>
        <p:spPr>
          <a:xfrm>
            <a:off x="5167062" y="1078378"/>
            <a:ext cx="6262938" cy="4701244"/>
          </a:xfrm>
        </p:spPr>
        <p:txBody>
          <a:bodyPr anchor="ctr">
            <a:normAutofit/>
          </a:bodyPr>
          <a:lstStyle/>
          <a:p>
            <a:r>
              <a:rPr lang="en-US" b="0" i="0" dirty="0">
                <a:effectLst/>
                <a:latin typeface="Roboto" panose="02000000000000000000" pitchFamily="2" charset="0"/>
              </a:rPr>
              <a:t>Carbon dioxide and </a:t>
            </a:r>
            <a:r>
              <a:rPr lang="en-US" b="0" i="0" dirty="0" smtClean="0">
                <a:effectLst/>
                <a:latin typeface="Roboto" panose="02000000000000000000" pitchFamily="2" charset="0"/>
              </a:rPr>
              <a:t>are </a:t>
            </a:r>
            <a:r>
              <a:rPr lang="en-US" b="0" i="0" dirty="0">
                <a:effectLst/>
                <a:latin typeface="Roboto" panose="02000000000000000000" pitchFamily="2" charset="0"/>
              </a:rPr>
              <a:t>produced, for instance, while burning coal or gasoline to heat a </a:t>
            </a:r>
            <a:r>
              <a:rPr lang="en-US" b="0" i="0" dirty="0" smtClean="0">
                <a:effectLst/>
                <a:latin typeface="Roboto" panose="02000000000000000000" pitchFamily="2" charset="0"/>
              </a:rPr>
              <a:t>building. </a:t>
            </a:r>
            <a:r>
              <a:rPr lang="en-US" b="0" i="0" dirty="0">
                <a:effectLst/>
                <a:latin typeface="Roboto" panose="02000000000000000000" pitchFamily="2" charset="0"/>
              </a:rPr>
              <a:t>Carbon dioxide can also be released during forest and land clearing. Methane emissions are mostly produced by waste landfills. Among the major emitters are energy, industry, transportation, buildings, agriculture, and land use</a:t>
            </a:r>
            <a:r>
              <a:rPr lang="en-US" b="0" i="0" dirty="0" smtClean="0">
                <a:effectLst/>
                <a:latin typeface="Roboto" panose="02000000000000000000" pitchFamily="2" charset="0"/>
              </a:rPr>
              <a:t>. </a:t>
            </a:r>
            <a:r>
              <a:rPr lang="en-US" dirty="0" smtClean="0">
                <a:latin typeface="Roboto" panose="02000000000000000000" pitchFamily="2" charset="0"/>
              </a:rPr>
              <a:t>Meanwhile water vapor is released when temperatures rise and bodies of water (like oceans) begin to evaporate.</a:t>
            </a:r>
            <a:endParaRPr lang="nb-NO" dirty="0"/>
          </a:p>
        </p:txBody>
      </p:sp>
      <p:sp>
        <p:nvSpPr>
          <p:cNvPr id="4" name="Plassholder for bunntekst 3">
            <a:extLst>
              <a:ext uri="{FF2B5EF4-FFF2-40B4-BE49-F238E27FC236}">
                <a16:creationId xmlns:a16="http://schemas.microsoft.com/office/drawing/2014/main" xmlns="" id="{D5F9546F-5361-4A0E-990A-6ED1CF4ABD5A}"/>
              </a:ext>
            </a:extLst>
          </p:cNvPr>
          <p:cNvSpPr>
            <a:spLocks noGrp="1"/>
          </p:cNvSpPr>
          <p:nvPr>
            <p:ph type="ftr" sz="quarter" idx="11"/>
          </p:nvPr>
        </p:nvSpPr>
        <p:spPr>
          <a:xfrm>
            <a:off x="5167061" y="6375679"/>
            <a:ext cx="4782481"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xmlns="" id="{CE0A567A-FF54-7DD7-5D2E-3D90C7238B29}"/>
              </a:ext>
            </a:extLst>
          </p:cNvPr>
          <p:cNvSpPr txBox="1"/>
          <p:nvPr/>
        </p:nvSpPr>
        <p:spPr>
          <a:xfrm>
            <a:off x="5134865" y="5478553"/>
            <a:ext cx="2612571" cy="369332"/>
          </a:xfrm>
          <a:prstGeom prst="rect">
            <a:avLst/>
          </a:prstGeom>
          <a:noFill/>
        </p:spPr>
        <p:txBody>
          <a:bodyPr wrap="square" rtlCol="0">
            <a:spAutoFit/>
          </a:bodyPr>
          <a:lstStyle/>
          <a:p>
            <a:r>
              <a:rPr lang="en-GB" dirty="0"/>
              <a:t>Source: UN, 2020</a:t>
            </a:r>
          </a:p>
        </p:txBody>
      </p:sp>
    </p:spTree>
    <p:extLst>
      <p:ext uri="{BB962C8B-B14F-4D97-AF65-F5344CB8AC3E}">
        <p14:creationId xmlns:p14="http://schemas.microsoft.com/office/powerpoint/2010/main" val="4184309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Feedback Loops</a:t>
            </a:r>
            <a:endParaRPr lang="en-GB" dirty="0"/>
          </a:p>
        </p:txBody>
      </p:sp>
      <p:sp>
        <p:nvSpPr>
          <p:cNvPr id="3" name="Content Placeholder 2"/>
          <p:cNvSpPr>
            <a:spLocks noGrp="1"/>
          </p:cNvSpPr>
          <p:nvPr>
            <p:ph idx="1"/>
          </p:nvPr>
        </p:nvSpPr>
        <p:spPr>
          <a:xfrm>
            <a:off x="1251678" y="1787237"/>
            <a:ext cx="10178322" cy="3593591"/>
          </a:xfrm>
        </p:spPr>
        <p:txBody>
          <a:bodyPr/>
          <a:lstStyle/>
          <a:p>
            <a:r>
              <a:rPr lang="en-GB" dirty="0"/>
              <a:t>A</a:t>
            </a:r>
            <a:r>
              <a:rPr lang="en-GB" dirty="0" smtClean="0"/>
              <a:t>pproximately </a:t>
            </a:r>
            <a:r>
              <a:rPr lang="en-GB" dirty="0"/>
              <a:t>half of the natural greenhouse effect is caused by water vapour. </a:t>
            </a:r>
            <a:endParaRPr lang="en-GB" dirty="0" smtClean="0"/>
          </a:p>
          <a:p>
            <a:r>
              <a:rPr lang="en-GB" dirty="0" smtClean="0"/>
              <a:t>In </a:t>
            </a:r>
            <a:r>
              <a:rPr lang="en-GB" dirty="0"/>
              <a:t>contrast to other greenhouse gases, whose atmospheric concentrations are directly impacted by human-induced inputs of these gases, its concentrations in the atmosphere are mostly regulated by atmospheric temperatures and winds. </a:t>
            </a:r>
            <a:endParaRPr lang="en-GB" dirty="0" smtClean="0"/>
          </a:p>
          <a:p>
            <a:r>
              <a:rPr lang="en-GB" dirty="0" smtClean="0"/>
              <a:t>Global </a:t>
            </a:r>
            <a:r>
              <a:rPr lang="en-GB" dirty="0"/>
              <a:t>water </a:t>
            </a:r>
            <a:r>
              <a:rPr lang="en-GB" dirty="0" err="1"/>
              <a:t>vapor</a:t>
            </a:r>
            <a:r>
              <a:rPr lang="en-GB" dirty="0"/>
              <a:t> concentrations grow as average air temperatures rise, compounding the original warming through a strengthened greenhouse effect. In this approach, human activity indirectly causes concentrations of water </a:t>
            </a:r>
            <a:r>
              <a:rPr lang="en-GB" dirty="0" err="1"/>
              <a:t>vapor</a:t>
            </a:r>
            <a:r>
              <a:rPr lang="en-GB" dirty="0"/>
              <a:t> to rise</a:t>
            </a:r>
            <a:r>
              <a:rPr lang="en-GB" dirty="0" smtClean="0"/>
              <a:t>.</a:t>
            </a:r>
          </a:p>
          <a:p>
            <a:r>
              <a:rPr lang="en-GB" dirty="0" smtClean="0"/>
              <a:t>This is akin to a feedback loop, where further temperature rises would mean more water </a:t>
            </a:r>
            <a:r>
              <a:rPr lang="en-GB" dirty="0" err="1" smtClean="0"/>
              <a:t>vapor</a:t>
            </a:r>
            <a:r>
              <a:rPr lang="en-GB" dirty="0" smtClean="0"/>
              <a:t>.</a:t>
            </a:r>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5" name="TextBox 4">
            <a:extLst>
              <a:ext uri="{FF2B5EF4-FFF2-40B4-BE49-F238E27FC236}">
                <a16:creationId xmlns:a16="http://schemas.microsoft.com/office/drawing/2014/main" xmlns="" id="{E8D953B7-E355-A55C-2004-9620C4EAEBE6}"/>
              </a:ext>
            </a:extLst>
          </p:cNvPr>
          <p:cNvSpPr txBox="1"/>
          <p:nvPr/>
        </p:nvSpPr>
        <p:spPr>
          <a:xfrm>
            <a:off x="1251678" y="5270638"/>
            <a:ext cx="5180338" cy="369332"/>
          </a:xfrm>
          <a:prstGeom prst="rect">
            <a:avLst/>
          </a:prstGeom>
          <a:noFill/>
        </p:spPr>
        <p:txBody>
          <a:bodyPr wrap="square" rtlCol="0">
            <a:spAutoFit/>
          </a:bodyPr>
          <a:lstStyle/>
          <a:p>
            <a:r>
              <a:rPr lang="en-GB" dirty="0" smtClean="0"/>
              <a:t>Source: </a:t>
            </a:r>
            <a:r>
              <a:rPr lang="de-AT" dirty="0" smtClean="0"/>
              <a:t>Australian </a:t>
            </a:r>
            <a:r>
              <a:rPr lang="de-AT" dirty="0"/>
              <a:t>Academy of Science, 2021</a:t>
            </a:r>
            <a:endParaRPr lang="en-GB" dirty="0"/>
          </a:p>
        </p:txBody>
      </p:sp>
    </p:spTree>
    <p:extLst>
      <p:ext uri="{BB962C8B-B14F-4D97-AF65-F5344CB8AC3E}">
        <p14:creationId xmlns:p14="http://schemas.microsoft.com/office/powerpoint/2010/main" val="2412412473"/>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1613</TotalTime>
  <Words>1833</Words>
  <Application>Microsoft Office PowerPoint</Application>
  <PresentationFormat>Widescreen</PresentationFormat>
  <Paragraphs>95</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Gill Sans MT</vt:lpstr>
      <vt:lpstr>Helvetica Neue</vt:lpstr>
      <vt:lpstr>Impact</vt:lpstr>
      <vt:lpstr>Roboto</vt:lpstr>
      <vt:lpstr>Wingdings</vt:lpstr>
      <vt:lpstr>Badge</vt:lpstr>
      <vt:lpstr>ENVIRONMENT Citizenship module  INTERMEZZO UNGDOMSORGANISASJON</vt:lpstr>
      <vt:lpstr>TOPIC 6: awareness of climate change    </vt:lpstr>
      <vt:lpstr> the importance of the realizing climate change in our world</vt:lpstr>
      <vt:lpstr>What is climate change?</vt:lpstr>
      <vt:lpstr>What is climate change?</vt:lpstr>
      <vt:lpstr>Climate Change Mechanics</vt:lpstr>
      <vt:lpstr>Climate Change Mechanics</vt:lpstr>
      <vt:lpstr>Examples OF the cause of climate change</vt:lpstr>
      <vt:lpstr>Feedback Loops</vt:lpstr>
      <vt:lpstr>The amount of greenhouse gases is at its greatest point in two million years…</vt:lpstr>
      <vt:lpstr>People are experiencing climate change in diverse ways </vt:lpstr>
      <vt:lpstr>Every increase in global warming matters</vt:lpstr>
      <vt:lpstr>We face a huge challenge but already know many solutions</vt:lpstr>
      <vt:lpstr>We face a huge challenge but already know many solutions</vt:lpstr>
      <vt:lpstr>We can pay the bill now, or pay dearly in the future</vt:lpstr>
      <vt:lpstr>Is Earth's Climate Changing?</vt:lpstr>
      <vt:lpstr>What is Climate Change?  | Start Here</vt:lpstr>
      <vt:lpstr>General discussion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157</cp:revision>
  <dcterms:created xsi:type="dcterms:W3CDTF">2021-12-01T10:07:52Z</dcterms:created>
  <dcterms:modified xsi:type="dcterms:W3CDTF">2022-09-05T01:49:43Z</dcterms:modified>
</cp:coreProperties>
</file>