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1"/>
  </p:notesMasterIdLst>
  <p:sldIdLst>
    <p:sldId id="256" r:id="rId2"/>
    <p:sldId id="257" r:id="rId3"/>
    <p:sldId id="259" r:id="rId4"/>
    <p:sldId id="260" r:id="rId5"/>
    <p:sldId id="261" r:id="rId6"/>
    <p:sldId id="262" r:id="rId7"/>
    <p:sldId id="263" r:id="rId8"/>
    <p:sldId id="264" r:id="rId9"/>
    <p:sldId id="265" r:id="rId10"/>
    <p:sldId id="267" r:id="rId11"/>
    <p:sldId id="266" r:id="rId12"/>
    <p:sldId id="268" r:id="rId13"/>
    <p:sldId id="269" r:id="rId14"/>
    <p:sldId id="270" r:id="rId15"/>
    <p:sldId id="271" r:id="rId16"/>
    <p:sldId id="272" r:id="rId17"/>
    <p:sldId id="273" r:id="rId18"/>
    <p:sldId id="274" r:id="rId19"/>
    <p:sldId id="27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4681"/>
  </p:normalViewPr>
  <p:slideViewPr>
    <p:cSldViewPr snapToGrid="0" snapToObjects="1">
      <p:cViewPr varScale="1">
        <p:scale>
          <a:sx n="69" d="100"/>
          <a:sy n="69" d="100"/>
        </p:scale>
        <p:origin x="100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F1ACCB-E535-438F-BCF5-43D930678441}"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58375FFB-02E6-49CA-92E8-127E5B4226E3}">
      <dgm:prSet/>
      <dgm:spPr/>
      <dgm:t>
        <a:bodyPr/>
        <a:lstStyle/>
        <a:p>
          <a:pPr>
            <a:defRPr cap="all"/>
          </a:pPr>
          <a:r>
            <a:rPr lang="nb-NO"/>
            <a:t>Increasing the awareness in terms of protection of our environment.</a:t>
          </a:r>
          <a:endParaRPr lang="en-US"/>
        </a:p>
      </dgm:t>
    </dgm:pt>
    <dgm:pt modelId="{8C4D0521-399E-4350-AAD4-69A1DC3CE5F7}" type="parTrans" cxnId="{60F9850D-8591-4F4A-97EB-DF3E517895DD}">
      <dgm:prSet/>
      <dgm:spPr/>
      <dgm:t>
        <a:bodyPr/>
        <a:lstStyle/>
        <a:p>
          <a:endParaRPr lang="en-US"/>
        </a:p>
      </dgm:t>
    </dgm:pt>
    <dgm:pt modelId="{2006CFA2-41CF-4259-AA67-A30E2E7E78FA}" type="sibTrans" cxnId="{60F9850D-8591-4F4A-97EB-DF3E517895DD}">
      <dgm:prSet phldrT="01" phldr="0"/>
      <dgm:spPr/>
      <dgm:t>
        <a:bodyPr/>
        <a:lstStyle/>
        <a:p>
          <a:endParaRPr lang="en-US"/>
        </a:p>
      </dgm:t>
    </dgm:pt>
    <dgm:pt modelId="{6A3CEA5B-4799-4D9B-8A39-F7129296DA61}">
      <dgm:prSet/>
      <dgm:spPr/>
      <dgm:t>
        <a:bodyPr/>
        <a:lstStyle/>
        <a:p>
          <a:pPr>
            <a:defRPr cap="all"/>
          </a:pPr>
          <a:r>
            <a:rPr lang="nb-NO"/>
            <a:t>To create a better future for the next generation.</a:t>
          </a:r>
          <a:endParaRPr lang="en-US"/>
        </a:p>
      </dgm:t>
    </dgm:pt>
    <dgm:pt modelId="{7C6F8FD1-9C27-453F-9E2B-2F337E38DF49}" type="parTrans" cxnId="{C4F2FC5B-D585-4D3D-922E-7E794EEC3F8F}">
      <dgm:prSet/>
      <dgm:spPr/>
      <dgm:t>
        <a:bodyPr/>
        <a:lstStyle/>
        <a:p>
          <a:endParaRPr lang="en-US"/>
        </a:p>
      </dgm:t>
    </dgm:pt>
    <dgm:pt modelId="{A8AFA8E6-54D7-4D3C-A81F-A9A5E72D11A1}" type="sibTrans" cxnId="{C4F2FC5B-D585-4D3D-922E-7E794EEC3F8F}">
      <dgm:prSet phldrT="02" phldr="0"/>
      <dgm:spPr/>
      <dgm:t>
        <a:bodyPr/>
        <a:lstStyle/>
        <a:p>
          <a:endParaRPr lang="en-US"/>
        </a:p>
      </dgm:t>
    </dgm:pt>
    <dgm:pt modelId="{CA9A5C9D-A2CF-4EC6-8326-F9BFA88CF86F}">
      <dgm:prSet/>
      <dgm:spPr/>
      <dgm:t>
        <a:bodyPr/>
        <a:lstStyle/>
        <a:p>
          <a:pPr>
            <a:defRPr cap="all"/>
          </a:pPr>
          <a:r>
            <a:rPr lang="nb-NO" dirty="0"/>
            <a:t>The </a:t>
          </a:r>
          <a:r>
            <a:rPr lang="nb-NO" dirty="0" err="1"/>
            <a:t>importance</a:t>
          </a:r>
          <a:r>
            <a:rPr lang="nb-NO" dirty="0"/>
            <a:t> of </a:t>
          </a:r>
          <a:r>
            <a:rPr lang="nb-NO" dirty="0" err="1"/>
            <a:t>biodiversity</a:t>
          </a:r>
          <a:endParaRPr lang="en-US" dirty="0"/>
        </a:p>
      </dgm:t>
    </dgm:pt>
    <dgm:pt modelId="{D3A4763A-8F41-4970-82B8-7189E9FA9250}" type="parTrans" cxnId="{F77CB8DF-58A1-46C1-8135-E7FDEBDF35F0}">
      <dgm:prSet/>
      <dgm:spPr/>
      <dgm:t>
        <a:bodyPr/>
        <a:lstStyle/>
        <a:p>
          <a:endParaRPr lang="en-US"/>
        </a:p>
      </dgm:t>
    </dgm:pt>
    <dgm:pt modelId="{E48F8EB3-7892-410F-8A9A-E3041612963C}" type="sibTrans" cxnId="{F77CB8DF-58A1-46C1-8135-E7FDEBDF35F0}">
      <dgm:prSet phldrT="03" phldr="0"/>
      <dgm:spPr/>
      <dgm:t>
        <a:bodyPr/>
        <a:lstStyle/>
        <a:p>
          <a:endParaRPr lang="en-US"/>
        </a:p>
      </dgm:t>
    </dgm:pt>
    <dgm:pt modelId="{2A66A593-C662-4C80-A259-BFB66FD58619}" type="pres">
      <dgm:prSet presAssocID="{F5F1ACCB-E535-438F-BCF5-43D930678441}" presName="diagram" presStyleCnt="0">
        <dgm:presLayoutVars>
          <dgm:dir/>
          <dgm:resizeHandles val="exact"/>
        </dgm:presLayoutVars>
      </dgm:prSet>
      <dgm:spPr/>
    </dgm:pt>
    <dgm:pt modelId="{228247E6-0B90-4807-9409-7D80AE3092C2}" type="pres">
      <dgm:prSet presAssocID="{58375FFB-02E6-49CA-92E8-127E5B4226E3}" presName="node" presStyleLbl="node1" presStyleIdx="0" presStyleCnt="3">
        <dgm:presLayoutVars>
          <dgm:bulletEnabled val="1"/>
        </dgm:presLayoutVars>
      </dgm:prSet>
      <dgm:spPr/>
    </dgm:pt>
    <dgm:pt modelId="{65D5A626-ED03-4000-9276-B452445AFFF3}" type="pres">
      <dgm:prSet presAssocID="{2006CFA2-41CF-4259-AA67-A30E2E7E78FA}" presName="sibTrans" presStyleCnt="0"/>
      <dgm:spPr/>
    </dgm:pt>
    <dgm:pt modelId="{EBEFA771-FFB7-4619-AFA0-384B736D7849}" type="pres">
      <dgm:prSet presAssocID="{6A3CEA5B-4799-4D9B-8A39-F7129296DA61}" presName="node" presStyleLbl="node1" presStyleIdx="1" presStyleCnt="3">
        <dgm:presLayoutVars>
          <dgm:bulletEnabled val="1"/>
        </dgm:presLayoutVars>
      </dgm:prSet>
      <dgm:spPr/>
    </dgm:pt>
    <dgm:pt modelId="{FC4AC39A-FB9B-4EFF-902D-1588D1460777}" type="pres">
      <dgm:prSet presAssocID="{A8AFA8E6-54D7-4D3C-A81F-A9A5E72D11A1}" presName="sibTrans" presStyleCnt="0"/>
      <dgm:spPr/>
    </dgm:pt>
    <dgm:pt modelId="{51D413CB-5EAD-4285-848F-365C4A9B6167}" type="pres">
      <dgm:prSet presAssocID="{CA9A5C9D-A2CF-4EC6-8326-F9BFA88CF86F}" presName="node" presStyleLbl="node1" presStyleIdx="2" presStyleCnt="3">
        <dgm:presLayoutVars>
          <dgm:bulletEnabled val="1"/>
        </dgm:presLayoutVars>
      </dgm:prSet>
      <dgm:spPr/>
    </dgm:pt>
  </dgm:ptLst>
  <dgm:cxnLst>
    <dgm:cxn modelId="{60F9850D-8591-4F4A-97EB-DF3E517895DD}" srcId="{F5F1ACCB-E535-438F-BCF5-43D930678441}" destId="{58375FFB-02E6-49CA-92E8-127E5B4226E3}" srcOrd="0" destOrd="0" parTransId="{8C4D0521-399E-4350-AAD4-69A1DC3CE5F7}" sibTransId="{2006CFA2-41CF-4259-AA67-A30E2E7E78FA}"/>
    <dgm:cxn modelId="{49B25E2C-497D-47B6-8D42-E5DA9526F0C2}" type="presOf" srcId="{6A3CEA5B-4799-4D9B-8A39-F7129296DA61}" destId="{EBEFA771-FFB7-4619-AFA0-384B736D7849}" srcOrd="0" destOrd="0" presId="urn:microsoft.com/office/officeart/2005/8/layout/default"/>
    <dgm:cxn modelId="{C4F2FC5B-D585-4D3D-922E-7E794EEC3F8F}" srcId="{F5F1ACCB-E535-438F-BCF5-43D930678441}" destId="{6A3CEA5B-4799-4D9B-8A39-F7129296DA61}" srcOrd="1" destOrd="0" parTransId="{7C6F8FD1-9C27-453F-9E2B-2F337E38DF49}" sibTransId="{A8AFA8E6-54D7-4D3C-A81F-A9A5E72D11A1}"/>
    <dgm:cxn modelId="{11B26447-6BC2-4B56-A14A-949E0E98C510}" type="presOf" srcId="{F5F1ACCB-E535-438F-BCF5-43D930678441}" destId="{2A66A593-C662-4C80-A259-BFB66FD58619}" srcOrd="0" destOrd="0" presId="urn:microsoft.com/office/officeart/2005/8/layout/default"/>
    <dgm:cxn modelId="{51F12F9C-3DD3-422E-8A99-22EA5A1DC6F8}" type="presOf" srcId="{CA9A5C9D-A2CF-4EC6-8326-F9BFA88CF86F}" destId="{51D413CB-5EAD-4285-848F-365C4A9B6167}" srcOrd="0" destOrd="0" presId="urn:microsoft.com/office/officeart/2005/8/layout/default"/>
    <dgm:cxn modelId="{F77CB8DF-58A1-46C1-8135-E7FDEBDF35F0}" srcId="{F5F1ACCB-E535-438F-BCF5-43D930678441}" destId="{CA9A5C9D-A2CF-4EC6-8326-F9BFA88CF86F}" srcOrd="2" destOrd="0" parTransId="{D3A4763A-8F41-4970-82B8-7189E9FA9250}" sibTransId="{E48F8EB3-7892-410F-8A9A-E3041612963C}"/>
    <dgm:cxn modelId="{625B7CE1-4E6B-483E-924A-4806AFE478B0}" type="presOf" srcId="{58375FFB-02E6-49CA-92E8-127E5B4226E3}" destId="{228247E6-0B90-4807-9409-7D80AE3092C2}" srcOrd="0" destOrd="0" presId="urn:microsoft.com/office/officeart/2005/8/layout/default"/>
    <dgm:cxn modelId="{08B9537D-4511-4391-A21D-B28E48D393D6}" type="presParOf" srcId="{2A66A593-C662-4C80-A259-BFB66FD58619}" destId="{228247E6-0B90-4807-9409-7D80AE3092C2}" srcOrd="0" destOrd="0" presId="urn:microsoft.com/office/officeart/2005/8/layout/default"/>
    <dgm:cxn modelId="{20C3E59D-E447-44B4-808A-6DA812BCCB77}" type="presParOf" srcId="{2A66A593-C662-4C80-A259-BFB66FD58619}" destId="{65D5A626-ED03-4000-9276-B452445AFFF3}" srcOrd="1" destOrd="0" presId="urn:microsoft.com/office/officeart/2005/8/layout/default"/>
    <dgm:cxn modelId="{A14BFD1E-3165-42B1-9CA6-525E28401D15}" type="presParOf" srcId="{2A66A593-C662-4C80-A259-BFB66FD58619}" destId="{EBEFA771-FFB7-4619-AFA0-384B736D7849}" srcOrd="2" destOrd="0" presId="urn:microsoft.com/office/officeart/2005/8/layout/default"/>
    <dgm:cxn modelId="{C18522EA-EE16-4FFF-A26D-54C1D9EDF794}" type="presParOf" srcId="{2A66A593-C662-4C80-A259-BFB66FD58619}" destId="{FC4AC39A-FB9B-4EFF-902D-1588D1460777}" srcOrd="3" destOrd="0" presId="urn:microsoft.com/office/officeart/2005/8/layout/default"/>
    <dgm:cxn modelId="{4BE394FF-E8C1-42DF-B58F-B6D17C66FD30}" type="presParOf" srcId="{2A66A593-C662-4C80-A259-BFB66FD58619}" destId="{51D413CB-5EAD-4285-848F-365C4A9B6167}"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D1B0C3-B200-4B07-B9AE-6E9CFB25B1D2}"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6B1B0327-F6B8-400C-8C94-8484B9A6484A}">
      <dgm:prSet/>
      <dgm:spPr/>
      <dgm:t>
        <a:bodyPr/>
        <a:lstStyle/>
        <a:p>
          <a:r>
            <a:rPr lang="nb-NO" dirty="0"/>
            <a:t>1) </a:t>
          </a:r>
          <a:r>
            <a:rPr lang="en-GB" dirty="0"/>
            <a:t>Ecosystem conversion, deterioration, and destruction</a:t>
          </a:r>
          <a:endParaRPr lang="en-US" dirty="0"/>
        </a:p>
      </dgm:t>
    </dgm:pt>
    <dgm:pt modelId="{B264A818-ACDB-4240-8B21-521D0A09FF87}" type="parTrans" cxnId="{E2C4428A-476D-4EEF-BE99-30E7F31E2A41}">
      <dgm:prSet/>
      <dgm:spPr/>
      <dgm:t>
        <a:bodyPr/>
        <a:lstStyle/>
        <a:p>
          <a:endParaRPr lang="en-US"/>
        </a:p>
      </dgm:t>
    </dgm:pt>
    <dgm:pt modelId="{B69DA22A-C2C6-47E8-9A03-3706C940CB11}" type="sibTrans" cxnId="{E2C4428A-476D-4EEF-BE99-30E7F31E2A41}">
      <dgm:prSet/>
      <dgm:spPr/>
      <dgm:t>
        <a:bodyPr/>
        <a:lstStyle/>
        <a:p>
          <a:endParaRPr lang="en-US"/>
        </a:p>
      </dgm:t>
    </dgm:pt>
    <dgm:pt modelId="{46917833-2D59-4982-8B19-5E70518305CE}">
      <dgm:prSet/>
      <dgm:spPr/>
      <dgm:t>
        <a:bodyPr/>
        <a:lstStyle/>
        <a:p>
          <a:r>
            <a:rPr lang="en-GB" dirty="0"/>
            <a:t>2) Excessive resource extraction</a:t>
          </a:r>
          <a:endParaRPr lang="en-US" dirty="0"/>
        </a:p>
      </dgm:t>
    </dgm:pt>
    <dgm:pt modelId="{0A12AB6D-5DAD-4810-9602-7DB3F55E3FE9}" type="parTrans" cxnId="{1EC86730-30DF-450C-9944-0EBF0A5F0BA3}">
      <dgm:prSet/>
      <dgm:spPr/>
      <dgm:t>
        <a:bodyPr/>
        <a:lstStyle/>
        <a:p>
          <a:endParaRPr lang="en-US"/>
        </a:p>
      </dgm:t>
    </dgm:pt>
    <dgm:pt modelId="{B0637135-E757-4B4F-A085-715B30B8AE23}" type="sibTrans" cxnId="{1EC86730-30DF-450C-9944-0EBF0A5F0BA3}">
      <dgm:prSet/>
      <dgm:spPr/>
      <dgm:t>
        <a:bodyPr/>
        <a:lstStyle/>
        <a:p>
          <a:endParaRPr lang="en-US"/>
        </a:p>
      </dgm:t>
    </dgm:pt>
    <dgm:pt modelId="{C267BE78-A602-49FD-81CE-66D5D914C8C6}">
      <dgm:prSet/>
      <dgm:spPr/>
      <dgm:t>
        <a:bodyPr/>
        <a:lstStyle/>
        <a:p>
          <a:r>
            <a:rPr lang="en-GB" dirty="0"/>
            <a:t>3) Introduction of invasive species</a:t>
          </a:r>
          <a:endParaRPr lang="en-US" dirty="0"/>
        </a:p>
      </dgm:t>
    </dgm:pt>
    <dgm:pt modelId="{AFC91DF3-08D5-4001-910C-7E407C8EAA82}" type="parTrans" cxnId="{7E1F1764-72FF-4A4B-9DCB-87FA501F05B8}">
      <dgm:prSet/>
      <dgm:spPr/>
      <dgm:t>
        <a:bodyPr/>
        <a:lstStyle/>
        <a:p>
          <a:endParaRPr lang="en-US"/>
        </a:p>
      </dgm:t>
    </dgm:pt>
    <dgm:pt modelId="{77D2E5DE-E8F6-497E-A3B2-83D0429EA13B}" type="sibTrans" cxnId="{7E1F1764-72FF-4A4B-9DCB-87FA501F05B8}">
      <dgm:prSet/>
      <dgm:spPr/>
      <dgm:t>
        <a:bodyPr/>
        <a:lstStyle/>
        <a:p>
          <a:endParaRPr lang="en-US"/>
        </a:p>
      </dgm:t>
    </dgm:pt>
    <dgm:pt modelId="{FD5BFDB6-996C-401B-87F9-A7F66062B0DD}">
      <dgm:prSet/>
      <dgm:spPr/>
      <dgm:t>
        <a:bodyPr/>
        <a:lstStyle/>
        <a:p>
          <a:r>
            <a:rPr lang="en-GB"/>
            <a:t>4) Climate change</a:t>
          </a:r>
          <a:endParaRPr lang="en-US"/>
        </a:p>
      </dgm:t>
    </dgm:pt>
    <dgm:pt modelId="{208D7239-4F18-4D16-AC50-0E76EEEA5732}" type="parTrans" cxnId="{D7D3D204-30F9-4B47-80E8-FE2681D93671}">
      <dgm:prSet/>
      <dgm:spPr/>
      <dgm:t>
        <a:bodyPr/>
        <a:lstStyle/>
        <a:p>
          <a:endParaRPr lang="en-US"/>
        </a:p>
      </dgm:t>
    </dgm:pt>
    <dgm:pt modelId="{6F8153AC-D5A3-4D68-B49C-9CA549B4DF01}" type="sibTrans" cxnId="{D7D3D204-30F9-4B47-80E8-FE2681D93671}">
      <dgm:prSet/>
      <dgm:spPr/>
      <dgm:t>
        <a:bodyPr/>
        <a:lstStyle/>
        <a:p>
          <a:endParaRPr lang="en-US"/>
        </a:p>
      </dgm:t>
    </dgm:pt>
    <dgm:pt modelId="{66449805-3EC6-4E7B-A455-E5152BBF669B}">
      <dgm:prSet/>
      <dgm:spPr/>
      <dgm:t>
        <a:bodyPr/>
        <a:lstStyle/>
        <a:p>
          <a:r>
            <a:rPr lang="en-GB"/>
            <a:t>5) Pollution/emissions</a:t>
          </a:r>
          <a:endParaRPr lang="en-US"/>
        </a:p>
      </dgm:t>
    </dgm:pt>
    <dgm:pt modelId="{5089B50E-70E8-4029-BFB2-1F16E8ABD15B}" type="parTrans" cxnId="{F471F55E-5ACC-4955-B89F-C0E0FB3EBD65}">
      <dgm:prSet/>
      <dgm:spPr/>
      <dgm:t>
        <a:bodyPr/>
        <a:lstStyle/>
        <a:p>
          <a:endParaRPr lang="en-US"/>
        </a:p>
      </dgm:t>
    </dgm:pt>
    <dgm:pt modelId="{E9F30857-010C-4FEB-8A0D-2011A538ADAC}" type="sibTrans" cxnId="{F471F55E-5ACC-4955-B89F-C0E0FB3EBD65}">
      <dgm:prSet/>
      <dgm:spPr/>
      <dgm:t>
        <a:bodyPr/>
        <a:lstStyle/>
        <a:p>
          <a:endParaRPr lang="en-US"/>
        </a:p>
      </dgm:t>
    </dgm:pt>
    <dgm:pt modelId="{91628530-4D75-4491-8D32-8CBD037555DD}" type="pres">
      <dgm:prSet presAssocID="{A9D1B0C3-B200-4B07-B9AE-6E9CFB25B1D2}" presName="linear" presStyleCnt="0">
        <dgm:presLayoutVars>
          <dgm:animLvl val="lvl"/>
          <dgm:resizeHandles val="exact"/>
        </dgm:presLayoutVars>
      </dgm:prSet>
      <dgm:spPr/>
    </dgm:pt>
    <dgm:pt modelId="{A6C7EB70-D96B-45BC-88AA-9DD186DAA55E}" type="pres">
      <dgm:prSet presAssocID="{6B1B0327-F6B8-400C-8C94-8484B9A6484A}" presName="parentText" presStyleLbl="node1" presStyleIdx="0" presStyleCnt="5">
        <dgm:presLayoutVars>
          <dgm:chMax val="0"/>
          <dgm:bulletEnabled val="1"/>
        </dgm:presLayoutVars>
      </dgm:prSet>
      <dgm:spPr/>
    </dgm:pt>
    <dgm:pt modelId="{992D0F70-E980-4EFD-8E41-4E099F0DB153}" type="pres">
      <dgm:prSet presAssocID="{B69DA22A-C2C6-47E8-9A03-3706C940CB11}" presName="spacer" presStyleCnt="0"/>
      <dgm:spPr/>
    </dgm:pt>
    <dgm:pt modelId="{EAAAAEAE-4E2A-43E5-B0AD-5CBDDC675E26}" type="pres">
      <dgm:prSet presAssocID="{46917833-2D59-4982-8B19-5E70518305CE}" presName="parentText" presStyleLbl="node1" presStyleIdx="1" presStyleCnt="5">
        <dgm:presLayoutVars>
          <dgm:chMax val="0"/>
          <dgm:bulletEnabled val="1"/>
        </dgm:presLayoutVars>
      </dgm:prSet>
      <dgm:spPr/>
    </dgm:pt>
    <dgm:pt modelId="{090AF83F-5585-488C-BD3A-D6DC1345E894}" type="pres">
      <dgm:prSet presAssocID="{B0637135-E757-4B4F-A085-715B30B8AE23}" presName="spacer" presStyleCnt="0"/>
      <dgm:spPr/>
    </dgm:pt>
    <dgm:pt modelId="{DA052959-4515-4913-BE95-0A0AEB4A8C64}" type="pres">
      <dgm:prSet presAssocID="{C267BE78-A602-49FD-81CE-66D5D914C8C6}" presName="parentText" presStyleLbl="node1" presStyleIdx="2" presStyleCnt="5">
        <dgm:presLayoutVars>
          <dgm:chMax val="0"/>
          <dgm:bulletEnabled val="1"/>
        </dgm:presLayoutVars>
      </dgm:prSet>
      <dgm:spPr/>
    </dgm:pt>
    <dgm:pt modelId="{AD234A47-9DC6-4DE5-A23B-BD136B5165D7}" type="pres">
      <dgm:prSet presAssocID="{77D2E5DE-E8F6-497E-A3B2-83D0429EA13B}" presName="spacer" presStyleCnt="0"/>
      <dgm:spPr/>
    </dgm:pt>
    <dgm:pt modelId="{0EC7D906-9394-4FAC-BA4A-904EB6C72340}" type="pres">
      <dgm:prSet presAssocID="{FD5BFDB6-996C-401B-87F9-A7F66062B0DD}" presName="parentText" presStyleLbl="node1" presStyleIdx="3" presStyleCnt="5">
        <dgm:presLayoutVars>
          <dgm:chMax val="0"/>
          <dgm:bulletEnabled val="1"/>
        </dgm:presLayoutVars>
      </dgm:prSet>
      <dgm:spPr/>
    </dgm:pt>
    <dgm:pt modelId="{F7F7B402-3851-4832-AEF0-83EE3C4930DA}" type="pres">
      <dgm:prSet presAssocID="{6F8153AC-D5A3-4D68-B49C-9CA549B4DF01}" presName="spacer" presStyleCnt="0"/>
      <dgm:spPr/>
    </dgm:pt>
    <dgm:pt modelId="{BB8E973E-74AF-4CC9-8AA5-D89F5C0E9989}" type="pres">
      <dgm:prSet presAssocID="{66449805-3EC6-4E7B-A455-E5152BBF669B}" presName="parentText" presStyleLbl="node1" presStyleIdx="4" presStyleCnt="5">
        <dgm:presLayoutVars>
          <dgm:chMax val="0"/>
          <dgm:bulletEnabled val="1"/>
        </dgm:presLayoutVars>
      </dgm:prSet>
      <dgm:spPr/>
    </dgm:pt>
  </dgm:ptLst>
  <dgm:cxnLst>
    <dgm:cxn modelId="{D7D3D204-30F9-4B47-80E8-FE2681D93671}" srcId="{A9D1B0C3-B200-4B07-B9AE-6E9CFB25B1D2}" destId="{FD5BFDB6-996C-401B-87F9-A7F66062B0DD}" srcOrd="3" destOrd="0" parTransId="{208D7239-4F18-4D16-AC50-0E76EEEA5732}" sibTransId="{6F8153AC-D5A3-4D68-B49C-9CA549B4DF01}"/>
    <dgm:cxn modelId="{47183D2F-1241-43AF-8079-0793D97C3F0E}" type="presOf" srcId="{66449805-3EC6-4E7B-A455-E5152BBF669B}" destId="{BB8E973E-74AF-4CC9-8AA5-D89F5C0E9989}" srcOrd="0" destOrd="0" presId="urn:microsoft.com/office/officeart/2005/8/layout/vList2"/>
    <dgm:cxn modelId="{1EC86730-30DF-450C-9944-0EBF0A5F0BA3}" srcId="{A9D1B0C3-B200-4B07-B9AE-6E9CFB25B1D2}" destId="{46917833-2D59-4982-8B19-5E70518305CE}" srcOrd="1" destOrd="0" parTransId="{0A12AB6D-5DAD-4810-9602-7DB3F55E3FE9}" sibTransId="{B0637135-E757-4B4F-A085-715B30B8AE23}"/>
    <dgm:cxn modelId="{F471F55E-5ACC-4955-B89F-C0E0FB3EBD65}" srcId="{A9D1B0C3-B200-4B07-B9AE-6E9CFB25B1D2}" destId="{66449805-3EC6-4E7B-A455-E5152BBF669B}" srcOrd="4" destOrd="0" parTransId="{5089B50E-70E8-4029-BFB2-1F16E8ABD15B}" sibTransId="{E9F30857-010C-4FEB-8A0D-2011A538ADAC}"/>
    <dgm:cxn modelId="{7E1F1764-72FF-4A4B-9DCB-87FA501F05B8}" srcId="{A9D1B0C3-B200-4B07-B9AE-6E9CFB25B1D2}" destId="{C267BE78-A602-49FD-81CE-66D5D914C8C6}" srcOrd="2" destOrd="0" parTransId="{AFC91DF3-08D5-4001-910C-7E407C8EAA82}" sibTransId="{77D2E5DE-E8F6-497E-A3B2-83D0429EA13B}"/>
    <dgm:cxn modelId="{068B5666-B2AF-45B4-A91B-41F849038132}" type="presOf" srcId="{FD5BFDB6-996C-401B-87F9-A7F66062B0DD}" destId="{0EC7D906-9394-4FAC-BA4A-904EB6C72340}" srcOrd="0" destOrd="0" presId="urn:microsoft.com/office/officeart/2005/8/layout/vList2"/>
    <dgm:cxn modelId="{E2C4428A-476D-4EEF-BE99-30E7F31E2A41}" srcId="{A9D1B0C3-B200-4B07-B9AE-6E9CFB25B1D2}" destId="{6B1B0327-F6B8-400C-8C94-8484B9A6484A}" srcOrd="0" destOrd="0" parTransId="{B264A818-ACDB-4240-8B21-521D0A09FF87}" sibTransId="{B69DA22A-C2C6-47E8-9A03-3706C940CB11}"/>
    <dgm:cxn modelId="{53DC15A3-57D0-4E55-91EB-C48FA0D0766C}" type="presOf" srcId="{46917833-2D59-4982-8B19-5E70518305CE}" destId="{EAAAAEAE-4E2A-43E5-B0AD-5CBDDC675E26}" srcOrd="0" destOrd="0" presId="urn:microsoft.com/office/officeart/2005/8/layout/vList2"/>
    <dgm:cxn modelId="{351745A6-3927-47FE-AF98-2F59CB825A83}" type="presOf" srcId="{C267BE78-A602-49FD-81CE-66D5D914C8C6}" destId="{DA052959-4515-4913-BE95-0A0AEB4A8C64}" srcOrd="0" destOrd="0" presId="urn:microsoft.com/office/officeart/2005/8/layout/vList2"/>
    <dgm:cxn modelId="{83940BB3-A05D-493C-9EA1-A0B8B70F1B30}" type="presOf" srcId="{A9D1B0C3-B200-4B07-B9AE-6E9CFB25B1D2}" destId="{91628530-4D75-4491-8D32-8CBD037555DD}" srcOrd="0" destOrd="0" presId="urn:microsoft.com/office/officeart/2005/8/layout/vList2"/>
    <dgm:cxn modelId="{012461CD-EFC6-4CD8-946D-AC9EFE237F30}" type="presOf" srcId="{6B1B0327-F6B8-400C-8C94-8484B9A6484A}" destId="{A6C7EB70-D96B-45BC-88AA-9DD186DAA55E}" srcOrd="0" destOrd="0" presId="urn:microsoft.com/office/officeart/2005/8/layout/vList2"/>
    <dgm:cxn modelId="{63068B70-BFC5-4A4C-ADF8-BAF269943774}" type="presParOf" srcId="{91628530-4D75-4491-8D32-8CBD037555DD}" destId="{A6C7EB70-D96B-45BC-88AA-9DD186DAA55E}" srcOrd="0" destOrd="0" presId="urn:microsoft.com/office/officeart/2005/8/layout/vList2"/>
    <dgm:cxn modelId="{BBFB5CBF-668A-4B1A-8690-77FED5BE033D}" type="presParOf" srcId="{91628530-4D75-4491-8D32-8CBD037555DD}" destId="{992D0F70-E980-4EFD-8E41-4E099F0DB153}" srcOrd="1" destOrd="0" presId="urn:microsoft.com/office/officeart/2005/8/layout/vList2"/>
    <dgm:cxn modelId="{49749A33-EDCD-408D-9B3F-89DEAB8BD743}" type="presParOf" srcId="{91628530-4D75-4491-8D32-8CBD037555DD}" destId="{EAAAAEAE-4E2A-43E5-B0AD-5CBDDC675E26}" srcOrd="2" destOrd="0" presId="urn:microsoft.com/office/officeart/2005/8/layout/vList2"/>
    <dgm:cxn modelId="{5EC92E95-EF34-43B9-9539-DC2C67FD3BCB}" type="presParOf" srcId="{91628530-4D75-4491-8D32-8CBD037555DD}" destId="{090AF83F-5585-488C-BD3A-D6DC1345E894}" srcOrd="3" destOrd="0" presId="urn:microsoft.com/office/officeart/2005/8/layout/vList2"/>
    <dgm:cxn modelId="{F0853A49-BFAC-445A-BCAF-F2566204BC7D}" type="presParOf" srcId="{91628530-4D75-4491-8D32-8CBD037555DD}" destId="{DA052959-4515-4913-BE95-0A0AEB4A8C64}" srcOrd="4" destOrd="0" presId="urn:microsoft.com/office/officeart/2005/8/layout/vList2"/>
    <dgm:cxn modelId="{B93D3CB0-7FF9-42FD-9961-02AD69AE40CC}" type="presParOf" srcId="{91628530-4D75-4491-8D32-8CBD037555DD}" destId="{AD234A47-9DC6-4DE5-A23B-BD136B5165D7}" srcOrd="5" destOrd="0" presId="urn:microsoft.com/office/officeart/2005/8/layout/vList2"/>
    <dgm:cxn modelId="{465E852C-F0FA-4ECD-B60E-CE10B2A847C8}" type="presParOf" srcId="{91628530-4D75-4491-8D32-8CBD037555DD}" destId="{0EC7D906-9394-4FAC-BA4A-904EB6C72340}" srcOrd="6" destOrd="0" presId="urn:microsoft.com/office/officeart/2005/8/layout/vList2"/>
    <dgm:cxn modelId="{4547758B-61DC-4007-8E52-ABA1D4B1C616}" type="presParOf" srcId="{91628530-4D75-4491-8D32-8CBD037555DD}" destId="{F7F7B402-3851-4832-AEF0-83EE3C4930DA}" srcOrd="7" destOrd="0" presId="urn:microsoft.com/office/officeart/2005/8/layout/vList2"/>
    <dgm:cxn modelId="{17F20E5F-9A4C-4B4F-A116-B9BDB300E376}" type="presParOf" srcId="{91628530-4D75-4491-8D32-8CBD037555DD}" destId="{BB8E973E-74AF-4CC9-8AA5-D89F5C0E9989}"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BF996A8-6711-4C54-8600-6662A195B054}"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641D6683-FEDC-4936-A248-F14CE5DB522D}">
      <dgm:prSet/>
      <dgm:spPr/>
      <dgm:t>
        <a:bodyPr/>
        <a:lstStyle/>
        <a:p>
          <a:r>
            <a:rPr lang="en-GB" dirty="0"/>
            <a:t>1. Providing services including food, water, wood, fibres, and genetic resources</a:t>
          </a:r>
          <a:endParaRPr lang="en-US" dirty="0"/>
        </a:p>
      </dgm:t>
    </dgm:pt>
    <dgm:pt modelId="{5BA6BC4B-C3BC-497F-9659-D8F6D56D0C88}" type="parTrans" cxnId="{8CD04E47-A125-4DA1-BA34-5C068A2E3215}">
      <dgm:prSet/>
      <dgm:spPr/>
      <dgm:t>
        <a:bodyPr/>
        <a:lstStyle/>
        <a:p>
          <a:endParaRPr lang="en-US"/>
        </a:p>
      </dgm:t>
    </dgm:pt>
    <dgm:pt modelId="{E60127F8-513D-43D1-9538-301466509563}" type="sibTrans" cxnId="{8CD04E47-A125-4DA1-BA34-5C068A2E3215}">
      <dgm:prSet/>
      <dgm:spPr/>
      <dgm:t>
        <a:bodyPr/>
        <a:lstStyle/>
        <a:p>
          <a:endParaRPr lang="en-US"/>
        </a:p>
      </dgm:t>
    </dgm:pt>
    <dgm:pt modelId="{B348C824-850E-4844-9A7B-613E049C127E}">
      <dgm:prSet/>
      <dgm:spPr/>
      <dgm:t>
        <a:bodyPr/>
        <a:lstStyle/>
        <a:p>
          <a:r>
            <a:rPr lang="en-GB" dirty="0"/>
            <a:t>2. Regulatory services, such as garbage collection, climate control, disaster preparedness, and protection against natural catastrophes</a:t>
          </a:r>
          <a:endParaRPr lang="en-US" dirty="0"/>
        </a:p>
      </dgm:t>
    </dgm:pt>
    <dgm:pt modelId="{552982AA-E0BB-4E2A-B716-A1D86F307159}" type="parTrans" cxnId="{CABB44C0-9922-407C-92E2-EEC294B21F1A}">
      <dgm:prSet/>
      <dgm:spPr/>
      <dgm:t>
        <a:bodyPr/>
        <a:lstStyle/>
        <a:p>
          <a:endParaRPr lang="en-US"/>
        </a:p>
      </dgm:t>
    </dgm:pt>
    <dgm:pt modelId="{9CB99F8E-4CB6-479E-8761-578D64162A28}" type="sibTrans" cxnId="{CABB44C0-9922-407C-92E2-EEC294B21F1A}">
      <dgm:prSet/>
      <dgm:spPr/>
      <dgm:t>
        <a:bodyPr/>
        <a:lstStyle/>
        <a:p>
          <a:endParaRPr lang="en-US"/>
        </a:p>
      </dgm:t>
    </dgm:pt>
    <dgm:pt modelId="{417501EE-916D-47C6-8F16-A9BE343EF857}">
      <dgm:prSet/>
      <dgm:spPr/>
      <dgm:t>
        <a:bodyPr/>
        <a:lstStyle/>
        <a:p>
          <a:r>
            <a:rPr lang="en-GB" dirty="0"/>
            <a:t>3. Cultural services, including entertainment and partaking in the delights of nature</a:t>
          </a:r>
          <a:endParaRPr lang="en-US" dirty="0"/>
        </a:p>
      </dgm:t>
    </dgm:pt>
    <dgm:pt modelId="{814F54A6-428C-4C0D-BF8B-47921E272EEF}" type="parTrans" cxnId="{6EDA43E2-19A9-490F-9A08-4425DF5910CB}">
      <dgm:prSet/>
      <dgm:spPr/>
      <dgm:t>
        <a:bodyPr/>
        <a:lstStyle/>
        <a:p>
          <a:endParaRPr lang="en-US"/>
        </a:p>
      </dgm:t>
    </dgm:pt>
    <dgm:pt modelId="{066544BD-F9A1-4992-A263-5F0929E9AD40}" type="sibTrans" cxnId="{6EDA43E2-19A9-490F-9A08-4425DF5910CB}">
      <dgm:prSet/>
      <dgm:spPr/>
      <dgm:t>
        <a:bodyPr/>
        <a:lstStyle/>
        <a:p>
          <a:endParaRPr lang="en-US"/>
        </a:p>
      </dgm:t>
    </dgm:pt>
    <dgm:pt modelId="{EBA0EA8E-A828-45FA-835F-A8C890C28C6F}">
      <dgm:prSet/>
      <dgm:spPr/>
      <dgm:t>
        <a:bodyPr/>
        <a:lstStyle/>
        <a:p>
          <a:r>
            <a:rPr lang="en-GB" dirty="0"/>
            <a:t>4. Auxiliary services, such as the preservation of the food chain and soil development. In a broader sense: scientific innovations in materials, products, processes, and methods</a:t>
          </a:r>
          <a:endParaRPr lang="en-US" dirty="0"/>
        </a:p>
      </dgm:t>
    </dgm:pt>
    <dgm:pt modelId="{8DCDCCAC-6E61-4D5A-9C21-055FDA005552}" type="parTrans" cxnId="{636785F3-BDBC-4F55-826B-05800E290CA2}">
      <dgm:prSet/>
      <dgm:spPr/>
      <dgm:t>
        <a:bodyPr/>
        <a:lstStyle/>
        <a:p>
          <a:endParaRPr lang="en-US"/>
        </a:p>
      </dgm:t>
    </dgm:pt>
    <dgm:pt modelId="{FE5867A2-08FA-4AFA-87CC-DE0F06ECE23C}" type="sibTrans" cxnId="{636785F3-BDBC-4F55-826B-05800E290CA2}">
      <dgm:prSet/>
      <dgm:spPr/>
      <dgm:t>
        <a:bodyPr/>
        <a:lstStyle/>
        <a:p>
          <a:endParaRPr lang="en-US"/>
        </a:p>
      </dgm:t>
    </dgm:pt>
    <dgm:pt modelId="{EEF4A79B-71C3-4625-B6ED-BC9A88C743BD}">
      <dgm:prSet>
        <dgm:style>
          <a:lnRef idx="0">
            <a:scrgbClr r="0" g="0" b="0"/>
          </a:lnRef>
          <a:fillRef idx="0">
            <a:scrgbClr r="0" g="0" b="0"/>
          </a:fillRef>
          <a:effectRef idx="0">
            <a:scrgbClr r="0" g="0" b="0"/>
          </a:effectRef>
          <a:fontRef idx="minor">
            <a:schemeClr val="dk1"/>
          </a:fontRef>
        </dgm:style>
      </dgm:prSet>
      <dgm:spPr>
        <a:noFill/>
        <a:ln>
          <a:noFill/>
        </a:ln>
      </dgm:spPr>
      <dgm:t>
        <a:bodyPr/>
        <a:lstStyle/>
        <a:p>
          <a:r>
            <a:rPr lang="en-GB" dirty="0"/>
            <a:t>Ecosystem services can normally be divided into the following four categories:</a:t>
          </a:r>
          <a:endParaRPr lang="en-US" dirty="0"/>
        </a:p>
      </dgm:t>
    </dgm:pt>
    <dgm:pt modelId="{746F2090-EA98-44E5-9929-B6B10B198492}" type="sibTrans" cxnId="{B9A7613D-E8B4-464A-A234-F72964826256}">
      <dgm:prSet/>
      <dgm:spPr/>
      <dgm:t>
        <a:bodyPr/>
        <a:lstStyle/>
        <a:p>
          <a:endParaRPr lang="en-US"/>
        </a:p>
      </dgm:t>
    </dgm:pt>
    <dgm:pt modelId="{A7E82B88-C62C-4EB5-A85E-3523BDD4FDC3}" type="parTrans" cxnId="{B9A7613D-E8B4-464A-A234-F72964826256}">
      <dgm:prSet/>
      <dgm:spPr/>
      <dgm:t>
        <a:bodyPr/>
        <a:lstStyle/>
        <a:p>
          <a:endParaRPr lang="en-US"/>
        </a:p>
      </dgm:t>
    </dgm:pt>
    <dgm:pt modelId="{4226BF33-1160-4244-AC79-8A18788DF340}" type="pres">
      <dgm:prSet presAssocID="{0BF996A8-6711-4C54-8600-6662A195B054}" presName="linear" presStyleCnt="0">
        <dgm:presLayoutVars>
          <dgm:animLvl val="lvl"/>
          <dgm:resizeHandles val="exact"/>
        </dgm:presLayoutVars>
      </dgm:prSet>
      <dgm:spPr/>
    </dgm:pt>
    <dgm:pt modelId="{506F62AB-4D23-4D2C-8D15-627588139DEF}" type="pres">
      <dgm:prSet presAssocID="{EEF4A79B-71C3-4625-B6ED-BC9A88C743BD}" presName="parentText" presStyleLbl="node1" presStyleIdx="0" presStyleCnt="5">
        <dgm:presLayoutVars>
          <dgm:chMax val="0"/>
          <dgm:bulletEnabled val="1"/>
        </dgm:presLayoutVars>
      </dgm:prSet>
      <dgm:spPr/>
    </dgm:pt>
    <dgm:pt modelId="{B6B38207-C949-4FA8-AE59-8DC2626B9569}" type="pres">
      <dgm:prSet presAssocID="{746F2090-EA98-44E5-9929-B6B10B198492}" presName="spacer" presStyleCnt="0"/>
      <dgm:spPr/>
    </dgm:pt>
    <dgm:pt modelId="{147CD78B-360E-4D53-A8E6-29D94EC06880}" type="pres">
      <dgm:prSet presAssocID="{641D6683-FEDC-4936-A248-F14CE5DB522D}" presName="parentText" presStyleLbl="node1" presStyleIdx="1" presStyleCnt="5">
        <dgm:presLayoutVars>
          <dgm:chMax val="0"/>
          <dgm:bulletEnabled val="1"/>
        </dgm:presLayoutVars>
      </dgm:prSet>
      <dgm:spPr/>
    </dgm:pt>
    <dgm:pt modelId="{830387B7-7B50-43BE-9264-04CBD5A851AA}" type="pres">
      <dgm:prSet presAssocID="{E60127F8-513D-43D1-9538-301466509563}" presName="spacer" presStyleCnt="0"/>
      <dgm:spPr/>
    </dgm:pt>
    <dgm:pt modelId="{51959917-656C-4773-9653-39E1A2ACBEC5}" type="pres">
      <dgm:prSet presAssocID="{B348C824-850E-4844-9A7B-613E049C127E}" presName="parentText" presStyleLbl="node1" presStyleIdx="2" presStyleCnt="5">
        <dgm:presLayoutVars>
          <dgm:chMax val="0"/>
          <dgm:bulletEnabled val="1"/>
        </dgm:presLayoutVars>
      </dgm:prSet>
      <dgm:spPr/>
    </dgm:pt>
    <dgm:pt modelId="{D75BEA9F-9A80-4C18-9CA4-31C09ECDEE8E}" type="pres">
      <dgm:prSet presAssocID="{9CB99F8E-4CB6-479E-8761-578D64162A28}" presName="spacer" presStyleCnt="0"/>
      <dgm:spPr/>
    </dgm:pt>
    <dgm:pt modelId="{5ECBD4EB-9C37-4B7B-9403-BEF33B47FC39}" type="pres">
      <dgm:prSet presAssocID="{417501EE-916D-47C6-8F16-A9BE343EF857}" presName="parentText" presStyleLbl="node1" presStyleIdx="3" presStyleCnt="5">
        <dgm:presLayoutVars>
          <dgm:chMax val="0"/>
          <dgm:bulletEnabled val="1"/>
        </dgm:presLayoutVars>
      </dgm:prSet>
      <dgm:spPr/>
    </dgm:pt>
    <dgm:pt modelId="{ACA4DF15-8888-45DC-9EA2-BA853609D61B}" type="pres">
      <dgm:prSet presAssocID="{066544BD-F9A1-4992-A263-5F0929E9AD40}" presName="spacer" presStyleCnt="0"/>
      <dgm:spPr/>
    </dgm:pt>
    <dgm:pt modelId="{7FFC3FC0-1EFF-4874-95F3-739B135035E1}" type="pres">
      <dgm:prSet presAssocID="{EBA0EA8E-A828-45FA-835F-A8C890C28C6F}" presName="parentText" presStyleLbl="node1" presStyleIdx="4" presStyleCnt="5">
        <dgm:presLayoutVars>
          <dgm:chMax val="0"/>
          <dgm:bulletEnabled val="1"/>
        </dgm:presLayoutVars>
      </dgm:prSet>
      <dgm:spPr/>
    </dgm:pt>
  </dgm:ptLst>
  <dgm:cxnLst>
    <dgm:cxn modelId="{E3D3071C-EDAC-4FB1-9637-725AAC56343F}" type="presOf" srcId="{EBA0EA8E-A828-45FA-835F-A8C890C28C6F}" destId="{7FFC3FC0-1EFF-4874-95F3-739B135035E1}" srcOrd="0" destOrd="0" presId="urn:microsoft.com/office/officeart/2005/8/layout/vList2"/>
    <dgm:cxn modelId="{08B08131-D6B9-42AF-A1C7-4CCFC7288B09}" type="presOf" srcId="{417501EE-916D-47C6-8F16-A9BE343EF857}" destId="{5ECBD4EB-9C37-4B7B-9403-BEF33B47FC39}" srcOrd="0" destOrd="0" presId="urn:microsoft.com/office/officeart/2005/8/layout/vList2"/>
    <dgm:cxn modelId="{B9A7613D-E8B4-464A-A234-F72964826256}" srcId="{0BF996A8-6711-4C54-8600-6662A195B054}" destId="{EEF4A79B-71C3-4625-B6ED-BC9A88C743BD}" srcOrd="0" destOrd="0" parTransId="{A7E82B88-C62C-4EB5-A85E-3523BDD4FDC3}" sibTransId="{746F2090-EA98-44E5-9929-B6B10B198492}"/>
    <dgm:cxn modelId="{8CD04E47-A125-4DA1-BA34-5C068A2E3215}" srcId="{0BF996A8-6711-4C54-8600-6662A195B054}" destId="{641D6683-FEDC-4936-A248-F14CE5DB522D}" srcOrd="1" destOrd="0" parTransId="{5BA6BC4B-C3BC-497F-9659-D8F6D56D0C88}" sibTransId="{E60127F8-513D-43D1-9538-301466509563}"/>
    <dgm:cxn modelId="{8BB79370-F00D-448B-A846-5FD6AD214E4A}" type="presOf" srcId="{0BF996A8-6711-4C54-8600-6662A195B054}" destId="{4226BF33-1160-4244-AC79-8A18788DF340}" srcOrd="0" destOrd="0" presId="urn:microsoft.com/office/officeart/2005/8/layout/vList2"/>
    <dgm:cxn modelId="{F83051A1-1190-4471-96AE-DE160EFC1118}" type="presOf" srcId="{641D6683-FEDC-4936-A248-F14CE5DB522D}" destId="{147CD78B-360E-4D53-A8E6-29D94EC06880}" srcOrd="0" destOrd="0" presId="urn:microsoft.com/office/officeart/2005/8/layout/vList2"/>
    <dgm:cxn modelId="{8A4ABBAD-BE98-4E8A-9818-377427E0BD5F}" type="presOf" srcId="{EEF4A79B-71C3-4625-B6ED-BC9A88C743BD}" destId="{506F62AB-4D23-4D2C-8D15-627588139DEF}" srcOrd="0" destOrd="0" presId="urn:microsoft.com/office/officeart/2005/8/layout/vList2"/>
    <dgm:cxn modelId="{CABB44C0-9922-407C-92E2-EEC294B21F1A}" srcId="{0BF996A8-6711-4C54-8600-6662A195B054}" destId="{B348C824-850E-4844-9A7B-613E049C127E}" srcOrd="2" destOrd="0" parTransId="{552982AA-E0BB-4E2A-B716-A1D86F307159}" sibTransId="{9CB99F8E-4CB6-479E-8761-578D64162A28}"/>
    <dgm:cxn modelId="{BA4FAFC4-6981-4F24-BD85-6F9F644FDCB9}" type="presOf" srcId="{B348C824-850E-4844-9A7B-613E049C127E}" destId="{51959917-656C-4773-9653-39E1A2ACBEC5}" srcOrd="0" destOrd="0" presId="urn:microsoft.com/office/officeart/2005/8/layout/vList2"/>
    <dgm:cxn modelId="{6EDA43E2-19A9-490F-9A08-4425DF5910CB}" srcId="{0BF996A8-6711-4C54-8600-6662A195B054}" destId="{417501EE-916D-47C6-8F16-A9BE343EF857}" srcOrd="3" destOrd="0" parTransId="{814F54A6-428C-4C0D-BF8B-47921E272EEF}" sibTransId="{066544BD-F9A1-4992-A263-5F0929E9AD40}"/>
    <dgm:cxn modelId="{636785F3-BDBC-4F55-826B-05800E290CA2}" srcId="{0BF996A8-6711-4C54-8600-6662A195B054}" destId="{EBA0EA8E-A828-45FA-835F-A8C890C28C6F}" srcOrd="4" destOrd="0" parTransId="{8DCDCCAC-6E61-4D5A-9C21-055FDA005552}" sibTransId="{FE5867A2-08FA-4AFA-87CC-DE0F06ECE23C}"/>
    <dgm:cxn modelId="{CF0184DD-F9D1-4B54-9F29-24FE220A287E}" type="presParOf" srcId="{4226BF33-1160-4244-AC79-8A18788DF340}" destId="{506F62AB-4D23-4D2C-8D15-627588139DEF}" srcOrd="0" destOrd="0" presId="urn:microsoft.com/office/officeart/2005/8/layout/vList2"/>
    <dgm:cxn modelId="{989FC43A-F51B-4F2D-B3AB-181C717D645B}" type="presParOf" srcId="{4226BF33-1160-4244-AC79-8A18788DF340}" destId="{B6B38207-C949-4FA8-AE59-8DC2626B9569}" srcOrd="1" destOrd="0" presId="urn:microsoft.com/office/officeart/2005/8/layout/vList2"/>
    <dgm:cxn modelId="{68078F11-38D7-48B6-87F3-BA2BEB3A9FFF}" type="presParOf" srcId="{4226BF33-1160-4244-AC79-8A18788DF340}" destId="{147CD78B-360E-4D53-A8E6-29D94EC06880}" srcOrd="2" destOrd="0" presId="urn:microsoft.com/office/officeart/2005/8/layout/vList2"/>
    <dgm:cxn modelId="{01274094-EA68-40A0-9475-23EED4A4CC3A}" type="presParOf" srcId="{4226BF33-1160-4244-AC79-8A18788DF340}" destId="{830387B7-7B50-43BE-9264-04CBD5A851AA}" srcOrd="3" destOrd="0" presId="urn:microsoft.com/office/officeart/2005/8/layout/vList2"/>
    <dgm:cxn modelId="{E972290B-BA25-446C-868A-14CB5B649317}" type="presParOf" srcId="{4226BF33-1160-4244-AC79-8A18788DF340}" destId="{51959917-656C-4773-9653-39E1A2ACBEC5}" srcOrd="4" destOrd="0" presId="urn:microsoft.com/office/officeart/2005/8/layout/vList2"/>
    <dgm:cxn modelId="{81C263BA-51F7-4153-918E-F67C34EA5624}" type="presParOf" srcId="{4226BF33-1160-4244-AC79-8A18788DF340}" destId="{D75BEA9F-9A80-4C18-9CA4-31C09ECDEE8E}" srcOrd="5" destOrd="0" presId="urn:microsoft.com/office/officeart/2005/8/layout/vList2"/>
    <dgm:cxn modelId="{D5E9EFCC-B4AF-4456-B4E6-B93BD00DDA34}" type="presParOf" srcId="{4226BF33-1160-4244-AC79-8A18788DF340}" destId="{5ECBD4EB-9C37-4B7B-9403-BEF33B47FC39}" srcOrd="6" destOrd="0" presId="urn:microsoft.com/office/officeart/2005/8/layout/vList2"/>
    <dgm:cxn modelId="{59EDD5FD-2D6E-4C62-B152-5EA652B0206E}" type="presParOf" srcId="{4226BF33-1160-4244-AC79-8A18788DF340}" destId="{ACA4DF15-8888-45DC-9EA2-BA853609D61B}" srcOrd="7" destOrd="0" presId="urn:microsoft.com/office/officeart/2005/8/layout/vList2"/>
    <dgm:cxn modelId="{D6BB3BA8-EF99-4953-9026-8E402F35D0F6}" type="presParOf" srcId="{4226BF33-1160-4244-AC79-8A18788DF340}" destId="{7FFC3FC0-1EFF-4874-95F3-739B135035E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8247E6-0B90-4807-9409-7D80AE3092C2}">
      <dsp:nvSpPr>
        <dsp:cNvPr id="0" name=""/>
        <dsp:cNvSpPr/>
      </dsp:nvSpPr>
      <dsp:spPr>
        <a:xfrm>
          <a:off x="731" y="849753"/>
          <a:ext cx="2853779" cy="1712267"/>
        </a:xfrm>
        <a:prstGeom prst="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defRPr cap="all"/>
          </a:pPr>
          <a:r>
            <a:rPr lang="nb-NO" sz="2200" kern="1200"/>
            <a:t>Increasing the awareness in terms of protection of our environment.</a:t>
          </a:r>
          <a:endParaRPr lang="en-US" sz="2200" kern="1200"/>
        </a:p>
      </dsp:txBody>
      <dsp:txXfrm>
        <a:off x="731" y="849753"/>
        <a:ext cx="2853779" cy="1712267"/>
      </dsp:txXfrm>
    </dsp:sp>
    <dsp:sp modelId="{EBEFA771-FFB7-4619-AFA0-384B736D7849}">
      <dsp:nvSpPr>
        <dsp:cNvPr id="0" name=""/>
        <dsp:cNvSpPr/>
      </dsp:nvSpPr>
      <dsp:spPr>
        <a:xfrm>
          <a:off x="3139888" y="849753"/>
          <a:ext cx="2853779" cy="1712267"/>
        </a:xfrm>
        <a:prstGeom prst="rect">
          <a:avLst/>
        </a:prstGeom>
        <a:solidFill>
          <a:schemeClr val="accent5">
            <a:hueOff val="9557340"/>
            <a:satOff val="-20419"/>
            <a:lumOff val="-852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defRPr cap="all"/>
          </a:pPr>
          <a:r>
            <a:rPr lang="nb-NO" sz="2200" kern="1200"/>
            <a:t>To create a better future for the next generation.</a:t>
          </a:r>
          <a:endParaRPr lang="en-US" sz="2200" kern="1200"/>
        </a:p>
      </dsp:txBody>
      <dsp:txXfrm>
        <a:off x="3139888" y="849753"/>
        <a:ext cx="2853779" cy="1712267"/>
      </dsp:txXfrm>
    </dsp:sp>
    <dsp:sp modelId="{51D413CB-5EAD-4285-848F-365C4A9B6167}">
      <dsp:nvSpPr>
        <dsp:cNvPr id="0" name=""/>
        <dsp:cNvSpPr/>
      </dsp:nvSpPr>
      <dsp:spPr>
        <a:xfrm>
          <a:off x="1570310" y="2847399"/>
          <a:ext cx="2853779" cy="1712267"/>
        </a:xfrm>
        <a:prstGeom prst="rect">
          <a:avLst/>
        </a:prstGeom>
        <a:solidFill>
          <a:schemeClr val="accent5">
            <a:hueOff val="19114680"/>
            <a:satOff val="-40837"/>
            <a:lumOff val="-1705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defRPr cap="all"/>
          </a:pPr>
          <a:r>
            <a:rPr lang="nb-NO" sz="2200" kern="1200" dirty="0"/>
            <a:t>The </a:t>
          </a:r>
          <a:r>
            <a:rPr lang="nb-NO" sz="2200" kern="1200" dirty="0" err="1"/>
            <a:t>importance</a:t>
          </a:r>
          <a:r>
            <a:rPr lang="nb-NO" sz="2200" kern="1200" dirty="0"/>
            <a:t> of </a:t>
          </a:r>
          <a:r>
            <a:rPr lang="nb-NO" sz="2200" kern="1200" dirty="0" err="1"/>
            <a:t>biodiversity</a:t>
          </a:r>
          <a:endParaRPr lang="en-US" sz="2200" kern="1200" dirty="0"/>
        </a:p>
      </dsp:txBody>
      <dsp:txXfrm>
        <a:off x="1570310" y="2847399"/>
        <a:ext cx="2853779" cy="17122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C7EB70-D96B-45BC-88AA-9DD186DAA55E}">
      <dsp:nvSpPr>
        <dsp:cNvPr id="0" name=""/>
        <dsp:cNvSpPr/>
      </dsp:nvSpPr>
      <dsp:spPr>
        <a:xfrm>
          <a:off x="0" y="45022"/>
          <a:ext cx="6254749" cy="1003860"/>
        </a:xfrm>
        <a:prstGeom prst="roundRect">
          <a:avLst/>
        </a:prstGeom>
        <a:solidFill>
          <a:schemeClr val="accent5">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b-NO" sz="2600" kern="1200" dirty="0"/>
            <a:t>1) </a:t>
          </a:r>
          <a:r>
            <a:rPr lang="en-GB" sz="2600" kern="1200" dirty="0"/>
            <a:t>Ecosystem conversion, deterioration, and destruction</a:t>
          </a:r>
          <a:endParaRPr lang="en-US" sz="2600" kern="1200" dirty="0"/>
        </a:p>
      </dsp:txBody>
      <dsp:txXfrm>
        <a:off x="49004" y="94026"/>
        <a:ext cx="6156741" cy="905852"/>
      </dsp:txXfrm>
    </dsp:sp>
    <dsp:sp modelId="{EAAAAEAE-4E2A-43E5-B0AD-5CBDDC675E26}">
      <dsp:nvSpPr>
        <dsp:cNvPr id="0" name=""/>
        <dsp:cNvSpPr/>
      </dsp:nvSpPr>
      <dsp:spPr>
        <a:xfrm>
          <a:off x="0" y="1123762"/>
          <a:ext cx="6254749" cy="1003860"/>
        </a:xfrm>
        <a:prstGeom prst="roundRect">
          <a:avLst/>
        </a:prstGeom>
        <a:solidFill>
          <a:schemeClr val="accent5">
            <a:hueOff val="4778670"/>
            <a:satOff val="-10209"/>
            <a:lumOff val="-4265"/>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kern="1200" dirty="0"/>
            <a:t>2) Excessive resource extraction</a:t>
          </a:r>
          <a:endParaRPr lang="en-US" sz="2600" kern="1200" dirty="0"/>
        </a:p>
      </dsp:txBody>
      <dsp:txXfrm>
        <a:off x="49004" y="1172766"/>
        <a:ext cx="6156741" cy="905852"/>
      </dsp:txXfrm>
    </dsp:sp>
    <dsp:sp modelId="{DA052959-4515-4913-BE95-0A0AEB4A8C64}">
      <dsp:nvSpPr>
        <dsp:cNvPr id="0" name=""/>
        <dsp:cNvSpPr/>
      </dsp:nvSpPr>
      <dsp:spPr>
        <a:xfrm>
          <a:off x="0" y="2202502"/>
          <a:ext cx="6254749" cy="1003860"/>
        </a:xfrm>
        <a:prstGeom prst="roundRect">
          <a:avLst/>
        </a:prstGeom>
        <a:solidFill>
          <a:schemeClr val="accent5">
            <a:hueOff val="9557340"/>
            <a:satOff val="-20419"/>
            <a:lumOff val="-852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kern="1200" dirty="0"/>
            <a:t>3) Introduction of invasive species</a:t>
          </a:r>
          <a:endParaRPr lang="en-US" sz="2600" kern="1200" dirty="0"/>
        </a:p>
      </dsp:txBody>
      <dsp:txXfrm>
        <a:off x="49004" y="2251506"/>
        <a:ext cx="6156741" cy="905852"/>
      </dsp:txXfrm>
    </dsp:sp>
    <dsp:sp modelId="{0EC7D906-9394-4FAC-BA4A-904EB6C72340}">
      <dsp:nvSpPr>
        <dsp:cNvPr id="0" name=""/>
        <dsp:cNvSpPr/>
      </dsp:nvSpPr>
      <dsp:spPr>
        <a:xfrm>
          <a:off x="0" y="3281242"/>
          <a:ext cx="6254749" cy="1003860"/>
        </a:xfrm>
        <a:prstGeom prst="roundRect">
          <a:avLst/>
        </a:prstGeom>
        <a:solidFill>
          <a:schemeClr val="accent5">
            <a:hueOff val="14336010"/>
            <a:satOff val="-30628"/>
            <a:lumOff val="-12794"/>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kern="1200"/>
            <a:t>4) Climate change</a:t>
          </a:r>
          <a:endParaRPr lang="en-US" sz="2600" kern="1200"/>
        </a:p>
      </dsp:txBody>
      <dsp:txXfrm>
        <a:off x="49004" y="3330246"/>
        <a:ext cx="6156741" cy="905852"/>
      </dsp:txXfrm>
    </dsp:sp>
    <dsp:sp modelId="{BB8E973E-74AF-4CC9-8AA5-D89F5C0E9989}">
      <dsp:nvSpPr>
        <dsp:cNvPr id="0" name=""/>
        <dsp:cNvSpPr/>
      </dsp:nvSpPr>
      <dsp:spPr>
        <a:xfrm>
          <a:off x="0" y="4359982"/>
          <a:ext cx="6254749" cy="1003860"/>
        </a:xfrm>
        <a:prstGeom prst="roundRect">
          <a:avLst/>
        </a:prstGeom>
        <a:solidFill>
          <a:schemeClr val="accent5">
            <a:hueOff val="19114680"/>
            <a:satOff val="-40837"/>
            <a:lumOff val="-17059"/>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GB" sz="2600" kern="1200"/>
            <a:t>5) Pollution/emissions</a:t>
          </a:r>
          <a:endParaRPr lang="en-US" sz="2600" kern="1200"/>
        </a:p>
      </dsp:txBody>
      <dsp:txXfrm>
        <a:off x="49004" y="4408986"/>
        <a:ext cx="6156741" cy="9058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6F62AB-4D23-4D2C-8D15-627588139DEF}">
      <dsp:nvSpPr>
        <dsp:cNvPr id="0" name=""/>
        <dsp:cNvSpPr/>
      </dsp:nvSpPr>
      <dsp:spPr>
        <a:xfrm>
          <a:off x="0" y="73276"/>
          <a:ext cx="6254749" cy="1008686"/>
        </a:xfrm>
        <a:prstGeom prst="roundRect">
          <a:avLst/>
        </a:prstGeom>
        <a:noFill/>
        <a:ln>
          <a:noFill/>
        </a:ln>
        <a:effectLst/>
      </dsp:spPr>
      <dsp:style>
        <a:lnRef idx="0">
          <a:scrgbClr r="0" g="0" b="0"/>
        </a:lnRef>
        <a:fillRef idx="0">
          <a:scrgbClr r="0" g="0" b="0"/>
        </a:fillRef>
        <a:effectRef idx="0">
          <a:scrgbClr r="0" g="0" b="0"/>
        </a:effectRef>
        <a:fontRef idx="minor">
          <a:schemeClr val="dk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Ecosystem services can normally be divided into the following four categories:</a:t>
          </a:r>
          <a:endParaRPr lang="en-US" sz="1900" kern="1200" dirty="0"/>
        </a:p>
      </dsp:txBody>
      <dsp:txXfrm>
        <a:off x="49240" y="122516"/>
        <a:ext cx="6156269" cy="910206"/>
      </dsp:txXfrm>
    </dsp:sp>
    <dsp:sp modelId="{147CD78B-360E-4D53-A8E6-29D94EC06880}">
      <dsp:nvSpPr>
        <dsp:cNvPr id="0" name=""/>
        <dsp:cNvSpPr/>
      </dsp:nvSpPr>
      <dsp:spPr>
        <a:xfrm>
          <a:off x="0" y="1136683"/>
          <a:ext cx="6254749" cy="1008686"/>
        </a:xfrm>
        <a:prstGeom prst="roundRect">
          <a:avLst/>
        </a:prstGeom>
        <a:solidFill>
          <a:schemeClr val="accent2">
            <a:hueOff val="1559665"/>
            <a:satOff val="8876"/>
            <a:lumOff val="2745"/>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1. Providing services including food, water, wood, fibres, and genetic resources</a:t>
          </a:r>
          <a:endParaRPr lang="en-US" sz="1900" kern="1200" dirty="0"/>
        </a:p>
      </dsp:txBody>
      <dsp:txXfrm>
        <a:off x="49240" y="1185923"/>
        <a:ext cx="6156269" cy="910206"/>
      </dsp:txXfrm>
    </dsp:sp>
    <dsp:sp modelId="{51959917-656C-4773-9653-39E1A2ACBEC5}">
      <dsp:nvSpPr>
        <dsp:cNvPr id="0" name=""/>
        <dsp:cNvSpPr/>
      </dsp:nvSpPr>
      <dsp:spPr>
        <a:xfrm>
          <a:off x="0" y="2200089"/>
          <a:ext cx="6254749" cy="1008686"/>
        </a:xfrm>
        <a:prstGeom prst="roundRect">
          <a:avLst/>
        </a:prstGeom>
        <a:solidFill>
          <a:schemeClr val="accent2">
            <a:hueOff val="3119331"/>
            <a:satOff val="17752"/>
            <a:lumOff val="549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2. Regulatory services, such as garbage collection, climate control, disaster preparedness, and protection against natural catastrophes</a:t>
          </a:r>
          <a:endParaRPr lang="en-US" sz="1900" kern="1200" dirty="0"/>
        </a:p>
      </dsp:txBody>
      <dsp:txXfrm>
        <a:off x="49240" y="2249329"/>
        <a:ext cx="6156269" cy="910206"/>
      </dsp:txXfrm>
    </dsp:sp>
    <dsp:sp modelId="{5ECBD4EB-9C37-4B7B-9403-BEF33B47FC39}">
      <dsp:nvSpPr>
        <dsp:cNvPr id="0" name=""/>
        <dsp:cNvSpPr/>
      </dsp:nvSpPr>
      <dsp:spPr>
        <a:xfrm>
          <a:off x="0" y="3263495"/>
          <a:ext cx="6254749" cy="1008686"/>
        </a:xfrm>
        <a:prstGeom prst="roundRect">
          <a:avLst/>
        </a:prstGeom>
        <a:solidFill>
          <a:schemeClr val="accent2">
            <a:hueOff val="4678996"/>
            <a:satOff val="26628"/>
            <a:lumOff val="8235"/>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3. Cultural services, including entertainment and partaking in the delights of nature</a:t>
          </a:r>
          <a:endParaRPr lang="en-US" sz="1900" kern="1200" dirty="0"/>
        </a:p>
      </dsp:txBody>
      <dsp:txXfrm>
        <a:off x="49240" y="3312735"/>
        <a:ext cx="6156269" cy="910206"/>
      </dsp:txXfrm>
    </dsp:sp>
    <dsp:sp modelId="{7FFC3FC0-1EFF-4874-95F3-739B135035E1}">
      <dsp:nvSpPr>
        <dsp:cNvPr id="0" name=""/>
        <dsp:cNvSpPr/>
      </dsp:nvSpPr>
      <dsp:spPr>
        <a:xfrm>
          <a:off x="0" y="4326901"/>
          <a:ext cx="6254749" cy="1008686"/>
        </a:xfrm>
        <a:prstGeom prst="roundRect">
          <a:avLst/>
        </a:prstGeom>
        <a:solidFill>
          <a:schemeClr val="accent2">
            <a:hueOff val="6238661"/>
            <a:satOff val="35504"/>
            <a:lumOff val="1098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4. Auxiliary services, such as the preservation of the food chain and soil development. In a broader sense: scientific innovations in materials, products, processes, and methods</a:t>
          </a:r>
          <a:endParaRPr lang="en-US" sz="1900" kern="1200" dirty="0"/>
        </a:p>
      </dsp:txBody>
      <dsp:txXfrm>
        <a:off x="49240" y="4376141"/>
        <a:ext cx="6156269" cy="91020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3600DB-2A10-5940-B9D2-87F74DB15118}" type="datetimeFigureOut">
              <a:rPr lang="en-US" smtClean="0"/>
              <a:t>7/21/2022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C93BB8-EEF5-0D40-B56A-60215615190E}" type="slidenum">
              <a:rPr lang="en-US" smtClean="0"/>
              <a:t>‹#›</a:t>
            </a:fld>
            <a:endParaRPr lang="en-US"/>
          </a:p>
        </p:txBody>
      </p:sp>
    </p:spTree>
    <p:extLst>
      <p:ext uri="{BB962C8B-B14F-4D97-AF65-F5344CB8AC3E}">
        <p14:creationId xmlns:p14="http://schemas.microsoft.com/office/powerpoint/2010/main" val="2340467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GB"/>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A979761-B9C8-914C-B087-A5CB49315B3A}" type="datetime1">
              <a:rPr lang="en-GB" smtClean="0"/>
              <a:t>21/07/2022</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F56BC35-0C87-1E4C-8148-720B3088BA45}" type="datetime1">
              <a:rPr lang="en-GB" smtClean="0"/>
              <a:t>21/07/2022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AC3267F-0A1D-8445-89F5-D8FEE83EFFC7}" type="datetime1">
              <a:rPr lang="en-GB" smtClean="0"/>
              <a:t>21/07/2022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71736E9B-9413-8343-828B-2D54377CAE81}" type="datetime1">
              <a:rPr lang="en-GB" smtClean="0"/>
              <a:t>21/07/2022</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E61774E-19EB-B44B-942E-BCE0854D6A0C}" type="datetime1">
              <a:rPr lang="en-GB" smtClean="0"/>
              <a:t>21/07/2022</a:t>
            </a:fld>
            <a:endParaRPr lang="en-US" dirty="0"/>
          </a:p>
        </p:txBody>
      </p:sp>
      <p:sp>
        <p:nvSpPr>
          <p:cNvPr id="6" name="Footer Placeholder 5"/>
          <p:cNvSpPr>
            <a:spLocks noGrp="1"/>
          </p:cNvSpPr>
          <p:nvPr>
            <p:ph type="ftr" sz="quarter" idx="11"/>
          </p:nvPr>
        </p:nvSpPr>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3CD2F6B-FA66-B04E-B61D-28343A78A4D9}" type="datetime1">
              <a:rPr lang="en-GB" smtClean="0"/>
              <a:t>21/07/2022</a:t>
            </a:fld>
            <a:endParaRPr lang="en-US" dirty="0"/>
          </a:p>
        </p:txBody>
      </p:sp>
      <p:sp>
        <p:nvSpPr>
          <p:cNvPr id="8" name="Footer Placeholder 7"/>
          <p:cNvSpPr>
            <a:spLocks noGrp="1"/>
          </p:cNvSpPr>
          <p:nvPr>
            <p:ph type="ftr" sz="quarter" idx="11"/>
          </p:nvPr>
        </p:nvSpPr>
        <p:spPr/>
        <p:txBody>
          <a:bodyPr/>
          <a:lstStyle/>
          <a:p>
            <a:r>
              <a:rPr lang="en-US"/>
              <a:t>Project Number: 2020-1-UK01-KA227-SCH-094437</a:t>
            </a:r>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53830F8C-BFFB-5D4C-ACF5-E563FDFA3D8F}" type="datetime1">
              <a:rPr lang="en-GB" smtClean="0"/>
              <a:t>21/07/2022</a:t>
            </a:fld>
            <a:endParaRPr lang="en-US" dirty="0"/>
          </a:p>
        </p:txBody>
      </p:sp>
      <p:sp>
        <p:nvSpPr>
          <p:cNvPr id="4" name="Footer Placeholder 3"/>
          <p:cNvSpPr>
            <a:spLocks noGrp="1"/>
          </p:cNvSpPr>
          <p:nvPr>
            <p:ph type="ftr" sz="quarter" idx="11"/>
          </p:nvPr>
        </p:nvSpPr>
        <p:spPr/>
        <p:txBody>
          <a:bodyPr/>
          <a:lstStyle/>
          <a:p>
            <a:r>
              <a:rPr lang="en-US"/>
              <a:t>Project Number: 2020-1-UK01-KA227-SCH-094437</a:t>
            </a:r>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DCED11-2C8D-5B47-902D-86B57F185A5D}" type="datetime1">
              <a:rPr lang="en-GB" smtClean="0"/>
              <a:t>21/07/2022</a:t>
            </a:fld>
            <a:endParaRPr lang="en-US" dirty="0"/>
          </a:p>
        </p:txBody>
      </p:sp>
      <p:sp>
        <p:nvSpPr>
          <p:cNvPr id="3" name="Footer Placeholder 2"/>
          <p:cNvSpPr>
            <a:spLocks noGrp="1"/>
          </p:cNvSpPr>
          <p:nvPr>
            <p:ph type="ftr" sz="quarter" idx="11"/>
          </p:nvPr>
        </p:nvSpPr>
        <p:spPr/>
        <p:txBody>
          <a:bodyPr/>
          <a:lstStyle/>
          <a:p>
            <a:r>
              <a:rPr lang="en-US"/>
              <a:t>Project Number: 2020-1-UK01-KA227-SCH-094437</a:t>
            </a:r>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D427772D-D78E-964F-9997-8A7B9565E962}" type="datetime1">
              <a:rPr lang="en-GB" smtClean="0"/>
              <a:t>21/07/2022</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CECC396E-2263-914E-A99B-9B2DC42B3F38}" type="datetime1">
              <a:rPr lang="en-GB" smtClean="0"/>
              <a:t>21/07/2022</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09391D8E-3AC0-2643-BE71-EC31FBF298E5}" type="datetime1">
              <a:rPr lang="en-GB" smtClean="0"/>
              <a:t>21/07/2022</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youtu.be/GK_vRtHJZu4"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sustainability.yale.edu/blog/6-ways-preserve-biodiversity#:~:text=Respect%20local%20habitats.,pets%20to%20do%20the%20same" TargetMode="External"/><Relationship Id="rId2" Type="http://schemas.openxmlformats.org/officeDocument/2006/relationships/hyperlink" Target="https://ec.europa.eu/environment/emas/pdf/other/EMAS_Biodiversity_Guidelines_2016.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tiff"/><Relationship Id="rId2" Type="http://schemas.openxmlformats.org/officeDocument/2006/relationships/image" Target="../media/image3.tiff"/><Relationship Id="rId1" Type="http://schemas.openxmlformats.org/officeDocument/2006/relationships/slideLayout" Target="../slideLayouts/slideLayout2.xml"/><Relationship Id="rId6" Type="http://schemas.openxmlformats.org/officeDocument/2006/relationships/image" Target="../media/image7.tiff"/><Relationship Id="rId5" Type="http://schemas.openxmlformats.org/officeDocument/2006/relationships/image" Target="../media/image6.tiff"/><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15AFC-058A-FF4F-A98B-737D1FE47131}"/>
              </a:ext>
            </a:extLst>
          </p:cNvPr>
          <p:cNvSpPr>
            <a:spLocks noGrp="1"/>
          </p:cNvSpPr>
          <p:nvPr>
            <p:ph type="ctrTitle"/>
          </p:nvPr>
        </p:nvSpPr>
        <p:spPr/>
        <p:txBody>
          <a:bodyPr/>
          <a:lstStyle/>
          <a:p>
            <a:r>
              <a:rPr lang="nb-NO" dirty="0"/>
              <a:t>ENVIRONMENT </a:t>
            </a:r>
            <a:r>
              <a:rPr lang="en-US" dirty="0"/>
              <a:t>Citizenship module </a:t>
            </a:r>
            <a:br>
              <a:rPr lang="en-US" dirty="0"/>
            </a:br>
            <a:r>
              <a:rPr lang="en-US" sz="3600" b="1" dirty="0"/>
              <a:t>INTERMEZZO UNGDOMSORGANISASJON</a:t>
            </a:r>
            <a:endParaRPr lang="en-US" sz="3600" dirty="0"/>
          </a:p>
        </p:txBody>
      </p:sp>
      <p:pic>
        <p:nvPicPr>
          <p:cNvPr id="4" name="Grafik 3" descr="A picture containing logo&#10;&#10;Description automatically generated">
            <a:extLst>
              <a:ext uri="{FF2B5EF4-FFF2-40B4-BE49-F238E27FC236}">
                <a16:creationId xmlns:a16="http://schemas.microsoft.com/office/drawing/2014/main" id="{8B67029D-13E4-BC44-A0DD-043723D2DF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1678" y="6131626"/>
            <a:ext cx="1508125" cy="442912"/>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5">
            <a:extLst>
              <a:ext uri="{FF2B5EF4-FFF2-40B4-BE49-F238E27FC236}">
                <a16:creationId xmlns:a16="http://schemas.microsoft.com/office/drawing/2014/main" id="{785C29A9-A69F-3249-A76B-53923856FA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7250" y="6060188"/>
            <a:ext cx="1682750" cy="514350"/>
          </a:xfrm>
          <a:prstGeom prst="rect">
            <a:avLst/>
          </a:prstGeom>
          <a:noFill/>
          <a:extLst>
            <a:ext uri="{909E8E84-426E-40DD-AFC4-6F175D3DCCD1}">
              <a14:hiddenFill xmlns:a14="http://schemas.microsoft.com/office/drawing/2010/main">
                <a:solidFill>
                  <a:srgbClr val="FFFFFF"/>
                </a:solidFill>
              </a14:hiddenFill>
            </a:ext>
          </a:extLst>
        </p:spPr>
      </p:pic>
      <p:sp>
        <p:nvSpPr>
          <p:cNvPr id="7" name="Plassholder for bunntekst 3">
            <a:extLst>
              <a:ext uri="{FF2B5EF4-FFF2-40B4-BE49-F238E27FC236}">
                <a16:creationId xmlns:a16="http://schemas.microsoft.com/office/drawing/2014/main" id="{10E9F025-66C1-A02F-A7D8-D486010A8DC6}"/>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dirty="0"/>
              <a:t>Project Number: 2020-1-UK01-KA227-SCH-094437</a:t>
            </a:r>
          </a:p>
        </p:txBody>
      </p:sp>
    </p:spTree>
    <p:extLst>
      <p:ext uri="{BB962C8B-B14F-4D97-AF65-F5344CB8AC3E}">
        <p14:creationId xmlns:p14="http://schemas.microsoft.com/office/powerpoint/2010/main" val="580695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BAEA7CD-0620-4A20-AAD7-E08FDB05D43C}"/>
              </a:ext>
            </a:extLst>
          </p:cNvPr>
          <p:cNvSpPr>
            <a:spLocks noGrp="1"/>
          </p:cNvSpPr>
          <p:nvPr>
            <p:ph type="title"/>
          </p:nvPr>
        </p:nvSpPr>
        <p:spPr>
          <a:xfrm>
            <a:off x="5195727" y="382385"/>
            <a:ext cx="6335338" cy="1492132"/>
          </a:xfrm>
        </p:spPr>
        <p:txBody>
          <a:bodyPr>
            <a:normAutofit/>
          </a:bodyPr>
          <a:lstStyle/>
          <a:p>
            <a:r>
              <a:rPr lang="en-GB" sz="3200" b="0" i="0">
                <a:effectLst/>
                <a:latin typeface="YaleNew"/>
              </a:rPr>
              <a:t>6 Ways to Preserve Biodiversity</a:t>
            </a:r>
            <a:br>
              <a:rPr lang="en-GB" sz="3200" b="0" i="0">
                <a:effectLst/>
                <a:latin typeface="YaleNew"/>
              </a:rPr>
            </a:br>
            <a:endParaRPr lang="nb-NO" sz="3200"/>
          </a:p>
        </p:txBody>
      </p:sp>
      <p:pic>
        <p:nvPicPr>
          <p:cNvPr id="6" name="Picture 5" descr="Colourful flying birds">
            <a:extLst>
              <a:ext uri="{FF2B5EF4-FFF2-40B4-BE49-F238E27FC236}">
                <a16:creationId xmlns:a16="http://schemas.microsoft.com/office/drawing/2014/main" id="{2406B35A-8303-330D-81A1-EFEDDDADCB0B}"/>
              </a:ext>
            </a:extLst>
          </p:cNvPr>
          <p:cNvPicPr>
            <a:picLocks noChangeAspect="1"/>
          </p:cNvPicPr>
          <p:nvPr/>
        </p:nvPicPr>
        <p:blipFill rotWithShape="1">
          <a:blip r:embed="rId2"/>
          <a:srcRect l="25060" r="34950" b="1"/>
          <a:stretch/>
        </p:blipFill>
        <p:spPr>
          <a:xfrm>
            <a:off x="688434" y="-9525"/>
            <a:ext cx="4129822" cy="6867525"/>
          </a:xfrm>
          <a:prstGeom prst="rect">
            <a:avLst/>
          </a:prstGeom>
        </p:spPr>
      </p:pic>
      <p:sp>
        <p:nvSpPr>
          <p:cNvPr id="10" name="Freeform 6">
            <a:extLst>
              <a:ext uri="{FF2B5EF4-FFF2-40B4-BE49-F238E27FC236}">
                <a16:creationId xmlns:a16="http://schemas.microsoft.com/office/drawing/2014/main" id="{5402222E-F041-43A0-81BC-1B3F2EF765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3" name="Plassholder for innhold 2">
            <a:extLst>
              <a:ext uri="{FF2B5EF4-FFF2-40B4-BE49-F238E27FC236}">
                <a16:creationId xmlns:a16="http://schemas.microsoft.com/office/drawing/2014/main" id="{014FB277-B2AA-41D4-98ED-D9C1DB633641}"/>
              </a:ext>
            </a:extLst>
          </p:cNvPr>
          <p:cNvSpPr>
            <a:spLocks noGrp="1"/>
          </p:cNvSpPr>
          <p:nvPr>
            <p:ph idx="1"/>
          </p:nvPr>
        </p:nvSpPr>
        <p:spPr>
          <a:xfrm>
            <a:off x="5195727" y="2286001"/>
            <a:ext cx="6335338" cy="3593591"/>
          </a:xfrm>
        </p:spPr>
        <p:txBody>
          <a:bodyPr>
            <a:normAutofit/>
          </a:bodyPr>
          <a:lstStyle/>
          <a:p>
            <a:r>
              <a:rPr lang="en-US" b="0" i="0" dirty="0">
                <a:effectLst/>
                <a:latin typeface="Mallory"/>
              </a:rPr>
              <a:t>The term "biodiversity" refers to more than just the variety of plants and animals that exist on Earth; it also refers to local ecosystems and the promotion of </a:t>
            </a:r>
            <a:r>
              <a:rPr lang="en-US" b="0" i="0" dirty="0" err="1">
                <a:effectLst/>
                <a:latin typeface="Mallory"/>
              </a:rPr>
              <a:t>favourable</a:t>
            </a:r>
            <a:r>
              <a:rPr lang="en-US" b="0" i="0" dirty="0">
                <a:effectLst/>
                <a:latin typeface="Mallory"/>
              </a:rPr>
              <a:t> circumstances for species to flourish. Although preserving the rainforests may seem like a difficult </a:t>
            </a:r>
            <a:r>
              <a:rPr lang="en-US" b="0" i="0" dirty="0" err="1">
                <a:effectLst/>
                <a:latin typeface="Mallory"/>
              </a:rPr>
              <a:t>endeavour</a:t>
            </a:r>
            <a:r>
              <a:rPr lang="en-US" b="0" i="0" dirty="0">
                <a:effectLst/>
                <a:latin typeface="Mallory"/>
              </a:rPr>
              <a:t>, there are many things you can do at home to encourage and maintain your region's biodiversity. </a:t>
            </a:r>
            <a:endParaRPr lang="nb-NO" dirty="0"/>
          </a:p>
        </p:txBody>
      </p:sp>
      <p:sp>
        <p:nvSpPr>
          <p:cNvPr id="4" name="Plassholder for bunntekst 3">
            <a:extLst>
              <a:ext uri="{FF2B5EF4-FFF2-40B4-BE49-F238E27FC236}">
                <a16:creationId xmlns:a16="http://schemas.microsoft.com/office/drawing/2014/main" id="{DFD79469-E446-4CE0-997B-EAB14C2D377F}"/>
              </a:ext>
            </a:extLst>
          </p:cNvPr>
          <p:cNvSpPr>
            <a:spLocks noGrp="1"/>
          </p:cNvSpPr>
          <p:nvPr>
            <p:ph type="ftr" sz="quarter" idx="11"/>
          </p:nvPr>
        </p:nvSpPr>
        <p:spPr>
          <a:xfrm>
            <a:off x="5195726" y="6375679"/>
            <a:ext cx="4271016" cy="345796"/>
          </a:xfrm>
        </p:spPr>
        <p:txBody>
          <a:bodyPr>
            <a:normAutofit/>
          </a:bodyPr>
          <a:lstStyle/>
          <a:p>
            <a:pPr algn="l">
              <a:spcAft>
                <a:spcPts val="600"/>
              </a:spcAft>
            </a:pPr>
            <a:r>
              <a:rPr lang="en-US"/>
              <a:t>Project Number: 2020-1-UK01-KA227-SCH-094437</a:t>
            </a:r>
          </a:p>
        </p:txBody>
      </p:sp>
      <p:sp>
        <p:nvSpPr>
          <p:cNvPr id="12" name="Rectangle 11">
            <a:extLst>
              <a:ext uri="{FF2B5EF4-FFF2-40B4-BE49-F238E27FC236}">
                <a16:creationId xmlns:a16="http://schemas.microsoft.com/office/drawing/2014/main" id="{B80D28A2-8EA4-4EF0-9056-3BDAA7290F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a:extLst>
              <a:ext uri="{FF2B5EF4-FFF2-40B4-BE49-F238E27FC236}">
                <a16:creationId xmlns:a16="http://schemas.microsoft.com/office/drawing/2014/main" id="{F593C6AB-84F0-47AF-4F3B-8617AB12DE89}"/>
              </a:ext>
            </a:extLst>
          </p:cNvPr>
          <p:cNvSpPr txBox="1"/>
          <p:nvPr/>
        </p:nvSpPr>
        <p:spPr>
          <a:xfrm>
            <a:off x="6369707" y="5506411"/>
            <a:ext cx="3987377" cy="369332"/>
          </a:xfrm>
          <a:prstGeom prst="rect">
            <a:avLst/>
          </a:prstGeom>
          <a:noFill/>
        </p:spPr>
        <p:txBody>
          <a:bodyPr wrap="square">
            <a:spAutoFit/>
          </a:bodyPr>
          <a:lstStyle/>
          <a:p>
            <a:r>
              <a:rPr lang="en-GB" dirty="0"/>
              <a:t>Source: Yale Office of Sustainability, 2020</a:t>
            </a:r>
          </a:p>
        </p:txBody>
      </p:sp>
    </p:spTree>
    <p:extLst>
      <p:ext uri="{BB962C8B-B14F-4D97-AF65-F5344CB8AC3E}">
        <p14:creationId xmlns:p14="http://schemas.microsoft.com/office/powerpoint/2010/main" val="2764003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74BD3A9-25D1-4691-BE05-149182EC4C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Freeform 10">
            <a:extLst>
              <a:ext uri="{FF2B5EF4-FFF2-40B4-BE49-F238E27FC236}">
                <a16:creationId xmlns:a16="http://schemas.microsoft.com/office/drawing/2014/main" id="{8D49CF1A-01DD-4115-A6BB-CFA8F70453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tel 1">
            <a:extLst>
              <a:ext uri="{FF2B5EF4-FFF2-40B4-BE49-F238E27FC236}">
                <a16:creationId xmlns:a16="http://schemas.microsoft.com/office/drawing/2014/main" id="{69DB9FBC-AC7A-4C50-B007-723FFA10AF22}"/>
              </a:ext>
            </a:extLst>
          </p:cNvPr>
          <p:cNvSpPr>
            <a:spLocks noGrp="1"/>
          </p:cNvSpPr>
          <p:nvPr>
            <p:ph type="title"/>
          </p:nvPr>
        </p:nvSpPr>
        <p:spPr>
          <a:xfrm>
            <a:off x="754144" y="484631"/>
            <a:ext cx="6340519" cy="1638469"/>
          </a:xfrm>
        </p:spPr>
        <p:txBody>
          <a:bodyPr>
            <a:normAutofit/>
          </a:bodyPr>
          <a:lstStyle/>
          <a:p>
            <a:r>
              <a:rPr lang="nb-NO" sz="4000" dirty="0"/>
              <a:t>1) Support </a:t>
            </a:r>
            <a:r>
              <a:rPr lang="nb-NO" sz="4000" dirty="0" err="1"/>
              <a:t>local</a:t>
            </a:r>
            <a:r>
              <a:rPr lang="nb-NO" sz="4000" dirty="0"/>
              <a:t> farms</a:t>
            </a:r>
            <a:br>
              <a:rPr lang="nb-NO" sz="4000" b="0" i="0" dirty="0">
                <a:effectLst/>
                <a:latin typeface="Mallory"/>
              </a:rPr>
            </a:br>
            <a:endParaRPr lang="nb-NO" sz="4000" dirty="0"/>
          </a:p>
        </p:txBody>
      </p:sp>
      <p:sp>
        <p:nvSpPr>
          <p:cNvPr id="15" name="Rectangle 14">
            <a:extLst>
              <a:ext uri="{FF2B5EF4-FFF2-40B4-BE49-F238E27FC236}">
                <a16:creationId xmlns:a16="http://schemas.microsoft.com/office/drawing/2014/main" id="{5FDAFA16-9D2D-4BEC-89D0-B4EABEE911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id="{5FCD5E9E-230F-4559-9DC1-D38FE5538ABE}"/>
              </a:ext>
            </a:extLst>
          </p:cNvPr>
          <p:cNvSpPr>
            <a:spLocks noGrp="1"/>
          </p:cNvSpPr>
          <p:nvPr>
            <p:ph idx="1"/>
          </p:nvPr>
        </p:nvSpPr>
        <p:spPr>
          <a:xfrm>
            <a:off x="754144" y="1674722"/>
            <a:ext cx="6306309" cy="3930227"/>
          </a:xfrm>
        </p:spPr>
        <p:txBody>
          <a:bodyPr>
            <a:normAutofit lnSpcReduction="10000"/>
          </a:bodyPr>
          <a:lstStyle/>
          <a:p>
            <a:r>
              <a:rPr lang="en-US" b="0" i="0" dirty="0">
                <a:solidFill>
                  <a:schemeClr val="tx1"/>
                </a:solidFill>
                <a:effectLst/>
                <a:latin typeface="Mallory"/>
              </a:rPr>
              <a:t>Regularly making purchases from small local farmers at stands or markets promotes agricultural efforts to preserve biodiversity and keeps money in the community. (Yale Office of Sustainability 2020a). It's crucial to understand the jargon used at markets; while "organic" is best for the environment and for you, farmers that employ "Integrated Pest Management" may provide high-quality crops with essentially no chemical interference. (Yale Office of Sustainability, 2020a) Another fantastic option to consume in-season, local food while simultaneously economically helping small farmers is through community supported agriculture.</a:t>
            </a:r>
            <a:endParaRPr lang="nb-NO" dirty="0">
              <a:solidFill>
                <a:schemeClr val="tx1"/>
              </a:solidFill>
            </a:endParaRPr>
          </a:p>
        </p:txBody>
      </p:sp>
      <p:sp>
        <p:nvSpPr>
          <p:cNvPr id="4" name="Plassholder for bunntekst 3">
            <a:extLst>
              <a:ext uri="{FF2B5EF4-FFF2-40B4-BE49-F238E27FC236}">
                <a16:creationId xmlns:a16="http://schemas.microsoft.com/office/drawing/2014/main" id="{D9AFB445-BC8F-4736-9FF2-863C38B7C868}"/>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pic>
        <p:nvPicPr>
          <p:cNvPr id="8" name="Graphic 7" descr="Farm scene">
            <a:extLst>
              <a:ext uri="{FF2B5EF4-FFF2-40B4-BE49-F238E27FC236}">
                <a16:creationId xmlns:a16="http://schemas.microsoft.com/office/drawing/2014/main" id="{4B1C75A0-0050-9F8E-D86D-659DAD070AB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50787" y="1600709"/>
            <a:ext cx="3656581" cy="3656581"/>
          </a:xfrm>
          <a:prstGeom prst="rect">
            <a:avLst/>
          </a:prstGeom>
        </p:spPr>
      </p:pic>
      <p:sp>
        <p:nvSpPr>
          <p:cNvPr id="10" name="TextBox 9">
            <a:extLst>
              <a:ext uri="{FF2B5EF4-FFF2-40B4-BE49-F238E27FC236}">
                <a16:creationId xmlns:a16="http://schemas.microsoft.com/office/drawing/2014/main" id="{9AAFD95A-C6D4-DB09-E6AA-00D87D7F9BB5}"/>
              </a:ext>
            </a:extLst>
          </p:cNvPr>
          <p:cNvSpPr txBox="1"/>
          <p:nvPr/>
        </p:nvSpPr>
        <p:spPr>
          <a:xfrm>
            <a:off x="1913609" y="5554131"/>
            <a:ext cx="3987377" cy="369332"/>
          </a:xfrm>
          <a:prstGeom prst="rect">
            <a:avLst/>
          </a:prstGeom>
          <a:noFill/>
        </p:spPr>
        <p:txBody>
          <a:bodyPr wrap="square">
            <a:spAutoFit/>
          </a:bodyPr>
          <a:lstStyle/>
          <a:p>
            <a:r>
              <a:rPr lang="en-GB" dirty="0"/>
              <a:t>Source: Yale Office of Sustainability, 2020</a:t>
            </a:r>
          </a:p>
        </p:txBody>
      </p:sp>
    </p:spTree>
    <p:extLst>
      <p:ext uri="{BB962C8B-B14F-4D97-AF65-F5344CB8AC3E}">
        <p14:creationId xmlns:p14="http://schemas.microsoft.com/office/powerpoint/2010/main" val="1558607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79EDA3F-8EC3-4C7D-B47F-428249889A01}"/>
              </a:ext>
            </a:extLst>
          </p:cNvPr>
          <p:cNvSpPr>
            <a:spLocks noGrp="1"/>
          </p:cNvSpPr>
          <p:nvPr>
            <p:ph type="title"/>
          </p:nvPr>
        </p:nvSpPr>
        <p:spPr>
          <a:xfrm>
            <a:off x="5195727" y="382385"/>
            <a:ext cx="6335338" cy="1492132"/>
          </a:xfrm>
        </p:spPr>
        <p:txBody>
          <a:bodyPr>
            <a:normAutofit/>
          </a:bodyPr>
          <a:lstStyle/>
          <a:p>
            <a:r>
              <a:rPr lang="nb-NO" dirty="0"/>
              <a:t>2) Save </a:t>
            </a:r>
            <a:r>
              <a:rPr lang="nb-NO" dirty="0" err="1"/>
              <a:t>the</a:t>
            </a:r>
            <a:r>
              <a:rPr lang="nb-NO" dirty="0"/>
              <a:t> </a:t>
            </a:r>
            <a:r>
              <a:rPr lang="nb-NO" dirty="0" err="1"/>
              <a:t>bees</a:t>
            </a:r>
            <a:r>
              <a:rPr lang="nb-NO" dirty="0"/>
              <a:t>!</a:t>
            </a:r>
          </a:p>
        </p:txBody>
      </p:sp>
      <p:pic>
        <p:nvPicPr>
          <p:cNvPr id="14" name="Picture 5" descr="Bees working on a honeycomb">
            <a:extLst>
              <a:ext uri="{FF2B5EF4-FFF2-40B4-BE49-F238E27FC236}">
                <a16:creationId xmlns:a16="http://schemas.microsoft.com/office/drawing/2014/main" id="{F1F1A99F-A6AE-5509-5B52-9F9643DCC57B}"/>
              </a:ext>
            </a:extLst>
          </p:cNvPr>
          <p:cNvPicPr>
            <a:picLocks noChangeAspect="1"/>
          </p:cNvPicPr>
          <p:nvPr/>
        </p:nvPicPr>
        <p:blipFill rotWithShape="1">
          <a:blip r:embed="rId2"/>
          <a:srcRect l="32250" r="24002" b="1"/>
          <a:stretch/>
        </p:blipFill>
        <p:spPr>
          <a:xfrm>
            <a:off x="688434" y="-9525"/>
            <a:ext cx="4129822" cy="6867525"/>
          </a:xfrm>
          <a:prstGeom prst="rect">
            <a:avLst/>
          </a:prstGeom>
        </p:spPr>
      </p:pic>
      <p:sp>
        <p:nvSpPr>
          <p:cNvPr id="15" name="Freeform 6">
            <a:extLst>
              <a:ext uri="{FF2B5EF4-FFF2-40B4-BE49-F238E27FC236}">
                <a16:creationId xmlns:a16="http://schemas.microsoft.com/office/drawing/2014/main" id="{5402222E-F041-43A0-81BC-1B3F2EF765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3" name="Plassholder for innhold 2">
            <a:extLst>
              <a:ext uri="{FF2B5EF4-FFF2-40B4-BE49-F238E27FC236}">
                <a16:creationId xmlns:a16="http://schemas.microsoft.com/office/drawing/2014/main" id="{5DEFDE56-5A7D-4068-B031-990C8B51A346}"/>
              </a:ext>
            </a:extLst>
          </p:cNvPr>
          <p:cNvSpPr>
            <a:spLocks noGrp="1"/>
          </p:cNvSpPr>
          <p:nvPr>
            <p:ph idx="1"/>
          </p:nvPr>
        </p:nvSpPr>
        <p:spPr>
          <a:xfrm>
            <a:off x="5195727" y="2286001"/>
            <a:ext cx="6335338" cy="3593591"/>
          </a:xfrm>
        </p:spPr>
        <p:txBody>
          <a:bodyPr>
            <a:normAutofit/>
          </a:bodyPr>
          <a:lstStyle/>
          <a:p>
            <a:r>
              <a:rPr lang="en-US" b="0" i="0" dirty="0">
                <a:effectLst/>
                <a:latin typeface="Mallory"/>
              </a:rPr>
              <a:t>Another aspect of biodiversity we can actively save are Bees. Bees are crucial to maintaining biodiversity, yet varroa mites are increasingly attacking them. By growing nectar-producing flowers in your garden or even creating bee boxes for local bees to live in, you may contribute to their survival. Be careful while undertaking do-it-yourself home renovations since common garden insecticides can be dangerous or even lethal to bees.</a:t>
            </a:r>
            <a:endParaRPr lang="nb-NO" dirty="0"/>
          </a:p>
        </p:txBody>
      </p:sp>
      <p:sp>
        <p:nvSpPr>
          <p:cNvPr id="4" name="Plassholder for bunntekst 3">
            <a:extLst>
              <a:ext uri="{FF2B5EF4-FFF2-40B4-BE49-F238E27FC236}">
                <a16:creationId xmlns:a16="http://schemas.microsoft.com/office/drawing/2014/main" id="{C0CD4B04-4037-4ECA-88F2-3468A495BB0A}"/>
              </a:ext>
            </a:extLst>
          </p:cNvPr>
          <p:cNvSpPr>
            <a:spLocks noGrp="1"/>
          </p:cNvSpPr>
          <p:nvPr>
            <p:ph type="ftr" sz="quarter" idx="11"/>
          </p:nvPr>
        </p:nvSpPr>
        <p:spPr>
          <a:xfrm>
            <a:off x="5195726" y="6375679"/>
            <a:ext cx="4271016" cy="345796"/>
          </a:xfrm>
        </p:spPr>
        <p:txBody>
          <a:bodyPr>
            <a:normAutofit/>
          </a:bodyPr>
          <a:lstStyle/>
          <a:p>
            <a:pPr algn="l">
              <a:spcAft>
                <a:spcPts val="600"/>
              </a:spcAft>
            </a:pPr>
            <a:r>
              <a:rPr lang="en-US"/>
              <a:t>Project Number: 2020-1-UK01-KA227-SCH-094437</a:t>
            </a:r>
          </a:p>
        </p:txBody>
      </p:sp>
      <p:sp>
        <p:nvSpPr>
          <p:cNvPr id="16" name="Rectangle 11">
            <a:extLst>
              <a:ext uri="{FF2B5EF4-FFF2-40B4-BE49-F238E27FC236}">
                <a16:creationId xmlns:a16="http://schemas.microsoft.com/office/drawing/2014/main" id="{B80D28A2-8EA4-4EF0-9056-3BDAA7290F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TextBox 7">
            <a:extLst>
              <a:ext uri="{FF2B5EF4-FFF2-40B4-BE49-F238E27FC236}">
                <a16:creationId xmlns:a16="http://schemas.microsoft.com/office/drawing/2014/main" id="{60470530-EDFE-5CE6-C658-E59FAB97A4B4}"/>
              </a:ext>
            </a:extLst>
          </p:cNvPr>
          <p:cNvSpPr txBox="1"/>
          <p:nvPr/>
        </p:nvSpPr>
        <p:spPr>
          <a:xfrm>
            <a:off x="6369707" y="5506411"/>
            <a:ext cx="3987377" cy="369332"/>
          </a:xfrm>
          <a:prstGeom prst="rect">
            <a:avLst/>
          </a:prstGeom>
          <a:noFill/>
        </p:spPr>
        <p:txBody>
          <a:bodyPr wrap="square">
            <a:spAutoFit/>
          </a:bodyPr>
          <a:lstStyle/>
          <a:p>
            <a:r>
              <a:rPr lang="en-GB" dirty="0"/>
              <a:t>Source: Yale Office of Sustainability, 2020</a:t>
            </a:r>
          </a:p>
        </p:txBody>
      </p:sp>
    </p:spTree>
    <p:extLst>
      <p:ext uri="{BB962C8B-B14F-4D97-AF65-F5344CB8AC3E}">
        <p14:creationId xmlns:p14="http://schemas.microsoft.com/office/powerpoint/2010/main" val="1617369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C231BC10-541D-40A8-905F-581C4E22A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id="{7E975070-4E5E-4069-AE22-E5BFB03EB4E0}"/>
              </a:ext>
            </a:extLst>
          </p:cNvPr>
          <p:cNvSpPr>
            <a:spLocks noGrp="1"/>
          </p:cNvSpPr>
          <p:nvPr>
            <p:ph type="title"/>
          </p:nvPr>
        </p:nvSpPr>
        <p:spPr>
          <a:xfrm>
            <a:off x="1251678" y="382385"/>
            <a:ext cx="10178322" cy="1141615"/>
          </a:xfrm>
        </p:spPr>
        <p:txBody>
          <a:bodyPr anchor="b">
            <a:normAutofit/>
          </a:bodyPr>
          <a:lstStyle/>
          <a:p>
            <a:r>
              <a:rPr lang="nb-NO" sz="3700"/>
              <a:t>3) </a:t>
            </a:r>
            <a:r>
              <a:rPr lang="en-GB" sz="3700"/>
              <a:t>Plant local flowers, fruits and vegetables.</a:t>
            </a:r>
            <a:endParaRPr lang="nb-NO" sz="3700"/>
          </a:p>
        </p:txBody>
      </p:sp>
      <p:sp>
        <p:nvSpPr>
          <p:cNvPr id="20" name="Freeform 6">
            <a:extLst>
              <a:ext uri="{FF2B5EF4-FFF2-40B4-BE49-F238E27FC236}">
                <a16:creationId xmlns:a16="http://schemas.microsoft.com/office/drawing/2014/main" id="{E828F4DB-8F33-43D9-8DA0-22527C16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bg2"/>
          </a:solidFill>
          <a:ln w="0">
            <a:noFill/>
            <a:prstDash val="solid"/>
            <a:round/>
            <a:headEnd/>
            <a:tailEnd/>
          </a:ln>
        </p:spPr>
      </p:sp>
      <p:sp>
        <p:nvSpPr>
          <p:cNvPr id="3" name="Plassholder for innhold 2">
            <a:extLst>
              <a:ext uri="{FF2B5EF4-FFF2-40B4-BE49-F238E27FC236}">
                <a16:creationId xmlns:a16="http://schemas.microsoft.com/office/drawing/2014/main" id="{F2BB87C3-9447-4E2E-9BA6-67709AD965C1}"/>
              </a:ext>
            </a:extLst>
          </p:cNvPr>
          <p:cNvSpPr>
            <a:spLocks noGrp="1"/>
          </p:cNvSpPr>
          <p:nvPr>
            <p:ph idx="1"/>
          </p:nvPr>
        </p:nvSpPr>
        <p:spPr>
          <a:xfrm>
            <a:off x="1251678" y="1906385"/>
            <a:ext cx="7511659" cy="3973207"/>
          </a:xfrm>
        </p:spPr>
        <p:txBody>
          <a:bodyPr>
            <a:normAutofit/>
          </a:bodyPr>
          <a:lstStyle/>
          <a:p>
            <a:r>
              <a:rPr lang="en-US" b="0" i="0" dirty="0">
                <a:effectLst/>
                <a:latin typeface="Mallory"/>
              </a:rPr>
              <a:t>Growing a plant in your garden or a hanging garden prioritizing the natural plants, fruits, and vegetables of your region will also help preserving local species. Support regional plant nurseries that focus on native species to help in this effort. Nurseries are excellent places to learn about caring for and maintaining plants. Additionally, they ought to be able to tell you where they get their plants; the closer to home, the better. Supporting local animals contributes to the preservation of the region's biodiversity and local environment.</a:t>
            </a:r>
            <a:endParaRPr lang="nb-NO" dirty="0"/>
          </a:p>
        </p:txBody>
      </p:sp>
      <p:sp>
        <p:nvSpPr>
          <p:cNvPr id="4" name="Plassholder for bunntekst 3">
            <a:extLst>
              <a:ext uri="{FF2B5EF4-FFF2-40B4-BE49-F238E27FC236}">
                <a16:creationId xmlns:a16="http://schemas.microsoft.com/office/drawing/2014/main" id="{A5624BF5-798B-45A1-8C7C-07D2F274207A}"/>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
        <p:nvSpPr>
          <p:cNvPr id="7" name="TextBox 6">
            <a:extLst>
              <a:ext uri="{FF2B5EF4-FFF2-40B4-BE49-F238E27FC236}">
                <a16:creationId xmlns:a16="http://schemas.microsoft.com/office/drawing/2014/main" id="{5D71987C-CCFC-B316-233E-6C6D5D8E8E36}"/>
              </a:ext>
            </a:extLst>
          </p:cNvPr>
          <p:cNvSpPr txBox="1"/>
          <p:nvPr/>
        </p:nvSpPr>
        <p:spPr>
          <a:xfrm>
            <a:off x="1251678" y="5554131"/>
            <a:ext cx="3987377" cy="369332"/>
          </a:xfrm>
          <a:prstGeom prst="rect">
            <a:avLst/>
          </a:prstGeom>
          <a:noFill/>
        </p:spPr>
        <p:txBody>
          <a:bodyPr wrap="square">
            <a:spAutoFit/>
          </a:bodyPr>
          <a:lstStyle/>
          <a:p>
            <a:r>
              <a:rPr lang="en-GB" dirty="0"/>
              <a:t>Source: Yale Office of Sustainability, 2020</a:t>
            </a:r>
          </a:p>
        </p:txBody>
      </p:sp>
    </p:spTree>
    <p:extLst>
      <p:ext uri="{BB962C8B-B14F-4D97-AF65-F5344CB8AC3E}">
        <p14:creationId xmlns:p14="http://schemas.microsoft.com/office/powerpoint/2010/main" val="1310337965"/>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9DBA3C2-C92B-4CEB-868F-52A62295B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id="{98BC0553-FE57-42C6-B5DB-924045DCC63F}"/>
              </a:ext>
            </a:extLst>
          </p:cNvPr>
          <p:cNvSpPr>
            <a:spLocks noGrp="1"/>
          </p:cNvSpPr>
          <p:nvPr>
            <p:ph type="title"/>
          </p:nvPr>
        </p:nvSpPr>
        <p:spPr>
          <a:xfrm>
            <a:off x="761996" y="382385"/>
            <a:ext cx="10668004" cy="1113295"/>
          </a:xfrm>
        </p:spPr>
        <p:txBody>
          <a:bodyPr anchor="b">
            <a:normAutofit/>
          </a:bodyPr>
          <a:lstStyle/>
          <a:p>
            <a:pPr algn="ctr"/>
            <a:r>
              <a:rPr lang="nb-NO" dirty="0"/>
              <a:t>4) </a:t>
            </a:r>
            <a:r>
              <a:rPr lang="nb-NO" dirty="0" err="1"/>
              <a:t>Take</a:t>
            </a:r>
            <a:r>
              <a:rPr lang="nb-NO" dirty="0"/>
              <a:t> </a:t>
            </a:r>
            <a:r>
              <a:rPr lang="nb-NO" dirty="0" err="1"/>
              <a:t>shorter</a:t>
            </a:r>
            <a:r>
              <a:rPr lang="nb-NO" dirty="0"/>
              <a:t> </a:t>
            </a:r>
            <a:r>
              <a:rPr lang="nb-NO" dirty="0" err="1"/>
              <a:t>showers</a:t>
            </a:r>
            <a:r>
              <a:rPr lang="nb-NO" dirty="0"/>
              <a:t>!</a:t>
            </a:r>
            <a:endParaRPr lang="nb-NO"/>
          </a:p>
        </p:txBody>
      </p:sp>
      <p:sp>
        <p:nvSpPr>
          <p:cNvPr id="3" name="Plassholder for innhold 2">
            <a:extLst>
              <a:ext uri="{FF2B5EF4-FFF2-40B4-BE49-F238E27FC236}">
                <a16:creationId xmlns:a16="http://schemas.microsoft.com/office/drawing/2014/main" id="{7A9CA73E-AA4F-4122-9175-407F9B5B7E3F}"/>
              </a:ext>
            </a:extLst>
          </p:cNvPr>
          <p:cNvSpPr>
            <a:spLocks noGrp="1"/>
          </p:cNvSpPr>
          <p:nvPr>
            <p:ph idx="1"/>
          </p:nvPr>
        </p:nvSpPr>
        <p:spPr>
          <a:xfrm>
            <a:off x="761996" y="1785257"/>
            <a:ext cx="10668004" cy="3440539"/>
          </a:xfrm>
        </p:spPr>
        <p:txBody>
          <a:bodyPr>
            <a:normAutofit/>
          </a:bodyPr>
          <a:lstStyle/>
          <a:p>
            <a:r>
              <a:rPr lang="en-US" sz="2400" dirty="0"/>
              <a:t>The quantity of fresh water in the area is essential for biodiversity. Simple water-saving techniques include taking five-minute showers and turning off the water when washing your hands, doing the dishes, or brushing your teeth. </a:t>
            </a:r>
            <a:endParaRPr lang="nb-NO" sz="2400" dirty="0"/>
          </a:p>
        </p:txBody>
      </p:sp>
      <p:sp>
        <p:nvSpPr>
          <p:cNvPr id="11" name="Freeform: Shape 10">
            <a:extLst>
              <a:ext uri="{FF2B5EF4-FFF2-40B4-BE49-F238E27FC236}">
                <a16:creationId xmlns:a16="http://schemas.microsoft.com/office/drawing/2014/main" id="{0A5C11C9-65D2-491A-A266-6ADBD2CB44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006736"/>
            <a:ext cx="12191998"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lassholder for bunntekst 3">
            <a:extLst>
              <a:ext uri="{FF2B5EF4-FFF2-40B4-BE49-F238E27FC236}">
                <a16:creationId xmlns:a16="http://schemas.microsoft.com/office/drawing/2014/main" id="{37A345D1-366B-4FC5-9806-EE65799231D3}"/>
              </a:ext>
            </a:extLst>
          </p:cNvPr>
          <p:cNvSpPr>
            <a:spLocks noGrp="1"/>
          </p:cNvSpPr>
          <p:nvPr>
            <p:ph type="ftr" sz="quarter" idx="11"/>
          </p:nvPr>
        </p:nvSpPr>
        <p:spPr>
          <a:xfrm>
            <a:off x="3477986" y="6375679"/>
            <a:ext cx="5236029" cy="345796"/>
          </a:xfrm>
        </p:spPr>
        <p:txBody>
          <a:bodyPr>
            <a:normAutofit/>
          </a:bodyPr>
          <a:lstStyle/>
          <a:p>
            <a:pPr>
              <a:spcAft>
                <a:spcPts val="600"/>
              </a:spcAft>
            </a:pPr>
            <a:r>
              <a:rPr lang="en-US"/>
              <a:t>Project Number: 2020-1-UK01-KA227-SCH-094437</a:t>
            </a:r>
          </a:p>
        </p:txBody>
      </p:sp>
      <p:sp>
        <p:nvSpPr>
          <p:cNvPr id="7" name="TextBox 6">
            <a:extLst>
              <a:ext uri="{FF2B5EF4-FFF2-40B4-BE49-F238E27FC236}">
                <a16:creationId xmlns:a16="http://schemas.microsoft.com/office/drawing/2014/main" id="{0FB69D17-8FB6-C014-D23C-239CD2F9FBC7}"/>
              </a:ext>
            </a:extLst>
          </p:cNvPr>
          <p:cNvSpPr txBox="1"/>
          <p:nvPr/>
        </p:nvSpPr>
        <p:spPr>
          <a:xfrm>
            <a:off x="4102309" y="3381876"/>
            <a:ext cx="3987377" cy="369332"/>
          </a:xfrm>
          <a:prstGeom prst="rect">
            <a:avLst/>
          </a:prstGeom>
          <a:noFill/>
        </p:spPr>
        <p:txBody>
          <a:bodyPr wrap="square">
            <a:spAutoFit/>
          </a:bodyPr>
          <a:lstStyle/>
          <a:p>
            <a:r>
              <a:rPr lang="en-GB" dirty="0"/>
              <a:t>Source: Yale Office of Sustainability, 2020</a:t>
            </a:r>
          </a:p>
        </p:txBody>
      </p:sp>
    </p:spTree>
    <p:extLst>
      <p:ext uri="{BB962C8B-B14F-4D97-AF65-F5344CB8AC3E}">
        <p14:creationId xmlns:p14="http://schemas.microsoft.com/office/powerpoint/2010/main" val="17868485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231BC10-541D-40A8-905F-581C4E22A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id="{50BF280A-1856-4317-8B37-B37F6F2966B0}"/>
              </a:ext>
            </a:extLst>
          </p:cNvPr>
          <p:cNvSpPr>
            <a:spLocks noGrp="1"/>
          </p:cNvSpPr>
          <p:nvPr>
            <p:ph type="title"/>
          </p:nvPr>
        </p:nvSpPr>
        <p:spPr>
          <a:xfrm>
            <a:off x="1251678" y="382385"/>
            <a:ext cx="10178322" cy="1141615"/>
          </a:xfrm>
        </p:spPr>
        <p:txBody>
          <a:bodyPr anchor="b">
            <a:normAutofit/>
          </a:bodyPr>
          <a:lstStyle/>
          <a:p>
            <a:r>
              <a:rPr lang="nb-NO" sz="4000"/>
              <a:t>5) Respect local habitats</a:t>
            </a:r>
          </a:p>
        </p:txBody>
      </p:sp>
      <p:sp>
        <p:nvSpPr>
          <p:cNvPr id="11" name="Freeform 6">
            <a:extLst>
              <a:ext uri="{FF2B5EF4-FFF2-40B4-BE49-F238E27FC236}">
                <a16:creationId xmlns:a16="http://schemas.microsoft.com/office/drawing/2014/main" id="{E828F4DB-8F33-43D9-8DA0-22527C16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bg2"/>
          </a:solidFill>
          <a:ln w="0">
            <a:noFill/>
            <a:prstDash val="solid"/>
            <a:round/>
            <a:headEnd/>
            <a:tailEnd/>
          </a:ln>
        </p:spPr>
      </p:sp>
      <p:sp>
        <p:nvSpPr>
          <p:cNvPr id="3" name="Plassholder for innhold 2">
            <a:extLst>
              <a:ext uri="{FF2B5EF4-FFF2-40B4-BE49-F238E27FC236}">
                <a16:creationId xmlns:a16="http://schemas.microsoft.com/office/drawing/2014/main" id="{AF133060-E1EF-4DD8-A6E1-12EC477387D2}"/>
              </a:ext>
            </a:extLst>
          </p:cNvPr>
          <p:cNvSpPr>
            <a:spLocks noGrp="1"/>
          </p:cNvSpPr>
          <p:nvPr>
            <p:ph idx="1"/>
          </p:nvPr>
        </p:nvSpPr>
        <p:spPr>
          <a:xfrm>
            <a:off x="1251678" y="1906385"/>
            <a:ext cx="7511659" cy="3973207"/>
          </a:xfrm>
        </p:spPr>
        <p:txBody>
          <a:bodyPr>
            <a:normAutofit/>
          </a:bodyPr>
          <a:lstStyle/>
          <a:p>
            <a:r>
              <a:rPr lang="en-US" dirty="0"/>
              <a:t>Nearby parks and nature reserves frequently have plants that are vital to maintaining the environment there. Protect the local biodiversity when you're outside by staying on the designated walking or hiking trail. Encourage your kids and animals to do so too!</a:t>
            </a:r>
            <a:endParaRPr lang="nb-NO" dirty="0"/>
          </a:p>
        </p:txBody>
      </p:sp>
      <p:sp>
        <p:nvSpPr>
          <p:cNvPr id="4" name="Plassholder for bunntekst 3">
            <a:extLst>
              <a:ext uri="{FF2B5EF4-FFF2-40B4-BE49-F238E27FC236}">
                <a16:creationId xmlns:a16="http://schemas.microsoft.com/office/drawing/2014/main" id="{28DBDE40-A5F5-4A99-8BBF-1C6BFCAE9923}"/>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
        <p:nvSpPr>
          <p:cNvPr id="7" name="TextBox 6">
            <a:extLst>
              <a:ext uri="{FF2B5EF4-FFF2-40B4-BE49-F238E27FC236}">
                <a16:creationId xmlns:a16="http://schemas.microsoft.com/office/drawing/2014/main" id="{C2F5D765-EE50-7C1E-4EAB-40C9B7D02A3C}"/>
              </a:ext>
            </a:extLst>
          </p:cNvPr>
          <p:cNvSpPr txBox="1"/>
          <p:nvPr/>
        </p:nvSpPr>
        <p:spPr>
          <a:xfrm>
            <a:off x="1251678" y="5758303"/>
            <a:ext cx="3987377" cy="369332"/>
          </a:xfrm>
          <a:prstGeom prst="rect">
            <a:avLst/>
          </a:prstGeom>
          <a:noFill/>
        </p:spPr>
        <p:txBody>
          <a:bodyPr wrap="square">
            <a:spAutoFit/>
          </a:bodyPr>
          <a:lstStyle/>
          <a:p>
            <a:r>
              <a:rPr lang="en-GB" dirty="0"/>
              <a:t>Source: Yale Office of Sustainability, 2020</a:t>
            </a:r>
          </a:p>
        </p:txBody>
      </p:sp>
    </p:spTree>
    <p:extLst>
      <p:ext uri="{BB962C8B-B14F-4D97-AF65-F5344CB8AC3E}">
        <p14:creationId xmlns:p14="http://schemas.microsoft.com/office/powerpoint/2010/main" val="1240840501"/>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680D4D6-B06E-4316-8BBC-7A65A10AC8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id="{F2C738E2-61B2-4C51-8C48-0A3DEEF7CA83}"/>
              </a:ext>
            </a:extLst>
          </p:cNvPr>
          <p:cNvSpPr>
            <a:spLocks noGrp="1"/>
          </p:cNvSpPr>
          <p:nvPr>
            <p:ph type="title"/>
          </p:nvPr>
        </p:nvSpPr>
        <p:spPr>
          <a:xfrm>
            <a:off x="761996" y="1153287"/>
            <a:ext cx="3570566" cy="4551426"/>
          </a:xfrm>
        </p:spPr>
        <p:txBody>
          <a:bodyPr anchor="ctr">
            <a:normAutofit/>
          </a:bodyPr>
          <a:lstStyle/>
          <a:p>
            <a:pPr algn="r"/>
            <a:r>
              <a:rPr lang="nb-NO" sz="3200" dirty="0"/>
              <a:t>6) Know the source!</a:t>
            </a:r>
          </a:p>
        </p:txBody>
      </p:sp>
      <p:cxnSp>
        <p:nvCxnSpPr>
          <p:cNvPr id="11" name="Straight Connector 10">
            <a:extLst>
              <a:ext uri="{FF2B5EF4-FFF2-40B4-BE49-F238E27FC236}">
                <a16:creationId xmlns:a16="http://schemas.microsoft.com/office/drawing/2014/main" id="{ED72A37F-0C2F-473C-9D71-B80AEE71BF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63796" y="1962397"/>
            <a:ext cx="0" cy="2933206"/>
          </a:xfrm>
          <a:prstGeom prst="line">
            <a:avLst/>
          </a:prstGeom>
          <a:ln w="222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3" name="Plassholder for innhold 2">
            <a:extLst>
              <a:ext uri="{FF2B5EF4-FFF2-40B4-BE49-F238E27FC236}">
                <a16:creationId xmlns:a16="http://schemas.microsoft.com/office/drawing/2014/main" id="{336F81B1-7D5A-4685-8ACB-E336E666F9F1}"/>
              </a:ext>
            </a:extLst>
          </p:cNvPr>
          <p:cNvSpPr>
            <a:spLocks noGrp="1"/>
          </p:cNvSpPr>
          <p:nvPr>
            <p:ph idx="1"/>
          </p:nvPr>
        </p:nvSpPr>
        <p:spPr>
          <a:xfrm>
            <a:off x="4976031" y="1153287"/>
            <a:ext cx="6453969" cy="4551426"/>
          </a:xfrm>
        </p:spPr>
        <p:txBody>
          <a:bodyPr anchor="ctr">
            <a:normAutofit/>
          </a:bodyPr>
          <a:lstStyle/>
          <a:p>
            <a:r>
              <a:rPr lang="en-US" dirty="0"/>
              <a:t>To be sure that your purchasing choices aren't contributing to the loss of habitat elsewhere, check the items you purchase and the organizations you support. Look for certifications from the Rainforest Alliance or the FSC (Forest Stewardship Council). Both groups are dedicated to protecting the Earth's resources as well as the civil rights of the indigenous peoples who live on the continent from whence many items are obtained. </a:t>
            </a:r>
            <a:endParaRPr lang="nb-NO" dirty="0"/>
          </a:p>
        </p:txBody>
      </p:sp>
      <p:sp>
        <p:nvSpPr>
          <p:cNvPr id="13" name="Rectangle 12">
            <a:extLst>
              <a:ext uri="{FF2B5EF4-FFF2-40B4-BE49-F238E27FC236}">
                <a16:creationId xmlns:a16="http://schemas.microsoft.com/office/drawing/2014/main" id="{64016ABB-4F5D-4BFA-9406-7CD61399B6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774263" y="440267"/>
            <a:ext cx="643467" cy="12191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Plassholder for bunntekst 3">
            <a:extLst>
              <a:ext uri="{FF2B5EF4-FFF2-40B4-BE49-F238E27FC236}">
                <a16:creationId xmlns:a16="http://schemas.microsoft.com/office/drawing/2014/main" id="{C730F6BF-6E68-40E5-9674-2A914D262DE5}"/>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
        <p:nvSpPr>
          <p:cNvPr id="8" name="TextBox 7">
            <a:extLst>
              <a:ext uri="{FF2B5EF4-FFF2-40B4-BE49-F238E27FC236}">
                <a16:creationId xmlns:a16="http://schemas.microsoft.com/office/drawing/2014/main" id="{20FBFBE6-9030-BF45-7B76-A98684CAB76E}"/>
              </a:ext>
            </a:extLst>
          </p:cNvPr>
          <p:cNvSpPr txBox="1"/>
          <p:nvPr/>
        </p:nvSpPr>
        <p:spPr>
          <a:xfrm>
            <a:off x="7442623" y="5439491"/>
            <a:ext cx="3987377" cy="369332"/>
          </a:xfrm>
          <a:prstGeom prst="rect">
            <a:avLst/>
          </a:prstGeom>
          <a:noFill/>
        </p:spPr>
        <p:txBody>
          <a:bodyPr wrap="square">
            <a:spAutoFit/>
          </a:bodyPr>
          <a:lstStyle/>
          <a:p>
            <a:r>
              <a:rPr lang="en-GB" dirty="0"/>
              <a:t>Source: Yale Office of Sustainability, 2020</a:t>
            </a:r>
          </a:p>
        </p:txBody>
      </p:sp>
    </p:spTree>
    <p:extLst>
      <p:ext uri="{BB962C8B-B14F-4D97-AF65-F5344CB8AC3E}">
        <p14:creationId xmlns:p14="http://schemas.microsoft.com/office/powerpoint/2010/main" val="41732778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4" name="Freeform 6">
            <a:extLst>
              <a:ext uri="{FF2B5EF4-FFF2-40B4-BE49-F238E27FC236}">
                <a16:creationId xmlns:a16="http://schemas.microsoft.com/office/drawing/2014/main" id="{7520F84D-966A-41CD-B818-16BF32EF1E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16" name="Rectangle 10">
            <a:extLst>
              <a:ext uri="{FF2B5EF4-FFF2-40B4-BE49-F238E27FC236}">
                <a16:creationId xmlns:a16="http://schemas.microsoft.com/office/drawing/2014/main" id="{57510D23-E323-4577-A8EA-12C6C6019B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3" name="Rectangle 12">
            <a:extLst>
              <a:ext uri="{FF2B5EF4-FFF2-40B4-BE49-F238E27FC236}">
                <a16:creationId xmlns:a16="http://schemas.microsoft.com/office/drawing/2014/main" id="{8AACE35A-DD26-4C0E-81A5-8C18F73905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id="{22E74558-4C76-4DF8-B7F2-047A4A3B125A}"/>
              </a:ext>
            </a:extLst>
          </p:cNvPr>
          <p:cNvSpPr>
            <a:spLocks noGrp="1"/>
          </p:cNvSpPr>
          <p:nvPr>
            <p:ph type="title"/>
          </p:nvPr>
        </p:nvSpPr>
        <p:spPr>
          <a:xfrm>
            <a:off x="1078524" y="1231506"/>
            <a:ext cx="6145284" cy="4394988"/>
          </a:xfrm>
        </p:spPr>
        <p:txBody>
          <a:bodyPr vert="horz" lIns="91440" tIns="45720" rIns="91440" bIns="45720" rtlCol="0" anchor="ctr">
            <a:normAutofit/>
          </a:bodyPr>
          <a:lstStyle/>
          <a:p>
            <a:pPr algn="r"/>
            <a:r>
              <a:rPr lang="en-US" sz="4800" spc="800" dirty="0"/>
              <a:t>BIODIVERSITY</a:t>
            </a:r>
            <a:br>
              <a:rPr lang="en-US" sz="4800" spc="800" dirty="0"/>
            </a:br>
            <a:r>
              <a:rPr lang="en-US" sz="1600" b="0" i="0" dirty="0">
                <a:effectLst/>
                <a:latin typeface="Roboto" panose="02000000000000000000" pitchFamily="2" charset="0"/>
              </a:rPr>
              <a:t>Why is biodiversity so important?</a:t>
            </a:r>
            <a:br>
              <a:rPr lang="en-US" sz="1600" b="0" i="0" dirty="0">
                <a:effectLst/>
                <a:latin typeface="Roboto" panose="02000000000000000000" pitchFamily="2" charset="0"/>
              </a:rPr>
            </a:br>
            <a:r>
              <a:rPr lang="en-US" sz="1600" b="0" i="0" dirty="0">
                <a:effectLst/>
                <a:latin typeface="Roboto" panose="02000000000000000000" pitchFamily="2" charset="0"/>
              </a:rPr>
              <a:t>Kim </a:t>
            </a:r>
            <a:r>
              <a:rPr lang="en-US" sz="1600" b="0" i="0" dirty="0" err="1">
                <a:effectLst/>
                <a:latin typeface="Roboto" panose="02000000000000000000" pitchFamily="2" charset="0"/>
              </a:rPr>
              <a:t>Preshoff</a:t>
            </a:r>
            <a:endParaRPr lang="en-US" sz="4800" spc="800" dirty="0"/>
          </a:p>
        </p:txBody>
      </p:sp>
      <p:sp>
        <p:nvSpPr>
          <p:cNvPr id="3" name="Plassholder for innhold 2">
            <a:extLst>
              <a:ext uri="{FF2B5EF4-FFF2-40B4-BE49-F238E27FC236}">
                <a16:creationId xmlns:a16="http://schemas.microsoft.com/office/drawing/2014/main" id="{4B4D0F83-AF95-4B3F-88C7-09A7E33E974D}"/>
              </a:ext>
            </a:extLst>
          </p:cNvPr>
          <p:cNvSpPr>
            <a:spLocks noGrp="1"/>
          </p:cNvSpPr>
          <p:nvPr>
            <p:ph idx="1"/>
          </p:nvPr>
        </p:nvSpPr>
        <p:spPr>
          <a:xfrm>
            <a:off x="7867275" y="1300843"/>
            <a:ext cx="3645845" cy="4256314"/>
          </a:xfrm>
        </p:spPr>
        <p:txBody>
          <a:bodyPr vert="horz" lIns="91440" tIns="45720" rIns="91440" bIns="45720" rtlCol="0" anchor="ctr">
            <a:normAutofit/>
          </a:bodyPr>
          <a:lstStyle/>
          <a:p>
            <a:pPr marL="0" indent="0">
              <a:lnSpc>
                <a:spcPct val="100000"/>
              </a:lnSpc>
              <a:buNone/>
            </a:pPr>
            <a:r>
              <a:rPr lang="en-US" b="1" cap="all" spc="400" dirty="0">
                <a:solidFill>
                  <a:schemeClr val="tx2"/>
                </a:solidFill>
                <a:hlinkClick r:id="rId2"/>
              </a:rPr>
              <a:t>https://youtu.be/GK_vRtHJZu4</a:t>
            </a:r>
            <a:endParaRPr lang="en-US" b="1" cap="all" spc="400" dirty="0">
              <a:solidFill>
                <a:schemeClr val="tx2"/>
              </a:solidFill>
            </a:endParaRPr>
          </a:p>
        </p:txBody>
      </p:sp>
      <p:cxnSp>
        <p:nvCxnSpPr>
          <p:cNvPr id="15" name="Straight Connector 14">
            <a:extLst>
              <a:ext uri="{FF2B5EF4-FFF2-40B4-BE49-F238E27FC236}">
                <a16:creationId xmlns:a16="http://schemas.microsoft.com/office/drawing/2014/main" id="{E905CB15-2F46-4D9D-AEA4-3619C520C85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45542" y="1962397"/>
            <a:ext cx="0" cy="2933206"/>
          </a:xfrm>
          <a:prstGeom prst="line">
            <a:avLst/>
          </a:prstGeom>
          <a:ln w="222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18DAE5F6-55D5-4FC2-B1F3-AE114251F3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774263" y="440267"/>
            <a:ext cx="643467" cy="12191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Plassholder for bunntekst 3">
            <a:extLst>
              <a:ext uri="{FF2B5EF4-FFF2-40B4-BE49-F238E27FC236}">
                <a16:creationId xmlns:a16="http://schemas.microsoft.com/office/drawing/2014/main" id="{7F154C9D-D81B-48FF-AC36-38B1E70B902A}"/>
              </a:ext>
            </a:extLst>
          </p:cNvPr>
          <p:cNvSpPr>
            <a:spLocks noGrp="1"/>
          </p:cNvSpPr>
          <p:nvPr>
            <p:ph type="ftr" sz="quarter" idx="11"/>
          </p:nvPr>
        </p:nvSpPr>
        <p:spPr>
          <a:xfrm>
            <a:off x="4180332" y="6375679"/>
            <a:ext cx="4114800" cy="345796"/>
          </a:xfrm>
        </p:spPr>
        <p:txBody>
          <a:bodyPr vert="horz" lIns="91440" tIns="45720" rIns="91440" bIns="45720" rtlCol="0" anchor="ctr">
            <a:normAutofit/>
          </a:bodyPr>
          <a:lstStyle/>
          <a:p>
            <a:pPr>
              <a:spcAft>
                <a:spcPts val="600"/>
              </a:spcAft>
            </a:pPr>
            <a:r>
              <a:rPr lang="en-US">
                <a:solidFill>
                  <a:schemeClr val="accent1">
                    <a:lumMod val="50000"/>
                  </a:schemeClr>
                </a:solidFill>
              </a:rPr>
              <a:t>Project Number: 2020-1-UK01-KA227-SCH-094437</a:t>
            </a:r>
          </a:p>
        </p:txBody>
      </p:sp>
    </p:spTree>
    <p:extLst>
      <p:ext uri="{BB962C8B-B14F-4D97-AF65-F5344CB8AC3E}">
        <p14:creationId xmlns:p14="http://schemas.microsoft.com/office/powerpoint/2010/main" val="957370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444B5C0-3CEA-4641-9959-2893627C4C89}"/>
              </a:ext>
            </a:extLst>
          </p:cNvPr>
          <p:cNvSpPr>
            <a:spLocks noGrp="1"/>
          </p:cNvSpPr>
          <p:nvPr>
            <p:ph type="title"/>
          </p:nvPr>
        </p:nvSpPr>
        <p:spPr/>
        <p:txBody>
          <a:bodyPr/>
          <a:lstStyle/>
          <a:p>
            <a:pPr algn="ctr"/>
            <a:r>
              <a:rPr lang="nb-NO" dirty="0"/>
              <a:t>SUMMARY</a:t>
            </a:r>
          </a:p>
        </p:txBody>
      </p:sp>
      <p:sp>
        <p:nvSpPr>
          <p:cNvPr id="3" name="Plassholder for innhold 2">
            <a:extLst>
              <a:ext uri="{FF2B5EF4-FFF2-40B4-BE49-F238E27FC236}">
                <a16:creationId xmlns:a16="http://schemas.microsoft.com/office/drawing/2014/main" id="{B10BD434-223C-46DB-A2AA-32188CF48BFE}"/>
              </a:ext>
            </a:extLst>
          </p:cNvPr>
          <p:cNvSpPr>
            <a:spLocks noGrp="1"/>
          </p:cNvSpPr>
          <p:nvPr>
            <p:ph idx="1"/>
          </p:nvPr>
        </p:nvSpPr>
        <p:spPr/>
        <p:txBody>
          <a:bodyPr/>
          <a:lstStyle/>
          <a:p>
            <a:r>
              <a:rPr lang="nb-NO" dirty="0" err="1"/>
              <a:t>After</a:t>
            </a:r>
            <a:r>
              <a:rPr lang="nb-NO" dirty="0"/>
              <a:t> all of </a:t>
            </a:r>
            <a:r>
              <a:rPr lang="nb-NO" dirty="0" err="1"/>
              <a:t>these</a:t>
            </a:r>
            <a:r>
              <a:rPr lang="nb-NO" dirty="0"/>
              <a:t> </a:t>
            </a:r>
            <a:r>
              <a:rPr lang="nb-NO" dirty="0" err="1"/>
              <a:t>information</a:t>
            </a:r>
            <a:r>
              <a:rPr lang="nb-NO" dirty="0"/>
              <a:t>, </a:t>
            </a:r>
            <a:r>
              <a:rPr lang="nb-NO" dirty="0" err="1"/>
              <a:t>now</a:t>
            </a:r>
            <a:r>
              <a:rPr lang="nb-NO" dirty="0"/>
              <a:t>, time to </a:t>
            </a:r>
            <a:r>
              <a:rPr lang="nb-NO" dirty="0" err="1"/>
              <a:t>summarize</a:t>
            </a:r>
            <a:r>
              <a:rPr lang="nb-NO" dirty="0"/>
              <a:t> </a:t>
            </a:r>
            <a:r>
              <a:rPr lang="nb-NO" dirty="0" err="1"/>
              <a:t>why</a:t>
            </a:r>
            <a:r>
              <a:rPr lang="nb-NO" dirty="0"/>
              <a:t> </a:t>
            </a:r>
            <a:r>
              <a:rPr lang="nb-NO" dirty="0" err="1"/>
              <a:t>biodiversity</a:t>
            </a:r>
            <a:r>
              <a:rPr lang="nb-NO" dirty="0"/>
              <a:t> is </a:t>
            </a:r>
            <a:r>
              <a:rPr lang="nb-NO" dirty="0" err="1"/>
              <a:t>important</a:t>
            </a:r>
            <a:r>
              <a:rPr lang="nb-NO" dirty="0"/>
              <a:t> and </a:t>
            </a:r>
            <a:r>
              <a:rPr lang="nb-NO" dirty="0" err="1"/>
              <a:t>what</a:t>
            </a:r>
            <a:r>
              <a:rPr lang="nb-NO" dirty="0"/>
              <a:t> </a:t>
            </a:r>
            <a:r>
              <a:rPr lang="nb-NO" dirty="0" err="1"/>
              <a:t>did</a:t>
            </a:r>
            <a:r>
              <a:rPr lang="nb-NO" dirty="0"/>
              <a:t> </a:t>
            </a:r>
            <a:r>
              <a:rPr lang="nb-NO" dirty="0" err="1"/>
              <a:t>you</a:t>
            </a:r>
            <a:r>
              <a:rPr lang="nb-NO" dirty="0"/>
              <a:t> </a:t>
            </a:r>
            <a:r>
              <a:rPr lang="nb-NO" dirty="0" err="1"/>
              <a:t>learn</a:t>
            </a:r>
            <a:r>
              <a:rPr lang="nb-NO" dirty="0"/>
              <a:t>?</a:t>
            </a:r>
          </a:p>
          <a:p>
            <a:r>
              <a:rPr lang="nb-NO" dirty="0"/>
              <a:t>Later </a:t>
            </a:r>
            <a:r>
              <a:rPr lang="nb-NO" dirty="0" err="1"/>
              <a:t>on</a:t>
            </a:r>
            <a:r>
              <a:rPr lang="nb-NO" dirty="0"/>
              <a:t>, </a:t>
            </a:r>
            <a:r>
              <a:rPr lang="nb-NO" dirty="0" err="1"/>
              <a:t>discuss</a:t>
            </a:r>
            <a:r>
              <a:rPr lang="nb-NO" dirty="0"/>
              <a:t> in </a:t>
            </a:r>
            <a:r>
              <a:rPr lang="nb-NO" dirty="0" err="1"/>
              <a:t>the</a:t>
            </a:r>
            <a:r>
              <a:rPr lang="nb-NO" dirty="0"/>
              <a:t> </a:t>
            </a:r>
            <a:r>
              <a:rPr lang="nb-NO" dirty="0" err="1"/>
              <a:t>class</a:t>
            </a:r>
            <a:r>
              <a:rPr lang="nb-NO" dirty="0"/>
              <a:t> </a:t>
            </a:r>
            <a:r>
              <a:rPr lang="nb-NO" dirty="0" err="1"/>
              <a:t>how</a:t>
            </a:r>
            <a:r>
              <a:rPr lang="nb-NO" dirty="0"/>
              <a:t> </a:t>
            </a:r>
            <a:r>
              <a:rPr lang="nb-NO" dirty="0" err="1"/>
              <a:t>the</a:t>
            </a:r>
            <a:r>
              <a:rPr lang="nb-NO" dirty="0"/>
              <a:t> </a:t>
            </a:r>
            <a:r>
              <a:rPr lang="nb-NO" dirty="0" err="1"/>
              <a:t>new</a:t>
            </a:r>
            <a:r>
              <a:rPr lang="nb-NO" dirty="0"/>
              <a:t> </a:t>
            </a:r>
            <a:r>
              <a:rPr lang="nb-NO" dirty="0" err="1"/>
              <a:t>generation</a:t>
            </a:r>
            <a:r>
              <a:rPr lang="nb-NO" dirty="0"/>
              <a:t> </a:t>
            </a:r>
            <a:r>
              <a:rPr lang="nb-NO" dirty="0" err="1"/>
              <a:t>can</a:t>
            </a:r>
            <a:r>
              <a:rPr lang="nb-NO" dirty="0"/>
              <a:t> </a:t>
            </a:r>
            <a:r>
              <a:rPr lang="nb-NO" dirty="0" err="1"/>
              <a:t>increase</a:t>
            </a:r>
            <a:r>
              <a:rPr lang="nb-NO" dirty="0"/>
              <a:t> </a:t>
            </a:r>
            <a:r>
              <a:rPr lang="nb-NO" dirty="0" err="1"/>
              <a:t>the</a:t>
            </a:r>
            <a:r>
              <a:rPr lang="nb-NO" dirty="0"/>
              <a:t> </a:t>
            </a:r>
            <a:r>
              <a:rPr lang="nb-NO" dirty="0" err="1"/>
              <a:t>awareness</a:t>
            </a:r>
            <a:r>
              <a:rPr lang="nb-NO" dirty="0"/>
              <a:t> of </a:t>
            </a:r>
            <a:r>
              <a:rPr lang="nb-NO" dirty="0" err="1"/>
              <a:t>the</a:t>
            </a:r>
            <a:r>
              <a:rPr lang="nb-NO" dirty="0"/>
              <a:t> </a:t>
            </a:r>
            <a:r>
              <a:rPr lang="nb-NO" dirty="0" err="1"/>
              <a:t>protection</a:t>
            </a:r>
            <a:r>
              <a:rPr lang="nb-NO" dirty="0"/>
              <a:t> for </a:t>
            </a:r>
            <a:r>
              <a:rPr lang="nb-NO" dirty="0" err="1"/>
              <a:t>the</a:t>
            </a:r>
            <a:r>
              <a:rPr lang="nb-NO" dirty="0"/>
              <a:t> </a:t>
            </a:r>
            <a:r>
              <a:rPr lang="nb-NO" dirty="0" err="1"/>
              <a:t>environment</a:t>
            </a:r>
            <a:r>
              <a:rPr lang="nb-NO" dirty="0"/>
              <a:t>.</a:t>
            </a:r>
          </a:p>
          <a:p>
            <a:r>
              <a:rPr lang="nb-NO" dirty="0"/>
              <a:t>Make a poster for </a:t>
            </a:r>
            <a:r>
              <a:rPr lang="nb-NO" dirty="0" err="1"/>
              <a:t>the</a:t>
            </a:r>
            <a:r>
              <a:rPr lang="nb-NO" dirty="0"/>
              <a:t> </a:t>
            </a:r>
            <a:r>
              <a:rPr lang="nb-NO" dirty="0" err="1"/>
              <a:t>topic</a:t>
            </a:r>
            <a:r>
              <a:rPr lang="nb-NO"/>
              <a:t>!</a:t>
            </a:r>
            <a:endParaRPr lang="nb-NO" dirty="0"/>
          </a:p>
        </p:txBody>
      </p:sp>
      <p:sp>
        <p:nvSpPr>
          <p:cNvPr id="4" name="Plassholder for bunntekst 3">
            <a:extLst>
              <a:ext uri="{FF2B5EF4-FFF2-40B4-BE49-F238E27FC236}">
                <a16:creationId xmlns:a16="http://schemas.microsoft.com/office/drawing/2014/main" id="{25A99F4A-C1B4-44EA-A8F0-8E7FCD301CD1}"/>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30130626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27A69CE-76C6-4637-AA4D-21DF78F8A284}"/>
              </a:ext>
            </a:extLst>
          </p:cNvPr>
          <p:cNvSpPr>
            <a:spLocks noGrp="1"/>
          </p:cNvSpPr>
          <p:nvPr>
            <p:ph type="title"/>
          </p:nvPr>
        </p:nvSpPr>
        <p:spPr/>
        <p:txBody>
          <a:bodyPr/>
          <a:lstStyle/>
          <a:p>
            <a:r>
              <a:rPr lang="nb-NO" dirty="0"/>
              <a:t>References</a:t>
            </a:r>
            <a:br>
              <a:rPr lang="nb-NO" dirty="0"/>
            </a:br>
            <a:endParaRPr lang="nb-NO" dirty="0"/>
          </a:p>
        </p:txBody>
      </p:sp>
      <p:sp>
        <p:nvSpPr>
          <p:cNvPr id="3" name="Plassholder for innhold 2">
            <a:extLst>
              <a:ext uri="{FF2B5EF4-FFF2-40B4-BE49-F238E27FC236}">
                <a16:creationId xmlns:a16="http://schemas.microsoft.com/office/drawing/2014/main" id="{912BEB44-1E24-4AAB-84FB-5F316BB611D3}"/>
              </a:ext>
            </a:extLst>
          </p:cNvPr>
          <p:cNvSpPr>
            <a:spLocks noGrp="1"/>
          </p:cNvSpPr>
          <p:nvPr>
            <p:ph idx="1"/>
          </p:nvPr>
        </p:nvSpPr>
        <p:spPr/>
        <p:txBody>
          <a:bodyPr/>
          <a:lstStyle/>
          <a:p>
            <a:r>
              <a:rPr lang="nb-NO" dirty="0">
                <a:hlinkClick r:id="rId2"/>
              </a:rPr>
              <a:t>https://ec.europa.eu/environment/emas/pdf/other/EMAS_Biodiversity_Guidelines_2016.pdf</a:t>
            </a:r>
            <a:endParaRPr lang="nb-NO" dirty="0"/>
          </a:p>
          <a:p>
            <a:r>
              <a:rPr lang="nb-NO" dirty="0">
                <a:hlinkClick r:id="rId3"/>
              </a:rPr>
              <a:t>https://sustainability.yale.edu/blog/6-ways-preserve-biodiversity#:~:text=Respect%20local%20habitats.,pets%20to%20do%20the%20same</a:t>
            </a:r>
            <a:r>
              <a:rPr lang="nb-NO" dirty="0"/>
              <a:t>!</a:t>
            </a:r>
          </a:p>
          <a:p>
            <a:endParaRPr lang="nb-NO" dirty="0"/>
          </a:p>
        </p:txBody>
      </p:sp>
      <p:sp>
        <p:nvSpPr>
          <p:cNvPr id="4" name="Plassholder for bunntekst 3">
            <a:extLst>
              <a:ext uri="{FF2B5EF4-FFF2-40B4-BE49-F238E27FC236}">
                <a16:creationId xmlns:a16="http://schemas.microsoft.com/office/drawing/2014/main" id="{9D23C3FD-7021-4148-94CF-E030428D20CF}"/>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2220877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DD896-32BA-0B47-9B8F-0D7F0D133EF9}"/>
              </a:ext>
            </a:extLst>
          </p:cNvPr>
          <p:cNvSpPr>
            <a:spLocks noGrp="1"/>
          </p:cNvSpPr>
          <p:nvPr>
            <p:ph type="title"/>
          </p:nvPr>
        </p:nvSpPr>
        <p:spPr/>
        <p:txBody>
          <a:bodyPr>
            <a:normAutofit fontScale="90000"/>
          </a:bodyPr>
          <a:lstStyle/>
          <a:p>
            <a:pPr algn="ctr"/>
            <a:r>
              <a:rPr lang="en-US" dirty="0"/>
              <a:t>TOPIC </a:t>
            </a:r>
            <a:r>
              <a:rPr lang="nb-NO" dirty="0"/>
              <a:t>3</a:t>
            </a:r>
            <a:r>
              <a:rPr lang="lt-LT" dirty="0"/>
              <a:t>:</a:t>
            </a:r>
            <a:r>
              <a:rPr lang="en-GB" dirty="0"/>
              <a:t>The Protection and Maintenance of Ecological Environment (biodiversity)</a:t>
            </a:r>
            <a:br>
              <a:rPr lang="en-US" dirty="0"/>
            </a:br>
            <a:br>
              <a:rPr lang="en-US" dirty="0"/>
            </a:br>
            <a:br>
              <a:rPr lang="en-US" dirty="0"/>
            </a:br>
            <a:r>
              <a:rPr lang="en-US" dirty="0"/>
              <a:t> </a:t>
            </a:r>
          </a:p>
        </p:txBody>
      </p:sp>
      <p:pic>
        <p:nvPicPr>
          <p:cNvPr id="1038" name="Content Placeholder 3" descr="Logo&#10;&#10;Description automatically generated">
            <a:extLst>
              <a:ext uri="{FF2B5EF4-FFF2-40B4-BE49-F238E27FC236}">
                <a16:creationId xmlns:a16="http://schemas.microsoft.com/office/drawing/2014/main" id="{6AB00B85-E4ED-344D-A9F3-D79D0570CBE1}"/>
              </a:ext>
            </a:extLst>
          </p:cNvPr>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3202" y="2535189"/>
            <a:ext cx="1508125" cy="109447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7" descr="Text&#10;&#10;Description automatically generated">
            <a:extLst>
              <a:ext uri="{FF2B5EF4-FFF2-40B4-BE49-F238E27FC236}">
                <a16:creationId xmlns:a16="http://schemas.microsoft.com/office/drawing/2014/main" id="{4919B66D-046F-D64B-9B5F-24125C030A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2830" y="2511528"/>
            <a:ext cx="1890712" cy="1057481"/>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9">
            <a:extLst>
              <a:ext uri="{FF2B5EF4-FFF2-40B4-BE49-F238E27FC236}">
                <a16:creationId xmlns:a16="http://schemas.microsoft.com/office/drawing/2014/main" id="{960B13B3-46E9-C942-9895-A2A8074BA6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8258" y="2545463"/>
            <a:ext cx="1697581" cy="102387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
            <a:extLst>
              <a:ext uri="{FF2B5EF4-FFF2-40B4-BE49-F238E27FC236}">
                <a16:creationId xmlns:a16="http://schemas.microsoft.com/office/drawing/2014/main" id="{FAC62EAC-5A16-7D4E-AF57-BE69C8ADBD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34732" y="2491689"/>
            <a:ext cx="1508124" cy="113797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Text&#10;&#10;Description automatically generated">
            <a:extLst>
              <a:ext uri="{FF2B5EF4-FFF2-40B4-BE49-F238E27FC236}">
                <a16:creationId xmlns:a16="http://schemas.microsoft.com/office/drawing/2014/main" id="{47139EB6-9E6B-E64A-8ECB-099E1F353D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1327" y="3886777"/>
            <a:ext cx="1771650" cy="892238"/>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1" descr="A picture containing diagram&#10;&#10;Description automatically generated">
            <a:extLst>
              <a:ext uri="{FF2B5EF4-FFF2-40B4-BE49-F238E27FC236}">
                <a16:creationId xmlns:a16="http://schemas.microsoft.com/office/drawing/2014/main" id="{6B48E10D-7F2B-5E4C-AF8B-4BC4987ECF1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66932" y="3879044"/>
            <a:ext cx="1905505" cy="976745"/>
          </a:xfrm>
          <a:prstGeom prst="rect">
            <a:avLst/>
          </a:prstGeom>
          <a:noFill/>
          <a:extLst>
            <a:ext uri="{909E8E84-426E-40DD-AFC4-6F175D3DCCD1}">
              <a14:hiddenFill xmlns:a14="http://schemas.microsoft.com/office/drawing/2010/main">
                <a:solidFill>
                  <a:srgbClr val="FFFFFF"/>
                </a:solidFill>
              </a14:hiddenFill>
            </a:ext>
          </a:extLst>
        </p:spPr>
      </p:pic>
      <p:sp>
        <p:nvSpPr>
          <p:cNvPr id="18" name="Plassholder for bunntekst 3">
            <a:extLst>
              <a:ext uri="{FF2B5EF4-FFF2-40B4-BE49-F238E27FC236}">
                <a16:creationId xmlns:a16="http://schemas.microsoft.com/office/drawing/2014/main" id="{F4217A65-523C-2036-84CE-CB184FB626D4}"/>
              </a:ext>
            </a:extLst>
          </p:cNvPr>
          <p:cNvSpPr txBox="1">
            <a:spLocks/>
          </p:cNvSpPr>
          <p:nvPr/>
        </p:nvSpPr>
        <p:spPr>
          <a:xfrm>
            <a:off x="4038600" y="6375679"/>
            <a:ext cx="4114800" cy="345796"/>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r>
              <a:rPr lang="en-US"/>
              <a:t>Project Number: 2020-1-UK01-KA227-SCH-094437</a:t>
            </a:r>
            <a:endParaRPr lang="en-US" dirty="0"/>
          </a:p>
        </p:txBody>
      </p:sp>
    </p:spTree>
    <p:extLst>
      <p:ext uri="{BB962C8B-B14F-4D97-AF65-F5344CB8AC3E}">
        <p14:creationId xmlns:p14="http://schemas.microsoft.com/office/powerpoint/2010/main" val="1907322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9D76A-5185-9542-9D9F-D4E0F61B70B9}"/>
              </a:ext>
            </a:extLst>
          </p:cNvPr>
          <p:cNvSpPr>
            <a:spLocks noGrp="1"/>
          </p:cNvSpPr>
          <p:nvPr>
            <p:ph type="title"/>
          </p:nvPr>
        </p:nvSpPr>
        <p:spPr>
          <a:xfrm>
            <a:off x="1251679" y="645106"/>
            <a:ext cx="3384329" cy="5421435"/>
          </a:xfrm>
        </p:spPr>
        <p:txBody>
          <a:bodyPr anchor="ctr">
            <a:normAutofit/>
          </a:bodyPr>
          <a:lstStyle/>
          <a:p>
            <a:br>
              <a:rPr lang="en-US" sz="3400" dirty="0"/>
            </a:br>
            <a:r>
              <a:rPr lang="nb-NO" sz="3400" dirty="0"/>
              <a:t>the importance of the protection of our environment</a:t>
            </a:r>
            <a:br>
              <a:rPr lang="lt-LT" sz="3400" dirty="0"/>
            </a:br>
            <a:endParaRPr lang="en-US" sz="3400" dirty="0"/>
          </a:p>
        </p:txBody>
      </p:sp>
      <p:sp>
        <p:nvSpPr>
          <p:cNvPr id="4" name="Footer Placeholder 3">
            <a:extLst>
              <a:ext uri="{FF2B5EF4-FFF2-40B4-BE49-F238E27FC236}">
                <a16:creationId xmlns:a16="http://schemas.microsoft.com/office/drawing/2014/main" id="{9774F9BD-B73B-FC40-B0A3-F4228640D30B}"/>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8" name="Turinio vietos rezervavimo ženklas 5">
            <a:extLst>
              <a:ext uri="{FF2B5EF4-FFF2-40B4-BE49-F238E27FC236}">
                <a16:creationId xmlns:a16="http://schemas.microsoft.com/office/drawing/2014/main" id="{22821628-13DC-5664-C1A9-9E4A98393705}"/>
              </a:ext>
            </a:extLst>
          </p:cNvPr>
          <p:cNvGraphicFramePr>
            <a:graphicFrameLocks noGrp="1"/>
          </p:cNvGraphicFramePr>
          <p:nvPr>
            <p:ph idx="1"/>
            <p:extLst>
              <p:ext uri="{D42A27DB-BD31-4B8C-83A1-F6EECF244321}">
                <p14:modId xmlns:p14="http://schemas.microsoft.com/office/powerpoint/2010/main" val="3229885222"/>
              </p:ext>
            </p:extLst>
          </p:nvPr>
        </p:nvGraphicFramePr>
        <p:xfrm>
          <a:off x="5280025" y="644525"/>
          <a:ext cx="5994400" cy="5409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09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06F0F283-C8B6-4598-89C9-C404C98A5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E473B0C0-761B-443F-97A0-9D6E01FBB7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2"/>
            <a:ext cx="6300250" cy="6858002"/>
          </a:xfrm>
          <a:custGeom>
            <a:avLst/>
            <a:gdLst>
              <a:gd name="connsiteX0" fmla="*/ 0 w 6300250"/>
              <a:gd name="connsiteY0" fmla="*/ 0 h 6858002"/>
              <a:gd name="connsiteX1" fmla="*/ 3149600 w 6300250"/>
              <a:gd name="connsiteY1" fmla="*/ 0 h 6858002"/>
              <a:gd name="connsiteX2" fmla="*/ 3149600 w 6300250"/>
              <a:gd name="connsiteY2" fmla="*/ 2 h 6858002"/>
              <a:gd name="connsiteX3" fmla="*/ 6110455 w 6300250"/>
              <a:gd name="connsiteY3" fmla="*/ 2 h 6858002"/>
              <a:gd name="connsiteX4" fmla="*/ 6115495 w 6300250"/>
              <a:gd name="connsiteY4" fmla="*/ 66677 h 6858002"/>
              <a:gd name="connsiteX5" fmla="*/ 6123892 w 6300250"/>
              <a:gd name="connsiteY5" fmla="*/ 122239 h 6858002"/>
              <a:gd name="connsiteX6" fmla="*/ 6133970 w 6300250"/>
              <a:gd name="connsiteY6" fmla="*/ 174627 h 6858002"/>
              <a:gd name="connsiteX7" fmla="*/ 6150766 w 6300250"/>
              <a:gd name="connsiteY7" fmla="*/ 217489 h 6858002"/>
              <a:gd name="connsiteX8" fmla="*/ 6167562 w 6300250"/>
              <a:gd name="connsiteY8" fmla="*/ 260352 h 6858002"/>
              <a:gd name="connsiteX9" fmla="*/ 6187717 w 6300250"/>
              <a:gd name="connsiteY9" fmla="*/ 296864 h 6858002"/>
              <a:gd name="connsiteX10" fmla="*/ 6207872 w 6300250"/>
              <a:gd name="connsiteY10" fmla="*/ 334964 h 6858002"/>
              <a:gd name="connsiteX11" fmla="*/ 6226348 w 6300250"/>
              <a:gd name="connsiteY11" fmla="*/ 369889 h 6858002"/>
              <a:gd name="connsiteX12" fmla="*/ 6244823 w 6300250"/>
              <a:gd name="connsiteY12" fmla="*/ 409577 h 6858002"/>
              <a:gd name="connsiteX13" fmla="*/ 6261619 w 6300250"/>
              <a:gd name="connsiteY13" fmla="*/ 450852 h 6858002"/>
              <a:gd name="connsiteX14" fmla="*/ 6276736 w 6300250"/>
              <a:gd name="connsiteY14" fmla="*/ 496889 h 6858002"/>
              <a:gd name="connsiteX15" fmla="*/ 6288493 w 6300250"/>
              <a:gd name="connsiteY15" fmla="*/ 546102 h 6858002"/>
              <a:gd name="connsiteX16" fmla="*/ 6296891 w 6300250"/>
              <a:gd name="connsiteY16" fmla="*/ 606427 h 6858002"/>
              <a:gd name="connsiteX17" fmla="*/ 6300250 w 6300250"/>
              <a:gd name="connsiteY17" fmla="*/ 673102 h 6858002"/>
              <a:gd name="connsiteX18" fmla="*/ 6296891 w 6300250"/>
              <a:gd name="connsiteY18" fmla="*/ 744539 h 6858002"/>
              <a:gd name="connsiteX19" fmla="*/ 6288493 w 6300250"/>
              <a:gd name="connsiteY19" fmla="*/ 801689 h 6858002"/>
              <a:gd name="connsiteX20" fmla="*/ 6276736 w 6300250"/>
              <a:gd name="connsiteY20" fmla="*/ 854077 h 6858002"/>
              <a:gd name="connsiteX21" fmla="*/ 6261619 w 6300250"/>
              <a:gd name="connsiteY21" fmla="*/ 901702 h 6858002"/>
              <a:gd name="connsiteX22" fmla="*/ 6244823 w 6300250"/>
              <a:gd name="connsiteY22" fmla="*/ 942977 h 6858002"/>
              <a:gd name="connsiteX23" fmla="*/ 6224668 w 6300250"/>
              <a:gd name="connsiteY23" fmla="*/ 981077 h 6858002"/>
              <a:gd name="connsiteX24" fmla="*/ 6204513 w 6300250"/>
              <a:gd name="connsiteY24" fmla="*/ 1017589 h 6858002"/>
              <a:gd name="connsiteX25" fmla="*/ 6184358 w 6300250"/>
              <a:gd name="connsiteY25" fmla="*/ 1055689 h 6858002"/>
              <a:gd name="connsiteX26" fmla="*/ 6165882 w 6300250"/>
              <a:gd name="connsiteY26" fmla="*/ 1095377 h 6858002"/>
              <a:gd name="connsiteX27" fmla="*/ 6147406 w 6300250"/>
              <a:gd name="connsiteY27" fmla="*/ 1136652 h 6858002"/>
              <a:gd name="connsiteX28" fmla="*/ 6132291 w 6300250"/>
              <a:gd name="connsiteY28" fmla="*/ 1182689 h 6858002"/>
              <a:gd name="connsiteX29" fmla="*/ 6122213 w 6300250"/>
              <a:gd name="connsiteY29" fmla="*/ 1235077 h 6858002"/>
              <a:gd name="connsiteX30" fmla="*/ 6112135 w 6300250"/>
              <a:gd name="connsiteY30" fmla="*/ 1295402 h 6858002"/>
              <a:gd name="connsiteX31" fmla="*/ 6110455 w 6300250"/>
              <a:gd name="connsiteY31" fmla="*/ 1363664 h 6858002"/>
              <a:gd name="connsiteX32" fmla="*/ 6112135 w 6300250"/>
              <a:gd name="connsiteY32" fmla="*/ 1431927 h 6858002"/>
              <a:gd name="connsiteX33" fmla="*/ 6122213 w 6300250"/>
              <a:gd name="connsiteY33" fmla="*/ 1492252 h 6858002"/>
              <a:gd name="connsiteX34" fmla="*/ 6132291 w 6300250"/>
              <a:gd name="connsiteY34" fmla="*/ 1544639 h 6858002"/>
              <a:gd name="connsiteX35" fmla="*/ 6147406 w 6300250"/>
              <a:gd name="connsiteY35" fmla="*/ 1589089 h 6858002"/>
              <a:gd name="connsiteX36" fmla="*/ 6165882 w 6300250"/>
              <a:gd name="connsiteY36" fmla="*/ 1631952 h 6858002"/>
              <a:gd name="connsiteX37" fmla="*/ 6184358 w 6300250"/>
              <a:gd name="connsiteY37" fmla="*/ 1671639 h 6858002"/>
              <a:gd name="connsiteX38" fmla="*/ 6204513 w 6300250"/>
              <a:gd name="connsiteY38" fmla="*/ 1708152 h 6858002"/>
              <a:gd name="connsiteX39" fmla="*/ 6224668 w 6300250"/>
              <a:gd name="connsiteY39" fmla="*/ 1743077 h 6858002"/>
              <a:gd name="connsiteX40" fmla="*/ 6244823 w 6300250"/>
              <a:gd name="connsiteY40" fmla="*/ 1782764 h 6858002"/>
              <a:gd name="connsiteX41" fmla="*/ 6261619 w 6300250"/>
              <a:gd name="connsiteY41" fmla="*/ 1824039 h 6858002"/>
              <a:gd name="connsiteX42" fmla="*/ 6276736 w 6300250"/>
              <a:gd name="connsiteY42" fmla="*/ 1870077 h 6858002"/>
              <a:gd name="connsiteX43" fmla="*/ 6288493 w 6300250"/>
              <a:gd name="connsiteY43" fmla="*/ 1922464 h 6858002"/>
              <a:gd name="connsiteX44" fmla="*/ 6296891 w 6300250"/>
              <a:gd name="connsiteY44" fmla="*/ 1982789 h 6858002"/>
              <a:gd name="connsiteX45" fmla="*/ 6300250 w 6300250"/>
              <a:gd name="connsiteY45" fmla="*/ 2051052 h 6858002"/>
              <a:gd name="connsiteX46" fmla="*/ 6296891 w 6300250"/>
              <a:gd name="connsiteY46" fmla="*/ 2119314 h 6858002"/>
              <a:gd name="connsiteX47" fmla="*/ 6288493 w 6300250"/>
              <a:gd name="connsiteY47" fmla="*/ 2179639 h 6858002"/>
              <a:gd name="connsiteX48" fmla="*/ 6276736 w 6300250"/>
              <a:gd name="connsiteY48" fmla="*/ 2232027 h 6858002"/>
              <a:gd name="connsiteX49" fmla="*/ 6261619 w 6300250"/>
              <a:gd name="connsiteY49" fmla="*/ 2278064 h 6858002"/>
              <a:gd name="connsiteX50" fmla="*/ 6244823 w 6300250"/>
              <a:gd name="connsiteY50" fmla="*/ 2319339 h 6858002"/>
              <a:gd name="connsiteX51" fmla="*/ 6224668 w 6300250"/>
              <a:gd name="connsiteY51" fmla="*/ 2359027 h 6858002"/>
              <a:gd name="connsiteX52" fmla="*/ 6204513 w 6300250"/>
              <a:gd name="connsiteY52" fmla="*/ 2395539 h 6858002"/>
              <a:gd name="connsiteX53" fmla="*/ 6184358 w 6300250"/>
              <a:gd name="connsiteY53" fmla="*/ 2433639 h 6858002"/>
              <a:gd name="connsiteX54" fmla="*/ 6165882 w 6300250"/>
              <a:gd name="connsiteY54" fmla="*/ 2471739 h 6858002"/>
              <a:gd name="connsiteX55" fmla="*/ 6147406 w 6300250"/>
              <a:gd name="connsiteY55" fmla="*/ 2513014 h 6858002"/>
              <a:gd name="connsiteX56" fmla="*/ 6132291 w 6300250"/>
              <a:gd name="connsiteY56" fmla="*/ 2560639 h 6858002"/>
              <a:gd name="connsiteX57" fmla="*/ 6122213 w 6300250"/>
              <a:gd name="connsiteY57" fmla="*/ 2613027 h 6858002"/>
              <a:gd name="connsiteX58" fmla="*/ 6112135 w 6300250"/>
              <a:gd name="connsiteY58" fmla="*/ 2671764 h 6858002"/>
              <a:gd name="connsiteX59" fmla="*/ 6110455 w 6300250"/>
              <a:gd name="connsiteY59" fmla="*/ 2741614 h 6858002"/>
              <a:gd name="connsiteX60" fmla="*/ 6112135 w 6300250"/>
              <a:gd name="connsiteY60" fmla="*/ 2809877 h 6858002"/>
              <a:gd name="connsiteX61" fmla="*/ 6122213 w 6300250"/>
              <a:gd name="connsiteY61" fmla="*/ 2868614 h 6858002"/>
              <a:gd name="connsiteX62" fmla="*/ 6132291 w 6300250"/>
              <a:gd name="connsiteY62" fmla="*/ 2922589 h 6858002"/>
              <a:gd name="connsiteX63" fmla="*/ 6147406 w 6300250"/>
              <a:gd name="connsiteY63" fmla="*/ 2967039 h 6858002"/>
              <a:gd name="connsiteX64" fmla="*/ 6165882 w 6300250"/>
              <a:gd name="connsiteY64" fmla="*/ 3009902 h 6858002"/>
              <a:gd name="connsiteX65" fmla="*/ 6184358 w 6300250"/>
              <a:gd name="connsiteY65" fmla="*/ 3046414 h 6858002"/>
              <a:gd name="connsiteX66" fmla="*/ 6204513 w 6300250"/>
              <a:gd name="connsiteY66" fmla="*/ 3084514 h 6858002"/>
              <a:gd name="connsiteX67" fmla="*/ 6224668 w 6300250"/>
              <a:gd name="connsiteY67" fmla="*/ 3121027 h 6858002"/>
              <a:gd name="connsiteX68" fmla="*/ 6244823 w 6300250"/>
              <a:gd name="connsiteY68" fmla="*/ 3160714 h 6858002"/>
              <a:gd name="connsiteX69" fmla="*/ 6261619 w 6300250"/>
              <a:gd name="connsiteY69" fmla="*/ 3201989 h 6858002"/>
              <a:gd name="connsiteX70" fmla="*/ 6276736 w 6300250"/>
              <a:gd name="connsiteY70" fmla="*/ 3248027 h 6858002"/>
              <a:gd name="connsiteX71" fmla="*/ 6288493 w 6300250"/>
              <a:gd name="connsiteY71" fmla="*/ 3300414 h 6858002"/>
              <a:gd name="connsiteX72" fmla="*/ 6296891 w 6300250"/>
              <a:gd name="connsiteY72" fmla="*/ 3360739 h 6858002"/>
              <a:gd name="connsiteX73" fmla="*/ 6300250 w 6300250"/>
              <a:gd name="connsiteY73" fmla="*/ 3427414 h 6858002"/>
              <a:gd name="connsiteX74" fmla="*/ 6296891 w 6300250"/>
              <a:gd name="connsiteY74" fmla="*/ 3497264 h 6858002"/>
              <a:gd name="connsiteX75" fmla="*/ 6288493 w 6300250"/>
              <a:gd name="connsiteY75" fmla="*/ 3557589 h 6858002"/>
              <a:gd name="connsiteX76" fmla="*/ 6276736 w 6300250"/>
              <a:gd name="connsiteY76" fmla="*/ 3609977 h 6858002"/>
              <a:gd name="connsiteX77" fmla="*/ 6261619 w 6300250"/>
              <a:gd name="connsiteY77" fmla="*/ 3656014 h 6858002"/>
              <a:gd name="connsiteX78" fmla="*/ 6244823 w 6300250"/>
              <a:gd name="connsiteY78" fmla="*/ 3697289 h 6858002"/>
              <a:gd name="connsiteX79" fmla="*/ 6224668 w 6300250"/>
              <a:gd name="connsiteY79" fmla="*/ 3736977 h 6858002"/>
              <a:gd name="connsiteX80" fmla="*/ 6184358 w 6300250"/>
              <a:gd name="connsiteY80" fmla="*/ 3811589 h 6858002"/>
              <a:gd name="connsiteX81" fmla="*/ 6165882 w 6300250"/>
              <a:gd name="connsiteY81" fmla="*/ 3848102 h 6858002"/>
              <a:gd name="connsiteX82" fmla="*/ 6147406 w 6300250"/>
              <a:gd name="connsiteY82" fmla="*/ 3890964 h 6858002"/>
              <a:gd name="connsiteX83" fmla="*/ 6132291 w 6300250"/>
              <a:gd name="connsiteY83" fmla="*/ 3935414 h 6858002"/>
              <a:gd name="connsiteX84" fmla="*/ 6122213 w 6300250"/>
              <a:gd name="connsiteY84" fmla="*/ 3987802 h 6858002"/>
              <a:gd name="connsiteX85" fmla="*/ 6112135 w 6300250"/>
              <a:gd name="connsiteY85" fmla="*/ 4048127 h 6858002"/>
              <a:gd name="connsiteX86" fmla="*/ 6110455 w 6300250"/>
              <a:gd name="connsiteY86" fmla="*/ 4116389 h 6858002"/>
              <a:gd name="connsiteX87" fmla="*/ 6112135 w 6300250"/>
              <a:gd name="connsiteY87" fmla="*/ 4186239 h 6858002"/>
              <a:gd name="connsiteX88" fmla="*/ 6122213 w 6300250"/>
              <a:gd name="connsiteY88" fmla="*/ 4244977 h 6858002"/>
              <a:gd name="connsiteX89" fmla="*/ 6132291 w 6300250"/>
              <a:gd name="connsiteY89" fmla="*/ 4297364 h 6858002"/>
              <a:gd name="connsiteX90" fmla="*/ 6147406 w 6300250"/>
              <a:gd name="connsiteY90" fmla="*/ 4343402 h 6858002"/>
              <a:gd name="connsiteX91" fmla="*/ 6165882 w 6300250"/>
              <a:gd name="connsiteY91" fmla="*/ 4386264 h 6858002"/>
              <a:gd name="connsiteX92" fmla="*/ 6184358 w 6300250"/>
              <a:gd name="connsiteY92" fmla="*/ 4424364 h 6858002"/>
              <a:gd name="connsiteX93" fmla="*/ 6224668 w 6300250"/>
              <a:gd name="connsiteY93" fmla="*/ 4498977 h 6858002"/>
              <a:gd name="connsiteX94" fmla="*/ 6244823 w 6300250"/>
              <a:gd name="connsiteY94" fmla="*/ 4537077 h 6858002"/>
              <a:gd name="connsiteX95" fmla="*/ 6261619 w 6300250"/>
              <a:gd name="connsiteY95" fmla="*/ 4579939 h 6858002"/>
              <a:gd name="connsiteX96" fmla="*/ 6276736 w 6300250"/>
              <a:gd name="connsiteY96" fmla="*/ 4625977 h 6858002"/>
              <a:gd name="connsiteX97" fmla="*/ 6288493 w 6300250"/>
              <a:gd name="connsiteY97" fmla="*/ 4678364 h 6858002"/>
              <a:gd name="connsiteX98" fmla="*/ 6296891 w 6300250"/>
              <a:gd name="connsiteY98" fmla="*/ 4738689 h 6858002"/>
              <a:gd name="connsiteX99" fmla="*/ 6300250 w 6300250"/>
              <a:gd name="connsiteY99" fmla="*/ 4806952 h 6858002"/>
              <a:gd name="connsiteX100" fmla="*/ 6296891 w 6300250"/>
              <a:gd name="connsiteY100" fmla="*/ 4875214 h 6858002"/>
              <a:gd name="connsiteX101" fmla="*/ 6288493 w 6300250"/>
              <a:gd name="connsiteY101" fmla="*/ 4935539 h 6858002"/>
              <a:gd name="connsiteX102" fmla="*/ 6276736 w 6300250"/>
              <a:gd name="connsiteY102" fmla="*/ 4987927 h 6858002"/>
              <a:gd name="connsiteX103" fmla="*/ 6261619 w 6300250"/>
              <a:gd name="connsiteY103" fmla="*/ 5033964 h 6858002"/>
              <a:gd name="connsiteX104" fmla="*/ 6244823 w 6300250"/>
              <a:gd name="connsiteY104" fmla="*/ 5075239 h 6858002"/>
              <a:gd name="connsiteX105" fmla="*/ 6224668 w 6300250"/>
              <a:gd name="connsiteY105" fmla="*/ 5114927 h 6858002"/>
              <a:gd name="connsiteX106" fmla="*/ 6204513 w 6300250"/>
              <a:gd name="connsiteY106" fmla="*/ 5149852 h 6858002"/>
              <a:gd name="connsiteX107" fmla="*/ 6184358 w 6300250"/>
              <a:gd name="connsiteY107" fmla="*/ 5186364 h 6858002"/>
              <a:gd name="connsiteX108" fmla="*/ 6165882 w 6300250"/>
              <a:gd name="connsiteY108" fmla="*/ 5226052 h 6858002"/>
              <a:gd name="connsiteX109" fmla="*/ 6147406 w 6300250"/>
              <a:gd name="connsiteY109" fmla="*/ 5268914 h 6858002"/>
              <a:gd name="connsiteX110" fmla="*/ 6132291 w 6300250"/>
              <a:gd name="connsiteY110" fmla="*/ 5313364 h 6858002"/>
              <a:gd name="connsiteX111" fmla="*/ 6122213 w 6300250"/>
              <a:gd name="connsiteY111" fmla="*/ 5365752 h 6858002"/>
              <a:gd name="connsiteX112" fmla="*/ 6112135 w 6300250"/>
              <a:gd name="connsiteY112" fmla="*/ 5426077 h 6858002"/>
              <a:gd name="connsiteX113" fmla="*/ 6110455 w 6300250"/>
              <a:gd name="connsiteY113" fmla="*/ 5494339 h 6858002"/>
              <a:gd name="connsiteX114" fmla="*/ 6112135 w 6300250"/>
              <a:gd name="connsiteY114" fmla="*/ 5562602 h 6858002"/>
              <a:gd name="connsiteX115" fmla="*/ 6122213 w 6300250"/>
              <a:gd name="connsiteY115" fmla="*/ 5622927 h 6858002"/>
              <a:gd name="connsiteX116" fmla="*/ 6132291 w 6300250"/>
              <a:gd name="connsiteY116" fmla="*/ 5675314 h 6858002"/>
              <a:gd name="connsiteX117" fmla="*/ 6147406 w 6300250"/>
              <a:gd name="connsiteY117" fmla="*/ 5721352 h 6858002"/>
              <a:gd name="connsiteX118" fmla="*/ 6165882 w 6300250"/>
              <a:gd name="connsiteY118" fmla="*/ 5762627 h 6858002"/>
              <a:gd name="connsiteX119" fmla="*/ 6184358 w 6300250"/>
              <a:gd name="connsiteY119" fmla="*/ 5802314 h 6858002"/>
              <a:gd name="connsiteX120" fmla="*/ 6204513 w 6300250"/>
              <a:gd name="connsiteY120" fmla="*/ 5840414 h 6858002"/>
              <a:gd name="connsiteX121" fmla="*/ 6224668 w 6300250"/>
              <a:gd name="connsiteY121" fmla="*/ 5876927 h 6858002"/>
              <a:gd name="connsiteX122" fmla="*/ 6244823 w 6300250"/>
              <a:gd name="connsiteY122" fmla="*/ 5915027 h 6858002"/>
              <a:gd name="connsiteX123" fmla="*/ 6261619 w 6300250"/>
              <a:gd name="connsiteY123" fmla="*/ 5956302 h 6858002"/>
              <a:gd name="connsiteX124" fmla="*/ 6276736 w 6300250"/>
              <a:gd name="connsiteY124" fmla="*/ 6003927 h 6858002"/>
              <a:gd name="connsiteX125" fmla="*/ 6288493 w 6300250"/>
              <a:gd name="connsiteY125" fmla="*/ 6056314 h 6858002"/>
              <a:gd name="connsiteX126" fmla="*/ 6296891 w 6300250"/>
              <a:gd name="connsiteY126" fmla="*/ 6113464 h 6858002"/>
              <a:gd name="connsiteX127" fmla="*/ 6300250 w 6300250"/>
              <a:gd name="connsiteY127" fmla="*/ 6183314 h 6858002"/>
              <a:gd name="connsiteX128" fmla="*/ 6296891 w 6300250"/>
              <a:gd name="connsiteY128" fmla="*/ 6251577 h 6858002"/>
              <a:gd name="connsiteX129" fmla="*/ 6288493 w 6300250"/>
              <a:gd name="connsiteY129" fmla="*/ 6311902 h 6858002"/>
              <a:gd name="connsiteX130" fmla="*/ 6276736 w 6300250"/>
              <a:gd name="connsiteY130" fmla="*/ 6361114 h 6858002"/>
              <a:gd name="connsiteX131" fmla="*/ 6261619 w 6300250"/>
              <a:gd name="connsiteY131" fmla="*/ 6407152 h 6858002"/>
              <a:gd name="connsiteX132" fmla="*/ 6244823 w 6300250"/>
              <a:gd name="connsiteY132" fmla="*/ 6448427 h 6858002"/>
              <a:gd name="connsiteX133" fmla="*/ 6226348 w 6300250"/>
              <a:gd name="connsiteY133" fmla="*/ 6488114 h 6858002"/>
              <a:gd name="connsiteX134" fmla="*/ 6207872 w 6300250"/>
              <a:gd name="connsiteY134" fmla="*/ 6523039 h 6858002"/>
              <a:gd name="connsiteX135" fmla="*/ 6187717 w 6300250"/>
              <a:gd name="connsiteY135" fmla="*/ 6561139 h 6858002"/>
              <a:gd name="connsiteX136" fmla="*/ 6167562 w 6300250"/>
              <a:gd name="connsiteY136" fmla="*/ 6597652 h 6858002"/>
              <a:gd name="connsiteX137" fmla="*/ 6150766 w 6300250"/>
              <a:gd name="connsiteY137" fmla="*/ 6640514 h 6858002"/>
              <a:gd name="connsiteX138" fmla="*/ 6133970 w 6300250"/>
              <a:gd name="connsiteY138" fmla="*/ 6683377 h 6858002"/>
              <a:gd name="connsiteX139" fmla="*/ 6123892 w 6300250"/>
              <a:gd name="connsiteY139" fmla="*/ 6735764 h 6858002"/>
              <a:gd name="connsiteX140" fmla="*/ 6115495 w 6300250"/>
              <a:gd name="connsiteY140" fmla="*/ 6791327 h 6858002"/>
              <a:gd name="connsiteX141" fmla="*/ 6110455 w 6300250"/>
              <a:gd name="connsiteY141" fmla="*/ 6858002 h 6858002"/>
              <a:gd name="connsiteX142" fmla="*/ 3149600 w 6300250"/>
              <a:gd name="connsiteY142" fmla="*/ 6858002 h 6858002"/>
              <a:gd name="connsiteX143" fmla="*/ 2707087 w 6300250"/>
              <a:gd name="connsiteY143" fmla="*/ 6858002 h 6858002"/>
              <a:gd name="connsiteX144" fmla="*/ 0 w 6300250"/>
              <a:gd name="connsiteY144" fmla="*/ 6858002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6300250" h="6858002">
                <a:moveTo>
                  <a:pt x="0" y="0"/>
                </a:moveTo>
                <a:lnTo>
                  <a:pt x="3149600" y="0"/>
                </a:lnTo>
                <a:lnTo>
                  <a:pt x="3149600" y="2"/>
                </a:lnTo>
                <a:lnTo>
                  <a:pt x="6110455" y="2"/>
                </a:lnTo>
                <a:lnTo>
                  <a:pt x="6115495" y="66677"/>
                </a:lnTo>
                <a:lnTo>
                  <a:pt x="6123892" y="122239"/>
                </a:lnTo>
                <a:lnTo>
                  <a:pt x="6133970" y="174627"/>
                </a:lnTo>
                <a:lnTo>
                  <a:pt x="6150766" y="217489"/>
                </a:lnTo>
                <a:lnTo>
                  <a:pt x="6167562" y="260352"/>
                </a:lnTo>
                <a:lnTo>
                  <a:pt x="6187717" y="296864"/>
                </a:lnTo>
                <a:lnTo>
                  <a:pt x="6207872" y="334964"/>
                </a:lnTo>
                <a:lnTo>
                  <a:pt x="6226348" y="369889"/>
                </a:lnTo>
                <a:lnTo>
                  <a:pt x="6244823" y="409577"/>
                </a:lnTo>
                <a:lnTo>
                  <a:pt x="6261619" y="450852"/>
                </a:lnTo>
                <a:lnTo>
                  <a:pt x="6276736" y="496889"/>
                </a:lnTo>
                <a:lnTo>
                  <a:pt x="6288493" y="546102"/>
                </a:lnTo>
                <a:lnTo>
                  <a:pt x="6296891" y="606427"/>
                </a:lnTo>
                <a:lnTo>
                  <a:pt x="6300250" y="673102"/>
                </a:lnTo>
                <a:lnTo>
                  <a:pt x="6296891" y="744539"/>
                </a:lnTo>
                <a:lnTo>
                  <a:pt x="6288493" y="801689"/>
                </a:lnTo>
                <a:lnTo>
                  <a:pt x="6276736" y="854077"/>
                </a:lnTo>
                <a:lnTo>
                  <a:pt x="6261619" y="901702"/>
                </a:lnTo>
                <a:lnTo>
                  <a:pt x="6244823" y="942977"/>
                </a:lnTo>
                <a:lnTo>
                  <a:pt x="6224668" y="981077"/>
                </a:lnTo>
                <a:lnTo>
                  <a:pt x="6204513" y="1017589"/>
                </a:lnTo>
                <a:lnTo>
                  <a:pt x="6184358" y="1055689"/>
                </a:lnTo>
                <a:lnTo>
                  <a:pt x="6165882" y="1095377"/>
                </a:lnTo>
                <a:lnTo>
                  <a:pt x="6147406" y="1136652"/>
                </a:lnTo>
                <a:lnTo>
                  <a:pt x="6132291" y="1182689"/>
                </a:lnTo>
                <a:lnTo>
                  <a:pt x="6122213" y="1235077"/>
                </a:lnTo>
                <a:lnTo>
                  <a:pt x="6112135" y="1295402"/>
                </a:lnTo>
                <a:lnTo>
                  <a:pt x="6110455" y="1363664"/>
                </a:lnTo>
                <a:lnTo>
                  <a:pt x="6112135" y="1431927"/>
                </a:lnTo>
                <a:lnTo>
                  <a:pt x="6122213" y="1492252"/>
                </a:lnTo>
                <a:lnTo>
                  <a:pt x="6132291" y="1544639"/>
                </a:lnTo>
                <a:lnTo>
                  <a:pt x="6147406" y="1589089"/>
                </a:lnTo>
                <a:lnTo>
                  <a:pt x="6165882" y="1631952"/>
                </a:lnTo>
                <a:lnTo>
                  <a:pt x="6184358" y="1671639"/>
                </a:lnTo>
                <a:lnTo>
                  <a:pt x="6204513" y="1708152"/>
                </a:lnTo>
                <a:lnTo>
                  <a:pt x="6224668" y="1743077"/>
                </a:lnTo>
                <a:lnTo>
                  <a:pt x="6244823" y="1782764"/>
                </a:lnTo>
                <a:lnTo>
                  <a:pt x="6261619" y="1824039"/>
                </a:lnTo>
                <a:lnTo>
                  <a:pt x="6276736" y="1870077"/>
                </a:lnTo>
                <a:lnTo>
                  <a:pt x="6288493" y="1922464"/>
                </a:lnTo>
                <a:lnTo>
                  <a:pt x="6296891" y="1982789"/>
                </a:lnTo>
                <a:lnTo>
                  <a:pt x="6300250" y="2051052"/>
                </a:lnTo>
                <a:lnTo>
                  <a:pt x="6296891" y="2119314"/>
                </a:lnTo>
                <a:lnTo>
                  <a:pt x="6288493" y="2179639"/>
                </a:lnTo>
                <a:lnTo>
                  <a:pt x="6276736" y="2232027"/>
                </a:lnTo>
                <a:lnTo>
                  <a:pt x="6261619" y="2278064"/>
                </a:lnTo>
                <a:lnTo>
                  <a:pt x="6244823" y="2319339"/>
                </a:lnTo>
                <a:lnTo>
                  <a:pt x="6224668" y="2359027"/>
                </a:lnTo>
                <a:lnTo>
                  <a:pt x="6204513" y="2395539"/>
                </a:lnTo>
                <a:lnTo>
                  <a:pt x="6184358" y="2433639"/>
                </a:lnTo>
                <a:lnTo>
                  <a:pt x="6165882" y="2471739"/>
                </a:lnTo>
                <a:lnTo>
                  <a:pt x="6147406" y="2513014"/>
                </a:lnTo>
                <a:lnTo>
                  <a:pt x="6132291" y="2560639"/>
                </a:lnTo>
                <a:lnTo>
                  <a:pt x="6122213" y="2613027"/>
                </a:lnTo>
                <a:lnTo>
                  <a:pt x="6112135" y="2671764"/>
                </a:lnTo>
                <a:lnTo>
                  <a:pt x="6110455" y="2741614"/>
                </a:lnTo>
                <a:lnTo>
                  <a:pt x="6112135" y="2809877"/>
                </a:lnTo>
                <a:lnTo>
                  <a:pt x="6122213" y="2868614"/>
                </a:lnTo>
                <a:lnTo>
                  <a:pt x="6132291" y="2922589"/>
                </a:lnTo>
                <a:lnTo>
                  <a:pt x="6147406" y="2967039"/>
                </a:lnTo>
                <a:lnTo>
                  <a:pt x="6165882" y="3009902"/>
                </a:lnTo>
                <a:lnTo>
                  <a:pt x="6184358" y="3046414"/>
                </a:lnTo>
                <a:lnTo>
                  <a:pt x="6204513" y="3084514"/>
                </a:lnTo>
                <a:lnTo>
                  <a:pt x="6224668" y="3121027"/>
                </a:lnTo>
                <a:lnTo>
                  <a:pt x="6244823" y="3160714"/>
                </a:lnTo>
                <a:lnTo>
                  <a:pt x="6261619" y="3201989"/>
                </a:lnTo>
                <a:lnTo>
                  <a:pt x="6276736" y="3248027"/>
                </a:lnTo>
                <a:lnTo>
                  <a:pt x="6288493" y="3300414"/>
                </a:lnTo>
                <a:lnTo>
                  <a:pt x="6296891" y="3360739"/>
                </a:lnTo>
                <a:lnTo>
                  <a:pt x="6300250" y="3427414"/>
                </a:lnTo>
                <a:lnTo>
                  <a:pt x="6296891" y="3497264"/>
                </a:lnTo>
                <a:lnTo>
                  <a:pt x="6288493" y="3557589"/>
                </a:lnTo>
                <a:lnTo>
                  <a:pt x="6276736" y="3609977"/>
                </a:lnTo>
                <a:lnTo>
                  <a:pt x="6261619" y="3656014"/>
                </a:lnTo>
                <a:lnTo>
                  <a:pt x="6244823" y="3697289"/>
                </a:lnTo>
                <a:lnTo>
                  <a:pt x="6224668" y="3736977"/>
                </a:lnTo>
                <a:lnTo>
                  <a:pt x="6184358" y="3811589"/>
                </a:lnTo>
                <a:lnTo>
                  <a:pt x="6165882" y="3848102"/>
                </a:lnTo>
                <a:lnTo>
                  <a:pt x="6147406" y="3890964"/>
                </a:lnTo>
                <a:lnTo>
                  <a:pt x="6132291" y="3935414"/>
                </a:lnTo>
                <a:lnTo>
                  <a:pt x="6122213" y="3987802"/>
                </a:lnTo>
                <a:lnTo>
                  <a:pt x="6112135" y="4048127"/>
                </a:lnTo>
                <a:lnTo>
                  <a:pt x="6110455" y="4116389"/>
                </a:lnTo>
                <a:lnTo>
                  <a:pt x="6112135" y="4186239"/>
                </a:lnTo>
                <a:lnTo>
                  <a:pt x="6122213" y="4244977"/>
                </a:lnTo>
                <a:lnTo>
                  <a:pt x="6132291" y="4297364"/>
                </a:lnTo>
                <a:lnTo>
                  <a:pt x="6147406" y="4343402"/>
                </a:lnTo>
                <a:lnTo>
                  <a:pt x="6165882" y="4386264"/>
                </a:lnTo>
                <a:lnTo>
                  <a:pt x="6184358" y="4424364"/>
                </a:lnTo>
                <a:lnTo>
                  <a:pt x="6224668" y="4498977"/>
                </a:lnTo>
                <a:lnTo>
                  <a:pt x="6244823" y="4537077"/>
                </a:lnTo>
                <a:lnTo>
                  <a:pt x="6261619" y="4579939"/>
                </a:lnTo>
                <a:lnTo>
                  <a:pt x="6276736" y="4625977"/>
                </a:lnTo>
                <a:lnTo>
                  <a:pt x="6288493" y="4678364"/>
                </a:lnTo>
                <a:lnTo>
                  <a:pt x="6296891" y="4738689"/>
                </a:lnTo>
                <a:lnTo>
                  <a:pt x="6300250" y="4806952"/>
                </a:lnTo>
                <a:lnTo>
                  <a:pt x="6296891" y="4875214"/>
                </a:lnTo>
                <a:lnTo>
                  <a:pt x="6288493" y="4935539"/>
                </a:lnTo>
                <a:lnTo>
                  <a:pt x="6276736" y="4987927"/>
                </a:lnTo>
                <a:lnTo>
                  <a:pt x="6261619" y="5033964"/>
                </a:lnTo>
                <a:lnTo>
                  <a:pt x="6244823" y="5075239"/>
                </a:lnTo>
                <a:lnTo>
                  <a:pt x="6224668" y="5114927"/>
                </a:lnTo>
                <a:lnTo>
                  <a:pt x="6204513" y="5149852"/>
                </a:lnTo>
                <a:lnTo>
                  <a:pt x="6184358" y="5186364"/>
                </a:lnTo>
                <a:lnTo>
                  <a:pt x="6165882" y="5226052"/>
                </a:lnTo>
                <a:lnTo>
                  <a:pt x="6147406" y="5268914"/>
                </a:lnTo>
                <a:lnTo>
                  <a:pt x="6132291" y="5313364"/>
                </a:lnTo>
                <a:lnTo>
                  <a:pt x="6122213" y="5365752"/>
                </a:lnTo>
                <a:lnTo>
                  <a:pt x="6112135" y="5426077"/>
                </a:lnTo>
                <a:lnTo>
                  <a:pt x="6110455" y="5494339"/>
                </a:lnTo>
                <a:lnTo>
                  <a:pt x="6112135" y="5562602"/>
                </a:lnTo>
                <a:lnTo>
                  <a:pt x="6122213" y="5622927"/>
                </a:lnTo>
                <a:lnTo>
                  <a:pt x="6132291" y="5675314"/>
                </a:lnTo>
                <a:lnTo>
                  <a:pt x="6147406" y="5721352"/>
                </a:lnTo>
                <a:lnTo>
                  <a:pt x="6165882" y="5762627"/>
                </a:lnTo>
                <a:lnTo>
                  <a:pt x="6184358" y="5802314"/>
                </a:lnTo>
                <a:lnTo>
                  <a:pt x="6204513" y="5840414"/>
                </a:lnTo>
                <a:lnTo>
                  <a:pt x="6224668" y="5876927"/>
                </a:lnTo>
                <a:lnTo>
                  <a:pt x="6244823" y="5915027"/>
                </a:lnTo>
                <a:lnTo>
                  <a:pt x="6261619" y="5956302"/>
                </a:lnTo>
                <a:lnTo>
                  <a:pt x="6276736" y="6003927"/>
                </a:lnTo>
                <a:lnTo>
                  <a:pt x="6288493" y="6056314"/>
                </a:lnTo>
                <a:lnTo>
                  <a:pt x="6296891" y="6113464"/>
                </a:lnTo>
                <a:lnTo>
                  <a:pt x="6300250" y="6183314"/>
                </a:lnTo>
                <a:lnTo>
                  <a:pt x="6296891" y="6251577"/>
                </a:lnTo>
                <a:lnTo>
                  <a:pt x="6288493" y="6311902"/>
                </a:lnTo>
                <a:lnTo>
                  <a:pt x="6276736" y="6361114"/>
                </a:lnTo>
                <a:lnTo>
                  <a:pt x="6261619" y="6407152"/>
                </a:lnTo>
                <a:lnTo>
                  <a:pt x="6244823" y="6448427"/>
                </a:lnTo>
                <a:lnTo>
                  <a:pt x="6226348" y="6488114"/>
                </a:lnTo>
                <a:lnTo>
                  <a:pt x="6207872" y="6523039"/>
                </a:lnTo>
                <a:lnTo>
                  <a:pt x="6187717" y="6561139"/>
                </a:lnTo>
                <a:lnTo>
                  <a:pt x="6167562" y="6597652"/>
                </a:lnTo>
                <a:lnTo>
                  <a:pt x="6150766" y="6640514"/>
                </a:lnTo>
                <a:lnTo>
                  <a:pt x="6133970" y="6683377"/>
                </a:lnTo>
                <a:lnTo>
                  <a:pt x="6123892" y="6735764"/>
                </a:lnTo>
                <a:lnTo>
                  <a:pt x="6115495" y="6791327"/>
                </a:lnTo>
                <a:lnTo>
                  <a:pt x="6110455" y="6858002"/>
                </a:lnTo>
                <a:lnTo>
                  <a:pt x="3149600" y="6858002"/>
                </a:lnTo>
                <a:lnTo>
                  <a:pt x="2707087" y="6858002"/>
                </a:lnTo>
                <a:lnTo>
                  <a:pt x="0" y="6858002"/>
                </a:lnTo>
                <a:close/>
              </a:path>
            </a:pathLst>
          </a:custGeom>
          <a:solidFill>
            <a:schemeClr val="accent1"/>
          </a:solidFill>
          <a:ln w="0">
            <a:noFill/>
            <a:prstDash val="solid"/>
            <a:round/>
            <a:headEnd/>
            <a:tailEnd/>
          </a:ln>
        </p:spPr>
      </p:sp>
      <p:sp>
        <p:nvSpPr>
          <p:cNvPr id="2" name="Tittel 1">
            <a:extLst>
              <a:ext uri="{FF2B5EF4-FFF2-40B4-BE49-F238E27FC236}">
                <a16:creationId xmlns:a16="http://schemas.microsoft.com/office/drawing/2014/main" id="{BBB5DD29-F4AB-438A-841E-DFCAFC7BEFE9}"/>
              </a:ext>
            </a:extLst>
          </p:cNvPr>
          <p:cNvSpPr>
            <a:spLocks noGrp="1"/>
          </p:cNvSpPr>
          <p:nvPr>
            <p:ph type="title"/>
          </p:nvPr>
        </p:nvSpPr>
        <p:spPr>
          <a:xfrm>
            <a:off x="931933" y="1162940"/>
            <a:ext cx="4515598" cy="4532120"/>
          </a:xfrm>
        </p:spPr>
        <p:txBody>
          <a:bodyPr anchor="ctr">
            <a:normAutofit/>
          </a:bodyPr>
          <a:lstStyle/>
          <a:p>
            <a:r>
              <a:rPr lang="nb-NO" sz="4400" dirty="0">
                <a:solidFill>
                  <a:srgbClr val="2A1A00"/>
                </a:solidFill>
              </a:rPr>
              <a:t>INTRODUCTION</a:t>
            </a:r>
          </a:p>
        </p:txBody>
      </p:sp>
      <p:sp>
        <p:nvSpPr>
          <p:cNvPr id="30" name="Rectangle 29">
            <a:extLst>
              <a:ext uri="{FF2B5EF4-FFF2-40B4-BE49-F238E27FC236}">
                <a16:creationId xmlns:a16="http://schemas.microsoft.com/office/drawing/2014/main" id="{E3B475C6-1445-41C7-9360-49FD7C1C1E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Content Placeholder 9">
            <a:extLst>
              <a:ext uri="{FF2B5EF4-FFF2-40B4-BE49-F238E27FC236}">
                <a16:creationId xmlns:a16="http://schemas.microsoft.com/office/drawing/2014/main" id="{8BBD44E4-7F6A-6E6A-2BDD-2AC76241F716}"/>
              </a:ext>
            </a:extLst>
          </p:cNvPr>
          <p:cNvSpPr>
            <a:spLocks noGrp="1"/>
          </p:cNvSpPr>
          <p:nvPr>
            <p:ph idx="1"/>
          </p:nvPr>
        </p:nvSpPr>
        <p:spPr>
          <a:xfrm>
            <a:off x="6749271" y="1128451"/>
            <a:ext cx="4680729" cy="4566609"/>
          </a:xfrm>
        </p:spPr>
        <p:txBody>
          <a:bodyPr anchor="ctr">
            <a:normAutofit/>
          </a:bodyPr>
          <a:lstStyle/>
          <a:p>
            <a:r>
              <a:rPr lang="en-US" dirty="0"/>
              <a:t>The preservation of biodiversity is one of the main issues that mankind is now facing, along with climate change. It has an immediate impact on our economy, health, and well-being. The majority of the materials we use in everyday life, the water we drink, the food that feeds us, and the air we breathe all connected to the existing biodiversity around us</a:t>
            </a:r>
          </a:p>
        </p:txBody>
      </p:sp>
      <p:sp>
        <p:nvSpPr>
          <p:cNvPr id="4" name="Plassholder for bunntekst 3">
            <a:extLst>
              <a:ext uri="{FF2B5EF4-FFF2-40B4-BE49-F238E27FC236}">
                <a16:creationId xmlns:a16="http://schemas.microsoft.com/office/drawing/2014/main" id="{8611AE1C-FC79-41BC-B2B1-52F3CF07299B}"/>
              </a:ext>
            </a:extLst>
          </p:cNvPr>
          <p:cNvSpPr>
            <a:spLocks noGrp="1"/>
          </p:cNvSpPr>
          <p:nvPr>
            <p:ph type="ftr" sz="quarter" idx="11"/>
          </p:nvPr>
        </p:nvSpPr>
        <p:spPr>
          <a:xfrm>
            <a:off x="6744470" y="6375679"/>
            <a:ext cx="3304694" cy="345796"/>
          </a:xfrm>
        </p:spPr>
        <p:txBody>
          <a:bodyPr>
            <a:normAutofit/>
          </a:bodyPr>
          <a:lstStyle/>
          <a:p>
            <a:pPr algn="l">
              <a:spcAft>
                <a:spcPts val="600"/>
              </a:spcAft>
            </a:pPr>
            <a:r>
              <a:rPr lang="en-US" sz="1100"/>
              <a:t>Project Number: 2020-1-UK01-KA227-SCH-094437</a:t>
            </a:r>
          </a:p>
        </p:txBody>
      </p:sp>
      <p:sp>
        <p:nvSpPr>
          <p:cNvPr id="9" name="TextBox 8">
            <a:extLst>
              <a:ext uri="{FF2B5EF4-FFF2-40B4-BE49-F238E27FC236}">
                <a16:creationId xmlns:a16="http://schemas.microsoft.com/office/drawing/2014/main" id="{5590D391-F9D6-92FB-A342-C808B1E34302}"/>
              </a:ext>
            </a:extLst>
          </p:cNvPr>
          <p:cNvSpPr txBox="1"/>
          <p:nvPr/>
        </p:nvSpPr>
        <p:spPr>
          <a:xfrm>
            <a:off x="7242457" y="5666037"/>
            <a:ext cx="3694355" cy="369332"/>
          </a:xfrm>
          <a:prstGeom prst="rect">
            <a:avLst/>
          </a:prstGeom>
          <a:noFill/>
        </p:spPr>
        <p:txBody>
          <a:bodyPr wrap="square">
            <a:spAutoFit/>
          </a:bodyPr>
          <a:lstStyle/>
          <a:p>
            <a:r>
              <a:rPr lang="en-GB" dirty="0"/>
              <a:t>Source: </a:t>
            </a:r>
            <a:r>
              <a:rPr lang="en-GB" dirty="0" err="1"/>
              <a:t>Hammerl</a:t>
            </a:r>
            <a:r>
              <a:rPr lang="en-GB" dirty="0"/>
              <a:t> &amp; </a:t>
            </a:r>
            <a:r>
              <a:rPr lang="en-GB" dirty="0" err="1"/>
              <a:t>Hörmann</a:t>
            </a:r>
            <a:r>
              <a:rPr lang="en-GB" dirty="0"/>
              <a:t>, 2016</a:t>
            </a:r>
          </a:p>
        </p:txBody>
      </p:sp>
    </p:spTree>
    <p:extLst>
      <p:ext uri="{BB962C8B-B14F-4D97-AF65-F5344CB8AC3E}">
        <p14:creationId xmlns:p14="http://schemas.microsoft.com/office/powerpoint/2010/main" val="2063011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Bilde 5">
            <a:extLst>
              <a:ext uri="{FF2B5EF4-FFF2-40B4-BE49-F238E27FC236}">
                <a16:creationId xmlns:a16="http://schemas.microsoft.com/office/drawing/2014/main" id="{633BC886-0C78-462C-A8D0-176820C926E9}"/>
              </a:ext>
            </a:extLst>
          </p:cNvPr>
          <p:cNvPicPr>
            <a:picLocks noChangeAspect="1"/>
          </p:cNvPicPr>
          <p:nvPr/>
        </p:nvPicPr>
        <p:blipFill rotWithShape="1">
          <a:blip r:embed="rId2"/>
          <a:srcRect t="9223" b="6507"/>
          <a:stretch/>
        </p:blipFill>
        <p:spPr>
          <a:xfrm>
            <a:off x="20" y="10"/>
            <a:ext cx="12191980" cy="6857990"/>
          </a:xfrm>
          <a:prstGeom prst="rect">
            <a:avLst/>
          </a:prstGeom>
        </p:spPr>
      </p:pic>
      <p:sp>
        <p:nvSpPr>
          <p:cNvPr id="11" name="Freeform: Shape 10">
            <a:extLst>
              <a:ext uri="{FF2B5EF4-FFF2-40B4-BE49-F238E27FC236}">
                <a16:creationId xmlns:a16="http://schemas.microsoft.com/office/drawing/2014/main" id="{0151AADE-3190-40C1-806A-ED37442630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9613" y="0"/>
            <a:ext cx="11482387" cy="6858000"/>
          </a:xfrm>
          <a:custGeom>
            <a:avLst/>
            <a:gdLst>
              <a:gd name="connsiteX0" fmla="*/ 0 w 11482387"/>
              <a:gd name="connsiteY0" fmla="*/ 0 h 6858000"/>
              <a:gd name="connsiteX1" fmla="*/ 11482387 w 11482387"/>
              <a:gd name="connsiteY1" fmla="*/ 0 h 6858000"/>
              <a:gd name="connsiteX2" fmla="*/ 11482387 w 11482387"/>
              <a:gd name="connsiteY2" fmla="*/ 6858000 h 6858000"/>
              <a:gd name="connsiteX3" fmla="*/ 0 w 11482387"/>
              <a:gd name="connsiteY3" fmla="*/ 6858000 h 6858000"/>
              <a:gd name="connsiteX4" fmla="*/ 1587 w 11482387"/>
              <a:gd name="connsiteY4" fmla="*/ 6789738 h 6858000"/>
              <a:gd name="connsiteX5" fmla="*/ 9525 w 11482387"/>
              <a:gd name="connsiteY5" fmla="*/ 6729413 h 6858000"/>
              <a:gd name="connsiteX6" fmla="*/ 20637 w 11482387"/>
              <a:gd name="connsiteY6" fmla="*/ 6677025 h 6858000"/>
              <a:gd name="connsiteX7" fmla="*/ 34925 w 11482387"/>
              <a:gd name="connsiteY7" fmla="*/ 6630988 h 6858000"/>
              <a:gd name="connsiteX8" fmla="*/ 50800 w 11482387"/>
              <a:gd name="connsiteY8" fmla="*/ 6589713 h 6858000"/>
              <a:gd name="connsiteX9" fmla="*/ 69850 w 11482387"/>
              <a:gd name="connsiteY9" fmla="*/ 6553200 h 6858000"/>
              <a:gd name="connsiteX10" fmla="*/ 88900 w 11482387"/>
              <a:gd name="connsiteY10" fmla="*/ 6515100 h 6858000"/>
              <a:gd name="connsiteX11" fmla="*/ 107950 w 11482387"/>
              <a:gd name="connsiteY11" fmla="*/ 6477000 h 6858000"/>
              <a:gd name="connsiteX12" fmla="*/ 123825 w 11482387"/>
              <a:gd name="connsiteY12" fmla="*/ 6440488 h 6858000"/>
              <a:gd name="connsiteX13" fmla="*/ 139700 w 11482387"/>
              <a:gd name="connsiteY13" fmla="*/ 6399213 h 6858000"/>
              <a:gd name="connsiteX14" fmla="*/ 155575 w 11482387"/>
              <a:gd name="connsiteY14" fmla="*/ 6353175 h 6858000"/>
              <a:gd name="connsiteX15" fmla="*/ 166687 w 11482387"/>
              <a:gd name="connsiteY15" fmla="*/ 6300788 h 6858000"/>
              <a:gd name="connsiteX16" fmla="*/ 173037 w 11482387"/>
              <a:gd name="connsiteY16" fmla="*/ 6240463 h 6858000"/>
              <a:gd name="connsiteX17" fmla="*/ 176212 w 11482387"/>
              <a:gd name="connsiteY17" fmla="*/ 6172200 h 6858000"/>
              <a:gd name="connsiteX18" fmla="*/ 173037 w 11482387"/>
              <a:gd name="connsiteY18" fmla="*/ 6103938 h 6858000"/>
              <a:gd name="connsiteX19" fmla="*/ 166687 w 11482387"/>
              <a:gd name="connsiteY19" fmla="*/ 6043613 h 6858000"/>
              <a:gd name="connsiteX20" fmla="*/ 155575 w 11482387"/>
              <a:gd name="connsiteY20" fmla="*/ 5991225 h 6858000"/>
              <a:gd name="connsiteX21" fmla="*/ 139700 w 11482387"/>
              <a:gd name="connsiteY21" fmla="*/ 5945188 h 6858000"/>
              <a:gd name="connsiteX22" fmla="*/ 123825 w 11482387"/>
              <a:gd name="connsiteY22" fmla="*/ 5903913 h 6858000"/>
              <a:gd name="connsiteX23" fmla="*/ 107950 w 11482387"/>
              <a:gd name="connsiteY23" fmla="*/ 5867400 h 6858000"/>
              <a:gd name="connsiteX24" fmla="*/ 88900 w 11482387"/>
              <a:gd name="connsiteY24" fmla="*/ 5829300 h 6858000"/>
              <a:gd name="connsiteX25" fmla="*/ 69850 w 11482387"/>
              <a:gd name="connsiteY25" fmla="*/ 5791200 h 6858000"/>
              <a:gd name="connsiteX26" fmla="*/ 50800 w 11482387"/>
              <a:gd name="connsiteY26" fmla="*/ 5754688 h 6858000"/>
              <a:gd name="connsiteX27" fmla="*/ 34925 w 11482387"/>
              <a:gd name="connsiteY27" fmla="*/ 5713413 h 6858000"/>
              <a:gd name="connsiteX28" fmla="*/ 20637 w 11482387"/>
              <a:gd name="connsiteY28" fmla="*/ 5667375 h 6858000"/>
              <a:gd name="connsiteX29" fmla="*/ 9525 w 11482387"/>
              <a:gd name="connsiteY29" fmla="*/ 5614988 h 6858000"/>
              <a:gd name="connsiteX30" fmla="*/ 1587 w 11482387"/>
              <a:gd name="connsiteY30" fmla="*/ 5554663 h 6858000"/>
              <a:gd name="connsiteX31" fmla="*/ 0 w 11482387"/>
              <a:gd name="connsiteY31" fmla="*/ 5486400 h 6858000"/>
              <a:gd name="connsiteX32" fmla="*/ 1587 w 11482387"/>
              <a:gd name="connsiteY32" fmla="*/ 5418138 h 6858000"/>
              <a:gd name="connsiteX33" fmla="*/ 9525 w 11482387"/>
              <a:gd name="connsiteY33" fmla="*/ 5357813 h 6858000"/>
              <a:gd name="connsiteX34" fmla="*/ 20637 w 11482387"/>
              <a:gd name="connsiteY34" fmla="*/ 5305425 h 6858000"/>
              <a:gd name="connsiteX35" fmla="*/ 34925 w 11482387"/>
              <a:gd name="connsiteY35" fmla="*/ 5259388 h 6858000"/>
              <a:gd name="connsiteX36" fmla="*/ 50800 w 11482387"/>
              <a:gd name="connsiteY36" fmla="*/ 5218113 h 6858000"/>
              <a:gd name="connsiteX37" fmla="*/ 69850 w 11482387"/>
              <a:gd name="connsiteY37" fmla="*/ 5181600 h 6858000"/>
              <a:gd name="connsiteX38" fmla="*/ 88900 w 11482387"/>
              <a:gd name="connsiteY38" fmla="*/ 5143500 h 6858000"/>
              <a:gd name="connsiteX39" fmla="*/ 107950 w 11482387"/>
              <a:gd name="connsiteY39" fmla="*/ 5105400 h 6858000"/>
              <a:gd name="connsiteX40" fmla="*/ 123825 w 11482387"/>
              <a:gd name="connsiteY40" fmla="*/ 5068888 h 6858000"/>
              <a:gd name="connsiteX41" fmla="*/ 139700 w 11482387"/>
              <a:gd name="connsiteY41" fmla="*/ 5027613 h 6858000"/>
              <a:gd name="connsiteX42" fmla="*/ 155575 w 11482387"/>
              <a:gd name="connsiteY42" fmla="*/ 4981575 h 6858000"/>
              <a:gd name="connsiteX43" fmla="*/ 166687 w 11482387"/>
              <a:gd name="connsiteY43" fmla="*/ 4929188 h 6858000"/>
              <a:gd name="connsiteX44" fmla="*/ 173037 w 11482387"/>
              <a:gd name="connsiteY44" fmla="*/ 4868863 h 6858000"/>
              <a:gd name="connsiteX45" fmla="*/ 176212 w 11482387"/>
              <a:gd name="connsiteY45" fmla="*/ 4800600 h 6858000"/>
              <a:gd name="connsiteX46" fmla="*/ 173037 w 11482387"/>
              <a:gd name="connsiteY46" fmla="*/ 4732338 h 6858000"/>
              <a:gd name="connsiteX47" fmla="*/ 166687 w 11482387"/>
              <a:gd name="connsiteY47" fmla="*/ 4672013 h 6858000"/>
              <a:gd name="connsiteX48" fmla="*/ 155575 w 11482387"/>
              <a:gd name="connsiteY48" fmla="*/ 4619625 h 6858000"/>
              <a:gd name="connsiteX49" fmla="*/ 139700 w 11482387"/>
              <a:gd name="connsiteY49" fmla="*/ 4573588 h 6858000"/>
              <a:gd name="connsiteX50" fmla="*/ 123825 w 11482387"/>
              <a:gd name="connsiteY50" fmla="*/ 4532313 h 6858000"/>
              <a:gd name="connsiteX51" fmla="*/ 107950 w 11482387"/>
              <a:gd name="connsiteY51" fmla="*/ 4495800 h 6858000"/>
              <a:gd name="connsiteX52" fmla="*/ 69850 w 11482387"/>
              <a:gd name="connsiteY52" fmla="*/ 4419600 h 6858000"/>
              <a:gd name="connsiteX53" fmla="*/ 50800 w 11482387"/>
              <a:gd name="connsiteY53" fmla="*/ 4383088 h 6858000"/>
              <a:gd name="connsiteX54" fmla="*/ 34925 w 11482387"/>
              <a:gd name="connsiteY54" fmla="*/ 4341813 h 6858000"/>
              <a:gd name="connsiteX55" fmla="*/ 20637 w 11482387"/>
              <a:gd name="connsiteY55" fmla="*/ 4295775 h 6858000"/>
              <a:gd name="connsiteX56" fmla="*/ 9525 w 11482387"/>
              <a:gd name="connsiteY56" fmla="*/ 4243388 h 6858000"/>
              <a:gd name="connsiteX57" fmla="*/ 1587 w 11482387"/>
              <a:gd name="connsiteY57" fmla="*/ 4183063 h 6858000"/>
              <a:gd name="connsiteX58" fmla="*/ 0 w 11482387"/>
              <a:gd name="connsiteY58" fmla="*/ 4114800 h 6858000"/>
              <a:gd name="connsiteX59" fmla="*/ 1587 w 11482387"/>
              <a:gd name="connsiteY59" fmla="*/ 4046538 h 6858000"/>
              <a:gd name="connsiteX60" fmla="*/ 9525 w 11482387"/>
              <a:gd name="connsiteY60" fmla="*/ 3986213 h 6858000"/>
              <a:gd name="connsiteX61" fmla="*/ 20637 w 11482387"/>
              <a:gd name="connsiteY61" fmla="*/ 3933825 h 6858000"/>
              <a:gd name="connsiteX62" fmla="*/ 34925 w 11482387"/>
              <a:gd name="connsiteY62" fmla="*/ 3887788 h 6858000"/>
              <a:gd name="connsiteX63" fmla="*/ 50800 w 11482387"/>
              <a:gd name="connsiteY63" fmla="*/ 3846513 h 6858000"/>
              <a:gd name="connsiteX64" fmla="*/ 69850 w 11482387"/>
              <a:gd name="connsiteY64" fmla="*/ 3810000 h 6858000"/>
              <a:gd name="connsiteX65" fmla="*/ 88900 w 11482387"/>
              <a:gd name="connsiteY65" fmla="*/ 3771900 h 6858000"/>
              <a:gd name="connsiteX66" fmla="*/ 107950 w 11482387"/>
              <a:gd name="connsiteY66" fmla="*/ 3733800 h 6858000"/>
              <a:gd name="connsiteX67" fmla="*/ 123825 w 11482387"/>
              <a:gd name="connsiteY67" fmla="*/ 3697288 h 6858000"/>
              <a:gd name="connsiteX68" fmla="*/ 139700 w 11482387"/>
              <a:gd name="connsiteY68" fmla="*/ 3656013 h 6858000"/>
              <a:gd name="connsiteX69" fmla="*/ 155575 w 11482387"/>
              <a:gd name="connsiteY69" fmla="*/ 3609975 h 6858000"/>
              <a:gd name="connsiteX70" fmla="*/ 166687 w 11482387"/>
              <a:gd name="connsiteY70" fmla="*/ 3557588 h 6858000"/>
              <a:gd name="connsiteX71" fmla="*/ 173037 w 11482387"/>
              <a:gd name="connsiteY71" fmla="*/ 3497263 h 6858000"/>
              <a:gd name="connsiteX72" fmla="*/ 176212 w 11482387"/>
              <a:gd name="connsiteY72" fmla="*/ 3427413 h 6858000"/>
              <a:gd name="connsiteX73" fmla="*/ 173037 w 11482387"/>
              <a:gd name="connsiteY73" fmla="*/ 3360738 h 6858000"/>
              <a:gd name="connsiteX74" fmla="*/ 166687 w 11482387"/>
              <a:gd name="connsiteY74" fmla="*/ 3300413 h 6858000"/>
              <a:gd name="connsiteX75" fmla="*/ 155575 w 11482387"/>
              <a:gd name="connsiteY75" fmla="*/ 3248025 h 6858000"/>
              <a:gd name="connsiteX76" fmla="*/ 139700 w 11482387"/>
              <a:gd name="connsiteY76" fmla="*/ 3201988 h 6858000"/>
              <a:gd name="connsiteX77" fmla="*/ 123825 w 11482387"/>
              <a:gd name="connsiteY77" fmla="*/ 3160713 h 6858000"/>
              <a:gd name="connsiteX78" fmla="*/ 107950 w 11482387"/>
              <a:gd name="connsiteY78" fmla="*/ 3124200 h 6858000"/>
              <a:gd name="connsiteX79" fmla="*/ 88900 w 11482387"/>
              <a:gd name="connsiteY79" fmla="*/ 3086100 h 6858000"/>
              <a:gd name="connsiteX80" fmla="*/ 69850 w 11482387"/>
              <a:gd name="connsiteY80" fmla="*/ 3048000 h 6858000"/>
              <a:gd name="connsiteX81" fmla="*/ 50800 w 11482387"/>
              <a:gd name="connsiteY81" fmla="*/ 3011488 h 6858000"/>
              <a:gd name="connsiteX82" fmla="*/ 34925 w 11482387"/>
              <a:gd name="connsiteY82" fmla="*/ 2970213 h 6858000"/>
              <a:gd name="connsiteX83" fmla="*/ 20637 w 11482387"/>
              <a:gd name="connsiteY83" fmla="*/ 2924175 h 6858000"/>
              <a:gd name="connsiteX84" fmla="*/ 9525 w 11482387"/>
              <a:gd name="connsiteY84" fmla="*/ 2871788 h 6858000"/>
              <a:gd name="connsiteX85" fmla="*/ 1587 w 11482387"/>
              <a:gd name="connsiteY85" fmla="*/ 2811463 h 6858000"/>
              <a:gd name="connsiteX86" fmla="*/ 0 w 11482387"/>
              <a:gd name="connsiteY86" fmla="*/ 2743200 h 6858000"/>
              <a:gd name="connsiteX87" fmla="*/ 1587 w 11482387"/>
              <a:gd name="connsiteY87" fmla="*/ 2674938 h 6858000"/>
              <a:gd name="connsiteX88" fmla="*/ 9525 w 11482387"/>
              <a:gd name="connsiteY88" fmla="*/ 2614613 h 6858000"/>
              <a:gd name="connsiteX89" fmla="*/ 20637 w 11482387"/>
              <a:gd name="connsiteY89" fmla="*/ 2562225 h 6858000"/>
              <a:gd name="connsiteX90" fmla="*/ 34925 w 11482387"/>
              <a:gd name="connsiteY90" fmla="*/ 2516188 h 6858000"/>
              <a:gd name="connsiteX91" fmla="*/ 50800 w 11482387"/>
              <a:gd name="connsiteY91" fmla="*/ 2474913 h 6858000"/>
              <a:gd name="connsiteX92" fmla="*/ 69850 w 11482387"/>
              <a:gd name="connsiteY92" fmla="*/ 2438400 h 6858000"/>
              <a:gd name="connsiteX93" fmla="*/ 88900 w 11482387"/>
              <a:gd name="connsiteY93" fmla="*/ 2400300 h 6858000"/>
              <a:gd name="connsiteX94" fmla="*/ 107950 w 11482387"/>
              <a:gd name="connsiteY94" fmla="*/ 2362200 h 6858000"/>
              <a:gd name="connsiteX95" fmla="*/ 123825 w 11482387"/>
              <a:gd name="connsiteY95" fmla="*/ 2325688 h 6858000"/>
              <a:gd name="connsiteX96" fmla="*/ 139700 w 11482387"/>
              <a:gd name="connsiteY96" fmla="*/ 2284413 h 6858000"/>
              <a:gd name="connsiteX97" fmla="*/ 155575 w 11482387"/>
              <a:gd name="connsiteY97" fmla="*/ 2238375 h 6858000"/>
              <a:gd name="connsiteX98" fmla="*/ 166687 w 11482387"/>
              <a:gd name="connsiteY98" fmla="*/ 2185988 h 6858000"/>
              <a:gd name="connsiteX99" fmla="*/ 173037 w 11482387"/>
              <a:gd name="connsiteY99" fmla="*/ 2125663 h 6858000"/>
              <a:gd name="connsiteX100" fmla="*/ 176212 w 11482387"/>
              <a:gd name="connsiteY100" fmla="*/ 2057400 h 6858000"/>
              <a:gd name="connsiteX101" fmla="*/ 173037 w 11482387"/>
              <a:gd name="connsiteY101" fmla="*/ 1989138 h 6858000"/>
              <a:gd name="connsiteX102" fmla="*/ 166687 w 11482387"/>
              <a:gd name="connsiteY102" fmla="*/ 1928813 h 6858000"/>
              <a:gd name="connsiteX103" fmla="*/ 155575 w 11482387"/>
              <a:gd name="connsiteY103" fmla="*/ 1876425 h 6858000"/>
              <a:gd name="connsiteX104" fmla="*/ 139700 w 11482387"/>
              <a:gd name="connsiteY104" fmla="*/ 1830388 h 6858000"/>
              <a:gd name="connsiteX105" fmla="*/ 123825 w 11482387"/>
              <a:gd name="connsiteY105" fmla="*/ 1789113 h 6858000"/>
              <a:gd name="connsiteX106" fmla="*/ 107950 w 11482387"/>
              <a:gd name="connsiteY106" fmla="*/ 1752600 h 6858000"/>
              <a:gd name="connsiteX107" fmla="*/ 88900 w 11482387"/>
              <a:gd name="connsiteY107" fmla="*/ 1714500 h 6858000"/>
              <a:gd name="connsiteX108" fmla="*/ 69850 w 11482387"/>
              <a:gd name="connsiteY108" fmla="*/ 1676400 h 6858000"/>
              <a:gd name="connsiteX109" fmla="*/ 50800 w 11482387"/>
              <a:gd name="connsiteY109" fmla="*/ 1639888 h 6858000"/>
              <a:gd name="connsiteX110" fmla="*/ 34925 w 11482387"/>
              <a:gd name="connsiteY110" fmla="*/ 1598613 h 6858000"/>
              <a:gd name="connsiteX111" fmla="*/ 20637 w 11482387"/>
              <a:gd name="connsiteY111" fmla="*/ 1552575 h 6858000"/>
              <a:gd name="connsiteX112" fmla="*/ 9525 w 11482387"/>
              <a:gd name="connsiteY112" fmla="*/ 1500188 h 6858000"/>
              <a:gd name="connsiteX113" fmla="*/ 1587 w 11482387"/>
              <a:gd name="connsiteY113" fmla="*/ 1439863 h 6858000"/>
              <a:gd name="connsiteX114" fmla="*/ 0 w 11482387"/>
              <a:gd name="connsiteY114" fmla="*/ 1371600 h 6858000"/>
              <a:gd name="connsiteX115" fmla="*/ 1587 w 11482387"/>
              <a:gd name="connsiteY115" fmla="*/ 1303338 h 6858000"/>
              <a:gd name="connsiteX116" fmla="*/ 9525 w 11482387"/>
              <a:gd name="connsiteY116" fmla="*/ 1243013 h 6858000"/>
              <a:gd name="connsiteX117" fmla="*/ 20637 w 11482387"/>
              <a:gd name="connsiteY117" fmla="*/ 1190625 h 6858000"/>
              <a:gd name="connsiteX118" fmla="*/ 34925 w 11482387"/>
              <a:gd name="connsiteY118" fmla="*/ 1144588 h 6858000"/>
              <a:gd name="connsiteX119" fmla="*/ 50800 w 11482387"/>
              <a:gd name="connsiteY119" fmla="*/ 1103313 h 6858000"/>
              <a:gd name="connsiteX120" fmla="*/ 69850 w 11482387"/>
              <a:gd name="connsiteY120" fmla="*/ 1066800 h 6858000"/>
              <a:gd name="connsiteX121" fmla="*/ 88900 w 11482387"/>
              <a:gd name="connsiteY121" fmla="*/ 1028700 h 6858000"/>
              <a:gd name="connsiteX122" fmla="*/ 107950 w 11482387"/>
              <a:gd name="connsiteY122" fmla="*/ 990600 h 6858000"/>
              <a:gd name="connsiteX123" fmla="*/ 123825 w 11482387"/>
              <a:gd name="connsiteY123" fmla="*/ 954088 h 6858000"/>
              <a:gd name="connsiteX124" fmla="*/ 139700 w 11482387"/>
              <a:gd name="connsiteY124" fmla="*/ 912813 h 6858000"/>
              <a:gd name="connsiteX125" fmla="*/ 155575 w 11482387"/>
              <a:gd name="connsiteY125" fmla="*/ 866775 h 6858000"/>
              <a:gd name="connsiteX126" fmla="*/ 166687 w 11482387"/>
              <a:gd name="connsiteY126" fmla="*/ 814388 h 6858000"/>
              <a:gd name="connsiteX127" fmla="*/ 173037 w 11482387"/>
              <a:gd name="connsiteY127" fmla="*/ 754063 h 6858000"/>
              <a:gd name="connsiteX128" fmla="*/ 176212 w 11482387"/>
              <a:gd name="connsiteY128" fmla="*/ 685800 h 6858000"/>
              <a:gd name="connsiteX129" fmla="*/ 173037 w 11482387"/>
              <a:gd name="connsiteY129" fmla="*/ 617538 h 6858000"/>
              <a:gd name="connsiteX130" fmla="*/ 166687 w 11482387"/>
              <a:gd name="connsiteY130" fmla="*/ 557213 h 6858000"/>
              <a:gd name="connsiteX131" fmla="*/ 155575 w 11482387"/>
              <a:gd name="connsiteY131" fmla="*/ 504825 h 6858000"/>
              <a:gd name="connsiteX132" fmla="*/ 139700 w 11482387"/>
              <a:gd name="connsiteY132" fmla="*/ 458788 h 6858000"/>
              <a:gd name="connsiteX133" fmla="*/ 123825 w 11482387"/>
              <a:gd name="connsiteY133" fmla="*/ 417513 h 6858000"/>
              <a:gd name="connsiteX134" fmla="*/ 107950 w 11482387"/>
              <a:gd name="connsiteY134" fmla="*/ 381000 h 6858000"/>
              <a:gd name="connsiteX135" fmla="*/ 88900 w 11482387"/>
              <a:gd name="connsiteY135" fmla="*/ 342900 h 6858000"/>
              <a:gd name="connsiteX136" fmla="*/ 69850 w 11482387"/>
              <a:gd name="connsiteY136" fmla="*/ 304800 h 6858000"/>
              <a:gd name="connsiteX137" fmla="*/ 50800 w 11482387"/>
              <a:gd name="connsiteY137" fmla="*/ 268288 h 6858000"/>
              <a:gd name="connsiteX138" fmla="*/ 34925 w 11482387"/>
              <a:gd name="connsiteY138" fmla="*/ 227013 h 6858000"/>
              <a:gd name="connsiteX139" fmla="*/ 20637 w 11482387"/>
              <a:gd name="connsiteY139" fmla="*/ 180975 h 6858000"/>
              <a:gd name="connsiteX140" fmla="*/ 9525 w 11482387"/>
              <a:gd name="connsiteY140" fmla="*/ 128588 h 6858000"/>
              <a:gd name="connsiteX141" fmla="*/ 1587 w 11482387"/>
              <a:gd name="connsiteY141" fmla="*/ 6826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11482387" h="6858000">
                <a:moveTo>
                  <a:pt x="0" y="0"/>
                </a:moveTo>
                <a:lnTo>
                  <a:pt x="11482387" y="0"/>
                </a:lnTo>
                <a:lnTo>
                  <a:pt x="11482387" y="6858000"/>
                </a:lnTo>
                <a:lnTo>
                  <a:pt x="0" y="6858000"/>
                </a:lnTo>
                <a:lnTo>
                  <a:pt x="1587" y="6789738"/>
                </a:lnTo>
                <a:lnTo>
                  <a:pt x="9525" y="6729413"/>
                </a:lnTo>
                <a:lnTo>
                  <a:pt x="20637" y="6677025"/>
                </a:lnTo>
                <a:lnTo>
                  <a:pt x="34925" y="6630988"/>
                </a:lnTo>
                <a:lnTo>
                  <a:pt x="50800" y="6589713"/>
                </a:lnTo>
                <a:lnTo>
                  <a:pt x="69850" y="6553200"/>
                </a:lnTo>
                <a:lnTo>
                  <a:pt x="88900" y="6515100"/>
                </a:lnTo>
                <a:lnTo>
                  <a:pt x="107950" y="6477000"/>
                </a:lnTo>
                <a:lnTo>
                  <a:pt x="123825" y="6440488"/>
                </a:lnTo>
                <a:lnTo>
                  <a:pt x="139700" y="6399213"/>
                </a:lnTo>
                <a:lnTo>
                  <a:pt x="155575" y="6353175"/>
                </a:lnTo>
                <a:lnTo>
                  <a:pt x="166687" y="6300788"/>
                </a:lnTo>
                <a:lnTo>
                  <a:pt x="173037" y="6240463"/>
                </a:lnTo>
                <a:lnTo>
                  <a:pt x="176212" y="6172200"/>
                </a:lnTo>
                <a:lnTo>
                  <a:pt x="173037" y="6103938"/>
                </a:lnTo>
                <a:lnTo>
                  <a:pt x="166687" y="6043613"/>
                </a:lnTo>
                <a:lnTo>
                  <a:pt x="155575" y="5991225"/>
                </a:lnTo>
                <a:lnTo>
                  <a:pt x="139700" y="5945188"/>
                </a:lnTo>
                <a:lnTo>
                  <a:pt x="123825" y="5903913"/>
                </a:lnTo>
                <a:lnTo>
                  <a:pt x="107950" y="5867400"/>
                </a:lnTo>
                <a:lnTo>
                  <a:pt x="88900" y="5829300"/>
                </a:lnTo>
                <a:lnTo>
                  <a:pt x="69850" y="5791200"/>
                </a:lnTo>
                <a:lnTo>
                  <a:pt x="50800" y="5754688"/>
                </a:lnTo>
                <a:lnTo>
                  <a:pt x="34925" y="5713413"/>
                </a:lnTo>
                <a:lnTo>
                  <a:pt x="20637" y="5667375"/>
                </a:lnTo>
                <a:lnTo>
                  <a:pt x="9525" y="5614988"/>
                </a:lnTo>
                <a:lnTo>
                  <a:pt x="1587" y="5554663"/>
                </a:lnTo>
                <a:lnTo>
                  <a:pt x="0" y="5486400"/>
                </a:lnTo>
                <a:lnTo>
                  <a:pt x="1587" y="5418138"/>
                </a:lnTo>
                <a:lnTo>
                  <a:pt x="9525" y="5357813"/>
                </a:lnTo>
                <a:lnTo>
                  <a:pt x="20637" y="5305425"/>
                </a:lnTo>
                <a:lnTo>
                  <a:pt x="34925" y="5259388"/>
                </a:lnTo>
                <a:lnTo>
                  <a:pt x="50800" y="5218113"/>
                </a:lnTo>
                <a:lnTo>
                  <a:pt x="69850" y="5181600"/>
                </a:lnTo>
                <a:lnTo>
                  <a:pt x="88900" y="5143500"/>
                </a:lnTo>
                <a:lnTo>
                  <a:pt x="107950" y="5105400"/>
                </a:lnTo>
                <a:lnTo>
                  <a:pt x="123825" y="5068888"/>
                </a:lnTo>
                <a:lnTo>
                  <a:pt x="139700" y="5027613"/>
                </a:lnTo>
                <a:lnTo>
                  <a:pt x="155575" y="4981575"/>
                </a:lnTo>
                <a:lnTo>
                  <a:pt x="166687" y="4929188"/>
                </a:lnTo>
                <a:lnTo>
                  <a:pt x="173037" y="4868863"/>
                </a:lnTo>
                <a:lnTo>
                  <a:pt x="176212" y="4800600"/>
                </a:lnTo>
                <a:lnTo>
                  <a:pt x="173037" y="4732338"/>
                </a:lnTo>
                <a:lnTo>
                  <a:pt x="166687" y="4672013"/>
                </a:lnTo>
                <a:lnTo>
                  <a:pt x="155575" y="4619625"/>
                </a:lnTo>
                <a:lnTo>
                  <a:pt x="139700" y="4573588"/>
                </a:lnTo>
                <a:lnTo>
                  <a:pt x="123825" y="4532313"/>
                </a:lnTo>
                <a:lnTo>
                  <a:pt x="107950" y="4495800"/>
                </a:lnTo>
                <a:lnTo>
                  <a:pt x="69850" y="4419600"/>
                </a:lnTo>
                <a:lnTo>
                  <a:pt x="50800" y="4383088"/>
                </a:lnTo>
                <a:lnTo>
                  <a:pt x="34925" y="4341813"/>
                </a:lnTo>
                <a:lnTo>
                  <a:pt x="20637" y="4295775"/>
                </a:lnTo>
                <a:lnTo>
                  <a:pt x="9525" y="4243388"/>
                </a:lnTo>
                <a:lnTo>
                  <a:pt x="1587" y="4183063"/>
                </a:lnTo>
                <a:lnTo>
                  <a:pt x="0" y="4114800"/>
                </a:lnTo>
                <a:lnTo>
                  <a:pt x="1587" y="4046538"/>
                </a:lnTo>
                <a:lnTo>
                  <a:pt x="9525" y="3986213"/>
                </a:lnTo>
                <a:lnTo>
                  <a:pt x="20637" y="3933825"/>
                </a:lnTo>
                <a:lnTo>
                  <a:pt x="34925" y="3887788"/>
                </a:lnTo>
                <a:lnTo>
                  <a:pt x="50800" y="3846513"/>
                </a:lnTo>
                <a:lnTo>
                  <a:pt x="69850" y="3810000"/>
                </a:lnTo>
                <a:lnTo>
                  <a:pt x="88900" y="3771900"/>
                </a:lnTo>
                <a:lnTo>
                  <a:pt x="107950" y="3733800"/>
                </a:lnTo>
                <a:lnTo>
                  <a:pt x="123825" y="3697288"/>
                </a:lnTo>
                <a:lnTo>
                  <a:pt x="139700" y="3656013"/>
                </a:lnTo>
                <a:lnTo>
                  <a:pt x="155575" y="3609975"/>
                </a:lnTo>
                <a:lnTo>
                  <a:pt x="166687" y="3557588"/>
                </a:lnTo>
                <a:lnTo>
                  <a:pt x="173037" y="3497263"/>
                </a:lnTo>
                <a:lnTo>
                  <a:pt x="176212" y="3427413"/>
                </a:lnTo>
                <a:lnTo>
                  <a:pt x="173037" y="3360738"/>
                </a:lnTo>
                <a:lnTo>
                  <a:pt x="166687" y="3300413"/>
                </a:lnTo>
                <a:lnTo>
                  <a:pt x="155575" y="3248025"/>
                </a:lnTo>
                <a:lnTo>
                  <a:pt x="139700" y="3201988"/>
                </a:lnTo>
                <a:lnTo>
                  <a:pt x="123825" y="3160713"/>
                </a:lnTo>
                <a:lnTo>
                  <a:pt x="107950" y="3124200"/>
                </a:lnTo>
                <a:lnTo>
                  <a:pt x="88900" y="3086100"/>
                </a:lnTo>
                <a:lnTo>
                  <a:pt x="69850" y="3048000"/>
                </a:lnTo>
                <a:lnTo>
                  <a:pt x="50800" y="3011488"/>
                </a:lnTo>
                <a:lnTo>
                  <a:pt x="34925" y="2970213"/>
                </a:lnTo>
                <a:lnTo>
                  <a:pt x="20637" y="2924175"/>
                </a:lnTo>
                <a:lnTo>
                  <a:pt x="9525" y="2871788"/>
                </a:lnTo>
                <a:lnTo>
                  <a:pt x="1587" y="2811463"/>
                </a:lnTo>
                <a:lnTo>
                  <a:pt x="0" y="2743200"/>
                </a:lnTo>
                <a:lnTo>
                  <a:pt x="1587" y="2674938"/>
                </a:lnTo>
                <a:lnTo>
                  <a:pt x="9525" y="2614613"/>
                </a:lnTo>
                <a:lnTo>
                  <a:pt x="20637" y="2562225"/>
                </a:lnTo>
                <a:lnTo>
                  <a:pt x="34925" y="2516188"/>
                </a:lnTo>
                <a:lnTo>
                  <a:pt x="50800" y="2474913"/>
                </a:lnTo>
                <a:lnTo>
                  <a:pt x="69850" y="2438400"/>
                </a:lnTo>
                <a:lnTo>
                  <a:pt x="88900" y="2400300"/>
                </a:lnTo>
                <a:lnTo>
                  <a:pt x="107950" y="2362200"/>
                </a:lnTo>
                <a:lnTo>
                  <a:pt x="123825" y="2325688"/>
                </a:lnTo>
                <a:lnTo>
                  <a:pt x="139700" y="2284413"/>
                </a:lnTo>
                <a:lnTo>
                  <a:pt x="155575" y="2238375"/>
                </a:lnTo>
                <a:lnTo>
                  <a:pt x="166687" y="2185988"/>
                </a:lnTo>
                <a:lnTo>
                  <a:pt x="173037" y="2125663"/>
                </a:lnTo>
                <a:lnTo>
                  <a:pt x="176212" y="2057400"/>
                </a:lnTo>
                <a:lnTo>
                  <a:pt x="173037" y="1989138"/>
                </a:lnTo>
                <a:lnTo>
                  <a:pt x="166687" y="1928813"/>
                </a:lnTo>
                <a:lnTo>
                  <a:pt x="155575" y="1876425"/>
                </a:lnTo>
                <a:lnTo>
                  <a:pt x="139700" y="1830388"/>
                </a:lnTo>
                <a:lnTo>
                  <a:pt x="123825" y="1789113"/>
                </a:lnTo>
                <a:lnTo>
                  <a:pt x="107950" y="1752600"/>
                </a:lnTo>
                <a:lnTo>
                  <a:pt x="88900" y="1714500"/>
                </a:lnTo>
                <a:lnTo>
                  <a:pt x="69850" y="1676400"/>
                </a:lnTo>
                <a:lnTo>
                  <a:pt x="50800" y="1639888"/>
                </a:lnTo>
                <a:lnTo>
                  <a:pt x="34925" y="1598613"/>
                </a:lnTo>
                <a:lnTo>
                  <a:pt x="20637" y="1552575"/>
                </a:lnTo>
                <a:lnTo>
                  <a:pt x="9525" y="1500188"/>
                </a:lnTo>
                <a:lnTo>
                  <a:pt x="1587" y="1439863"/>
                </a:lnTo>
                <a:lnTo>
                  <a:pt x="0" y="1371600"/>
                </a:lnTo>
                <a:lnTo>
                  <a:pt x="1587" y="1303338"/>
                </a:lnTo>
                <a:lnTo>
                  <a:pt x="9525" y="1243013"/>
                </a:lnTo>
                <a:lnTo>
                  <a:pt x="20637" y="1190625"/>
                </a:lnTo>
                <a:lnTo>
                  <a:pt x="34925" y="1144588"/>
                </a:lnTo>
                <a:lnTo>
                  <a:pt x="50800" y="1103313"/>
                </a:lnTo>
                <a:lnTo>
                  <a:pt x="69850" y="1066800"/>
                </a:lnTo>
                <a:lnTo>
                  <a:pt x="88900" y="1028700"/>
                </a:lnTo>
                <a:lnTo>
                  <a:pt x="107950" y="990600"/>
                </a:lnTo>
                <a:lnTo>
                  <a:pt x="123825" y="954088"/>
                </a:lnTo>
                <a:lnTo>
                  <a:pt x="139700" y="912813"/>
                </a:lnTo>
                <a:lnTo>
                  <a:pt x="155575" y="866775"/>
                </a:lnTo>
                <a:lnTo>
                  <a:pt x="166687" y="814388"/>
                </a:lnTo>
                <a:lnTo>
                  <a:pt x="173037" y="754063"/>
                </a:lnTo>
                <a:lnTo>
                  <a:pt x="176212" y="685800"/>
                </a:lnTo>
                <a:lnTo>
                  <a:pt x="173037" y="617538"/>
                </a:lnTo>
                <a:lnTo>
                  <a:pt x="166687" y="557213"/>
                </a:lnTo>
                <a:lnTo>
                  <a:pt x="155575" y="504825"/>
                </a:lnTo>
                <a:lnTo>
                  <a:pt x="139700" y="458788"/>
                </a:lnTo>
                <a:lnTo>
                  <a:pt x="123825" y="417513"/>
                </a:lnTo>
                <a:lnTo>
                  <a:pt x="107950" y="381000"/>
                </a:lnTo>
                <a:lnTo>
                  <a:pt x="88900" y="342900"/>
                </a:lnTo>
                <a:lnTo>
                  <a:pt x="69850" y="304800"/>
                </a:lnTo>
                <a:lnTo>
                  <a:pt x="50800" y="268288"/>
                </a:lnTo>
                <a:lnTo>
                  <a:pt x="34925" y="227013"/>
                </a:lnTo>
                <a:lnTo>
                  <a:pt x="20637" y="180975"/>
                </a:lnTo>
                <a:lnTo>
                  <a:pt x="9525" y="128588"/>
                </a:lnTo>
                <a:lnTo>
                  <a:pt x="1587" y="68263"/>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Plassholder for innhold 2">
            <a:extLst>
              <a:ext uri="{FF2B5EF4-FFF2-40B4-BE49-F238E27FC236}">
                <a16:creationId xmlns:a16="http://schemas.microsoft.com/office/drawing/2014/main" id="{34BB5053-0D8F-474A-8CBE-1C0DB1487ADD}"/>
              </a:ext>
            </a:extLst>
          </p:cNvPr>
          <p:cNvSpPr>
            <a:spLocks noGrp="1"/>
          </p:cNvSpPr>
          <p:nvPr>
            <p:ph idx="1"/>
          </p:nvPr>
        </p:nvSpPr>
        <p:spPr>
          <a:xfrm>
            <a:off x="1251678" y="996467"/>
            <a:ext cx="10178322" cy="4757374"/>
          </a:xfrm>
        </p:spPr>
        <p:txBody>
          <a:bodyPr>
            <a:normAutofit/>
          </a:bodyPr>
          <a:lstStyle/>
          <a:p>
            <a:r>
              <a:rPr lang="en-US" dirty="0"/>
              <a:t>Up to 25% of European animal species were in danger of extinction, according to the EU biodiversity baseline assessment that the European Environmental Agency issued in 2010. The EU biodiversity strategy to 2020 was adopted by the European Commission in response to this situation with the goal of "halting the loss of biodiversity and ecosystem services, to restore ecosystems to the extent that is feasible, and to step up the EU contribution to averting global biodiversity loss.“</a:t>
            </a:r>
          </a:p>
          <a:p>
            <a:endParaRPr lang="en-US" dirty="0"/>
          </a:p>
          <a:p>
            <a:r>
              <a:rPr lang="en-US" dirty="0"/>
              <a:t>Although numerous local achievements show that action on the ground has good results, biodiversity loss and the deterioration of ecosystem services have persisted, according to the Commission's mid-term evaluation issued in 2015, despite this. This evaluation also noted that one in six employment in the EU are at least somewhat dependent on nature, and the opportunity cost of not meeting the 2020 EU biodiversity headline objective is projected to be up to 50 billion euros annually.</a:t>
            </a:r>
            <a:endParaRPr lang="nb-NO" dirty="0"/>
          </a:p>
        </p:txBody>
      </p:sp>
      <p:sp>
        <p:nvSpPr>
          <p:cNvPr id="4" name="Plassholder for bunntekst 3">
            <a:extLst>
              <a:ext uri="{FF2B5EF4-FFF2-40B4-BE49-F238E27FC236}">
                <a16:creationId xmlns:a16="http://schemas.microsoft.com/office/drawing/2014/main" id="{38EC6AF9-DF1F-4865-AC2F-C64DC68A6544}"/>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dirty="0"/>
              <a:t>Project Number: 2020-1-UK01-KA227-SCH-094437</a:t>
            </a:r>
          </a:p>
        </p:txBody>
      </p:sp>
      <p:sp>
        <p:nvSpPr>
          <p:cNvPr id="7" name="TextBox 6">
            <a:extLst>
              <a:ext uri="{FF2B5EF4-FFF2-40B4-BE49-F238E27FC236}">
                <a16:creationId xmlns:a16="http://schemas.microsoft.com/office/drawing/2014/main" id="{82FE0872-4194-6A23-40CE-54944FA40F41}"/>
              </a:ext>
            </a:extLst>
          </p:cNvPr>
          <p:cNvSpPr txBox="1"/>
          <p:nvPr/>
        </p:nvSpPr>
        <p:spPr>
          <a:xfrm>
            <a:off x="4248822" y="5890366"/>
            <a:ext cx="3694355" cy="369332"/>
          </a:xfrm>
          <a:prstGeom prst="rect">
            <a:avLst/>
          </a:prstGeom>
          <a:noFill/>
        </p:spPr>
        <p:txBody>
          <a:bodyPr wrap="square">
            <a:spAutoFit/>
          </a:bodyPr>
          <a:lstStyle/>
          <a:p>
            <a:r>
              <a:rPr lang="en-GB" dirty="0"/>
              <a:t>Source: </a:t>
            </a:r>
            <a:r>
              <a:rPr lang="en-GB" dirty="0" err="1"/>
              <a:t>Hammerl</a:t>
            </a:r>
            <a:r>
              <a:rPr lang="en-GB" dirty="0"/>
              <a:t> &amp; </a:t>
            </a:r>
            <a:r>
              <a:rPr lang="en-GB" dirty="0" err="1"/>
              <a:t>Hörmann</a:t>
            </a:r>
            <a:r>
              <a:rPr lang="en-GB" dirty="0"/>
              <a:t>, 2016</a:t>
            </a:r>
          </a:p>
        </p:txBody>
      </p:sp>
    </p:spTree>
    <p:extLst>
      <p:ext uri="{BB962C8B-B14F-4D97-AF65-F5344CB8AC3E}">
        <p14:creationId xmlns:p14="http://schemas.microsoft.com/office/powerpoint/2010/main" val="1810480519"/>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World map made of leaves and flowers">
            <a:extLst>
              <a:ext uri="{FF2B5EF4-FFF2-40B4-BE49-F238E27FC236}">
                <a16:creationId xmlns:a16="http://schemas.microsoft.com/office/drawing/2014/main" id="{D39F48FA-EF30-F5B4-D6BD-56B64F4E8E9B}"/>
              </a:ext>
            </a:extLst>
          </p:cNvPr>
          <p:cNvPicPr>
            <a:picLocks noChangeAspect="1"/>
          </p:cNvPicPr>
          <p:nvPr/>
        </p:nvPicPr>
        <p:blipFill rotWithShape="1">
          <a:blip r:embed="rId2"/>
          <a:srcRect b="15730"/>
          <a:stretch/>
        </p:blipFill>
        <p:spPr>
          <a:xfrm>
            <a:off x="20" y="10"/>
            <a:ext cx="12191980" cy="6857990"/>
          </a:xfrm>
          <a:prstGeom prst="rect">
            <a:avLst/>
          </a:prstGeom>
        </p:spPr>
      </p:pic>
      <p:sp>
        <p:nvSpPr>
          <p:cNvPr id="10" name="Freeform: Shape 9">
            <a:extLst>
              <a:ext uri="{FF2B5EF4-FFF2-40B4-BE49-F238E27FC236}">
                <a16:creationId xmlns:a16="http://schemas.microsoft.com/office/drawing/2014/main" id="{0151AADE-3190-40C1-806A-ED37442630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9613" y="0"/>
            <a:ext cx="11482387" cy="6858000"/>
          </a:xfrm>
          <a:custGeom>
            <a:avLst/>
            <a:gdLst>
              <a:gd name="connsiteX0" fmla="*/ 0 w 11482387"/>
              <a:gd name="connsiteY0" fmla="*/ 0 h 6858000"/>
              <a:gd name="connsiteX1" fmla="*/ 11482387 w 11482387"/>
              <a:gd name="connsiteY1" fmla="*/ 0 h 6858000"/>
              <a:gd name="connsiteX2" fmla="*/ 11482387 w 11482387"/>
              <a:gd name="connsiteY2" fmla="*/ 6858000 h 6858000"/>
              <a:gd name="connsiteX3" fmla="*/ 0 w 11482387"/>
              <a:gd name="connsiteY3" fmla="*/ 6858000 h 6858000"/>
              <a:gd name="connsiteX4" fmla="*/ 1587 w 11482387"/>
              <a:gd name="connsiteY4" fmla="*/ 6789738 h 6858000"/>
              <a:gd name="connsiteX5" fmla="*/ 9525 w 11482387"/>
              <a:gd name="connsiteY5" fmla="*/ 6729413 h 6858000"/>
              <a:gd name="connsiteX6" fmla="*/ 20637 w 11482387"/>
              <a:gd name="connsiteY6" fmla="*/ 6677025 h 6858000"/>
              <a:gd name="connsiteX7" fmla="*/ 34925 w 11482387"/>
              <a:gd name="connsiteY7" fmla="*/ 6630988 h 6858000"/>
              <a:gd name="connsiteX8" fmla="*/ 50800 w 11482387"/>
              <a:gd name="connsiteY8" fmla="*/ 6589713 h 6858000"/>
              <a:gd name="connsiteX9" fmla="*/ 69850 w 11482387"/>
              <a:gd name="connsiteY9" fmla="*/ 6553200 h 6858000"/>
              <a:gd name="connsiteX10" fmla="*/ 88900 w 11482387"/>
              <a:gd name="connsiteY10" fmla="*/ 6515100 h 6858000"/>
              <a:gd name="connsiteX11" fmla="*/ 107950 w 11482387"/>
              <a:gd name="connsiteY11" fmla="*/ 6477000 h 6858000"/>
              <a:gd name="connsiteX12" fmla="*/ 123825 w 11482387"/>
              <a:gd name="connsiteY12" fmla="*/ 6440488 h 6858000"/>
              <a:gd name="connsiteX13" fmla="*/ 139700 w 11482387"/>
              <a:gd name="connsiteY13" fmla="*/ 6399213 h 6858000"/>
              <a:gd name="connsiteX14" fmla="*/ 155575 w 11482387"/>
              <a:gd name="connsiteY14" fmla="*/ 6353175 h 6858000"/>
              <a:gd name="connsiteX15" fmla="*/ 166687 w 11482387"/>
              <a:gd name="connsiteY15" fmla="*/ 6300788 h 6858000"/>
              <a:gd name="connsiteX16" fmla="*/ 173037 w 11482387"/>
              <a:gd name="connsiteY16" fmla="*/ 6240463 h 6858000"/>
              <a:gd name="connsiteX17" fmla="*/ 176212 w 11482387"/>
              <a:gd name="connsiteY17" fmla="*/ 6172200 h 6858000"/>
              <a:gd name="connsiteX18" fmla="*/ 173037 w 11482387"/>
              <a:gd name="connsiteY18" fmla="*/ 6103938 h 6858000"/>
              <a:gd name="connsiteX19" fmla="*/ 166687 w 11482387"/>
              <a:gd name="connsiteY19" fmla="*/ 6043613 h 6858000"/>
              <a:gd name="connsiteX20" fmla="*/ 155575 w 11482387"/>
              <a:gd name="connsiteY20" fmla="*/ 5991225 h 6858000"/>
              <a:gd name="connsiteX21" fmla="*/ 139700 w 11482387"/>
              <a:gd name="connsiteY21" fmla="*/ 5945188 h 6858000"/>
              <a:gd name="connsiteX22" fmla="*/ 123825 w 11482387"/>
              <a:gd name="connsiteY22" fmla="*/ 5903913 h 6858000"/>
              <a:gd name="connsiteX23" fmla="*/ 107950 w 11482387"/>
              <a:gd name="connsiteY23" fmla="*/ 5867400 h 6858000"/>
              <a:gd name="connsiteX24" fmla="*/ 88900 w 11482387"/>
              <a:gd name="connsiteY24" fmla="*/ 5829300 h 6858000"/>
              <a:gd name="connsiteX25" fmla="*/ 69850 w 11482387"/>
              <a:gd name="connsiteY25" fmla="*/ 5791200 h 6858000"/>
              <a:gd name="connsiteX26" fmla="*/ 50800 w 11482387"/>
              <a:gd name="connsiteY26" fmla="*/ 5754688 h 6858000"/>
              <a:gd name="connsiteX27" fmla="*/ 34925 w 11482387"/>
              <a:gd name="connsiteY27" fmla="*/ 5713413 h 6858000"/>
              <a:gd name="connsiteX28" fmla="*/ 20637 w 11482387"/>
              <a:gd name="connsiteY28" fmla="*/ 5667375 h 6858000"/>
              <a:gd name="connsiteX29" fmla="*/ 9525 w 11482387"/>
              <a:gd name="connsiteY29" fmla="*/ 5614988 h 6858000"/>
              <a:gd name="connsiteX30" fmla="*/ 1587 w 11482387"/>
              <a:gd name="connsiteY30" fmla="*/ 5554663 h 6858000"/>
              <a:gd name="connsiteX31" fmla="*/ 0 w 11482387"/>
              <a:gd name="connsiteY31" fmla="*/ 5486400 h 6858000"/>
              <a:gd name="connsiteX32" fmla="*/ 1587 w 11482387"/>
              <a:gd name="connsiteY32" fmla="*/ 5418138 h 6858000"/>
              <a:gd name="connsiteX33" fmla="*/ 9525 w 11482387"/>
              <a:gd name="connsiteY33" fmla="*/ 5357813 h 6858000"/>
              <a:gd name="connsiteX34" fmla="*/ 20637 w 11482387"/>
              <a:gd name="connsiteY34" fmla="*/ 5305425 h 6858000"/>
              <a:gd name="connsiteX35" fmla="*/ 34925 w 11482387"/>
              <a:gd name="connsiteY35" fmla="*/ 5259388 h 6858000"/>
              <a:gd name="connsiteX36" fmla="*/ 50800 w 11482387"/>
              <a:gd name="connsiteY36" fmla="*/ 5218113 h 6858000"/>
              <a:gd name="connsiteX37" fmla="*/ 69850 w 11482387"/>
              <a:gd name="connsiteY37" fmla="*/ 5181600 h 6858000"/>
              <a:gd name="connsiteX38" fmla="*/ 88900 w 11482387"/>
              <a:gd name="connsiteY38" fmla="*/ 5143500 h 6858000"/>
              <a:gd name="connsiteX39" fmla="*/ 107950 w 11482387"/>
              <a:gd name="connsiteY39" fmla="*/ 5105400 h 6858000"/>
              <a:gd name="connsiteX40" fmla="*/ 123825 w 11482387"/>
              <a:gd name="connsiteY40" fmla="*/ 5068888 h 6858000"/>
              <a:gd name="connsiteX41" fmla="*/ 139700 w 11482387"/>
              <a:gd name="connsiteY41" fmla="*/ 5027613 h 6858000"/>
              <a:gd name="connsiteX42" fmla="*/ 155575 w 11482387"/>
              <a:gd name="connsiteY42" fmla="*/ 4981575 h 6858000"/>
              <a:gd name="connsiteX43" fmla="*/ 166687 w 11482387"/>
              <a:gd name="connsiteY43" fmla="*/ 4929188 h 6858000"/>
              <a:gd name="connsiteX44" fmla="*/ 173037 w 11482387"/>
              <a:gd name="connsiteY44" fmla="*/ 4868863 h 6858000"/>
              <a:gd name="connsiteX45" fmla="*/ 176212 w 11482387"/>
              <a:gd name="connsiteY45" fmla="*/ 4800600 h 6858000"/>
              <a:gd name="connsiteX46" fmla="*/ 173037 w 11482387"/>
              <a:gd name="connsiteY46" fmla="*/ 4732338 h 6858000"/>
              <a:gd name="connsiteX47" fmla="*/ 166687 w 11482387"/>
              <a:gd name="connsiteY47" fmla="*/ 4672013 h 6858000"/>
              <a:gd name="connsiteX48" fmla="*/ 155575 w 11482387"/>
              <a:gd name="connsiteY48" fmla="*/ 4619625 h 6858000"/>
              <a:gd name="connsiteX49" fmla="*/ 139700 w 11482387"/>
              <a:gd name="connsiteY49" fmla="*/ 4573588 h 6858000"/>
              <a:gd name="connsiteX50" fmla="*/ 123825 w 11482387"/>
              <a:gd name="connsiteY50" fmla="*/ 4532313 h 6858000"/>
              <a:gd name="connsiteX51" fmla="*/ 107950 w 11482387"/>
              <a:gd name="connsiteY51" fmla="*/ 4495800 h 6858000"/>
              <a:gd name="connsiteX52" fmla="*/ 69850 w 11482387"/>
              <a:gd name="connsiteY52" fmla="*/ 4419600 h 6858000"/>
              <a:gd name="connsiteX53" fmla="*/ 50800 w 11482387"/>
              <a:gd name="connsiteY53" fmla="*/ 4383088 h 6858000"/>
              <a:gd name="connsiteX54" fmla="*/ 34925 w 11482387"/>
              <a:gd name="connsiteY54" fmla="*/ 4341813 h 6858000"/>
              <a:gd name="connsiteX55" fmla="*/ 20637 w 11482387"/>
              <a:gd name="connsiteY55" fmla="*/ 4295775 h 6858000"/>
              <a:gd name="connsiteX56" fmla="*/ 9525 w 11482387"/>
              <a:gd name="connsiteY56" fmla="*/ 4243388 h 6858000"/>
              <a:gd name="connsiteX57" fmla="*/ 1587 w 11482387"/>
              <a:gd name="connsiteY57" fmla="*/ 4183063 h 6858000"/>
              <a:gd name="connsiteX58" fmla="*/ 0 w 11482387"/>
              <a:gd name="connsiteY58" fmla="*/ 4114800 h 6858000"/>
              <a:gd name="connsiteX59" fmla="*/ 1587 w 11482387"/>
              <a:gd name="connsiteY59" fmla="*/ 4046538 h 6858000"/>
              <a:gd name="connsiteX60" fmla="*/ 9525 w 11482387"/>
              <a:gd name="connsiteY60" fmla="*/ 3986213 h 6858000"/>
              <a:gd name="connsiteX61" fmla="*/ 20637 w 11482387"/>
              <a:gd name="connsiteY61" fmla="*/ 3933825 h 6858000"/>
              <a:gd name="connsiteX62" fmla="*/ 34925 w 11482387"/>
              <a:gd name="connsiteY62" fmla="*/ 3887788 h 6858000"/>
              <a:gd name="connsiteX63" fmla="*/ 50800 w 11482387"/>
              <a:gd name="connsiteY63" fmla="*/ 3846513 h 6858000"/>
              <a:gd name="connsiteX64" fmla="*/ 69850 w 11482387"/>
              <a:gd name="connsiteY64" fmla="*/ 3810000 h 6858000"/>
              <a:gd name="connsiteX65" fmla="*/ 88900 w 11482387"/>
              <a:gd name="connsiteY65" fmla="*/ 3771900 h 6858000"/>
              <a:gd name="connsiteX66" fmla="*/ 107950 w 11482387"/>
              <a:gd name="connsiteY66" fmla="*/ 3733800 h 6858000"/>
              <a:gd name="connsiteX67" fmla="*/ 123825 w 11482387"/>
              <a:gd name="connsiteY67" fmla="*/ 3697288 h 6858000"/>
              <a:gd name="connsiteX68" fmla="*/ 139700 w 11482387"/>
              <a:gd name="connsiteY68" fmla="*/ 3656013 h 6858000"/>
              <a:gd name="connsiteX69" fmla="*/ 155575 w 11482387"/>
              <a:gd name="connsiteY69" fmla="*/ 3609975 h 6858000"/>
              <a:gd name="connsiteX70" fmla="*/ 166687 w 11482387"/>
              <a:gd name="connsiteY70" fmla="*/ 3557588 h 6858000"/>
              <a:gd name="connsiteX71" fmla="*/ 173037 w 11482387"/>
              <a:gd name="connsiteY71" fmla="*/ 3497263 h 6858000"/>
              <a:gd name="connsiteX72" fmla="*/ 176212 w 11482387"/>
              <a:gd name="connsiteY72" fmla="*/ 3427413 h 6858000"/>
              <a:gd name="connsiteX73" fmla="*/ 173037 w 11482387"/>
              <a:gd name="connsiteY73" fmla="*/ 3360738 h 6858000"/>
              <a:gd name="connsiteX74" fmla="*/ 166687 w 11482387"/>
              <a:gd name="connsiteY74" fmla="*/ 3300413 h 6858000"/>
              <a:gd name="connsiteX75" fmla="*/ 155575 w 11482387"/>
              <a:gd name="connsiteY75" fmla="*/ 3248025 h 6858000"/>
              <a:gd name="connsiteX76" fmla="*/ 139700 w 11482387"/>
              <a:gd name="connsiteY76" fmla="*/ 3201988 h 6858000"/>
              <a:gd name="connsiteX77" fmla="*/ 123825 w 11482387"/>
              <a:gd name="connsiteY77" fmla="*/ 3160713 h 6858000"/>
              <a:gd name="connsiteX78" fmla="*/ 107950 w 11482387"/>
              <a:gd name="connsiteY78" fmla="*/ 3124200 h 6858000"/>
              <a:gd name="connsiteX79" fmla="*/ 88900 w 11482387"/>
              <a:gd name="connsiteY79" fmla="*/ 3086100 h 6858000"/>
              <a:gd name="connsiteX80" fmla="*/ 69850 w 11482387"/>
              <a:gd name="connsiteY80" fmla="*/ 3048000 h 6858000"/>
              <a:gd name="connsiteX81" fmla="*/ 50800 w 11482387"/>
              <a:gd name="connsiteY81" fmla="*/ 3011488 h 6858000"/>
              <a:gd name="connsiteX82" fmla="*/ 34925 w 11482387"/>
              <a:gd name="connsiteY82" fmla="*/ 2970213 h 6858000"/>
              <a:gd name="connsiteX83" fmla="*/ 20637 w 11482387"/>
              <a:gd name="connsiteY83" fmla="*/ 2924175 h 6858000"/>
              <a:gd name="connsiteX84" fmla="*/ 9525 w 11482387"/>
              <a:gd name="connsiteY84" fmla="*/ 2871788 h 6858000"/>
              <a:gd name="connsiteX85" fmla="*/ 1587 w 11482387"/>
              <a:gd name="connsiteY85" fmla="*/ 2811463 h 6858000"/>
              <a:gd name="connsiteX86" fmla="*/ 0 w 11482387"/>
              <a:gd name="connsiteY86" fmla="*/ 2743200 h 6858000"/>
              <a:gd name="connsiteX87" fmla="*/ 1587 w 11482387"/>
              <a:gd name="connsiteY87" fmla="*/ 2674938 h 6858000"/>
              <a:gd name="connsiteX88" fmla="*/ 9525 w 11482387"/>
              <a:gd name="connsiteY88" fmla="*/ 2614613 h 6858000"/>
              <a:gd name="connsiteX89" fmla="*/ 20637 w 11482387"/>
              <a:gd name="connsiteY89" fmla="*/ 2562225 h 6858000"/>
              <a:gd name="connsiteX90" fmla="*/ 34925 w 11482387"/>
              <a:gd name="connsiteY90" fmla="*/ 2516188 h 6858000"/>
              <a:gd name="connsiteX91" fmla="*/ 50800 w 11482387"/>
              <a:gd name="connsiteY91" fmla="*/ 2474913 h 6858000"/>
              <a:gd name="connsiteX92" fmla="*/ 69850 w 11482387"/>
              <a:gd name="connsiteY92" fmla="*/ 2438400 h 6858000"/>
              <a:gd name="connsiteX93" fmla="*/ 88900 w 11482387"/>
              <a:gd name="connsiteY93" fmla="*/ 2400300 h 6858000"/>
              <a:gd name="connsiteX94" fmla="*/ 107950 w 11482387"/>
              <a:gd name="connsiteY94" fmla="*/ 2362200 h 6858000"/>
              <a:gd name="connsiteX95" fmla="*/ 123825 w 11482387"/>
              <a:gd name="connsiteY95" fmla="*/ 2325688 h 6858000"/>
              <a:gd name="connsiteX96" fmla="*/ 139700 w 11482387"/>
              <a:gd name="connsiteY96" fmla="*/ 2284413 h 6858000"/>
              <a:gd name="connsiteX97" fmla="*/ 155575 w 11482387"/>
              <a:gd name="connsiteY97" fmla="*/ 2238375 h 6858000"/>
              <a:gd name="connsiteX98" fmla="*/ 166687 w 11482387"/>
              <a:gd name="connsiteY98" fmla="*/ 2185988 h 6858000"/>
              <a:gd name="connsiteX99" fmla="*/ 173037 w 11482387"/>
              <a:gd name="connsiteY99" fmla="*/ 2125663 h 6858000"/>
              <a:gd name="connsiteX100" fmla="*/ 176212 w 11482387"/>
              <a:gd name="connsiteY100" fmla="*/ 2057400 h 6858000"/>
              <a:gd name="connsiteX101" fmla="*/ 173037 w 11482387"/>
              <a:gd name="connsiteY101" fmla="*/ 1989138 h 6858000"/>
              <a:gd name="connsiteX102" fmla="*/ 166687 w 11482387"/>
              <a:gd name="connsiteY102" fmla="*/ 1928813 h 6858000"/>
              <a:gd name="connsiteX103" fmla="*/ 155575 w 11482387"/>
              <a:gd name="connsiteY103" fmla="*/ 1876425 h 6858000"/>
              <a:gd name="connsiteX104" fmla="*/ 139700 w 11482387"/>
              <a:gd name="connsiteY104" fmla="*/ 1830388 h 6858000"/>
              <a:gd name="connsiteX105" fmla="*/ 123825 w 11482387"/>
              <a:gd name="connsiteY105" fmla="*/ 1789113 h 6858000"/>
              <a:gd name="connsiteX106" fmla="*/ 107950 w 11482387"/>
              <a:gd name="connsiteY106" fmla="*/ 1752600 h 6858000"/>
              <a:gd name="connsiteX107" fmla="*/ 88900 w 11482387"/>
              <a:gd name="connsiteY107" fmla="*/ 1714500 h 6858000"/>
              <a:gd name="connsiteX108" fmla="*/ 69850 w 11482387"/>
              <a:gd name="connsiteY108" fmla="*/ 1676400 h 6858000"/>
              <a:gd name="connsiteX109" fmla="*/ 50800 w 11482387"/>
              <a:gd name="connsiteY109" fmla="*/ 1639888 h 6858000"/>
              <a:gd name="connsiteX110" fmla="*/ 34925 w 11482387"/>
              <a:gd name="connsiteY110" fmla="*/ 1598613 h 6858000"/>
              <a:gd name="connsiteX111" fmla="*/ 20637 w 11482387"/>
              <a:gd name="connsiteY111" fmla="*/ 1552575 h 6858000"/>
              <a:gd name="connsiteX112" fmla="*/ 9525 w 11482387"/>
              <a:gd name="connsiteY112" fmla="*/ 1500188 h 6858000"/>
              <a:gd name="connsiteX113" fmla="*/ 1587 w 11482387"/>
              <a:gd name="connsiteY113" fmla="*/ 1439863 h 6858000"/>
              <a:gd name="connsiteX114" fmla="*/ 0 w 11482387"/>
              <a:gd name="connsiteY114" fmla="*/ 1371600 h 6858000"/>
              <a:gd name="connsiteX115" fmla="*/ 1587 w 11482387"/>
              <a:gd name="connsiteY115" fmla="*/ 1303338 h 6858000"/>
              <a:gd name="connsiteX116" fmla="*/ 9525 w 11482387"/>
              <a:gd name="connsiteY116" fmla="*/ 1243013 h 6858000"/>
              <a:gd name="connsiteX117" fmla="*/ 20637 w 11482387"/>
              <a:gd name="connsiteY117" fmla="*/ 1190625 h 6858000"/>
              <a:gd name="connsiteX118" fmla="*/ 34925 w 11482387"/>
              <a:gd name="connsiteY118" fmla="*/ 1144588 h 6858000"/>
              <a:gd name="connsiteX119" fmla="*/ 50800 w 11482387"/>
              <a:gd name="connsiteY119" fmla="*/ 1103313 h 6858000"/>
              <a:gd name="connsiteX120" fmla="*/ 69850 w 11482387"/>
              <a:gd name="connsiteY120" fmla="*/ 1066800 h 6858000"/>
              <a:gd name="connsiteX121" fmla="*/ 88900 w 11482387"/>
              <a:gd name="connsiteY121" fmla="*/ 1028700 h 6858000"/>
              <a:gd name="connsiteX122" fmla="*/ 107950 w 11482387"/>
              <a:gd name="connsiteY122" fmla="*/ 990600 h 6858000"/>
              <a:gd name="connsiteX123" fmla="*/ 123825 w 11482387"/>
              <a:gd name="connsiteY123" fmla="*/ 954088 h 6858000"/>
              <a:gd name="connsiteX124" fmla="*/ 139700 w 11482387"/>
              <a:gd name="connsiteY124" fmla="*/ 912813 h 6858000"/>
              <a:gd name="connsiteX125" fmla="*/ 155575 w 11482387"/>
              <a:gd name="connsiteY125" fmla="*/ 866775 h 6858000"/>
              <a:gd name="connsiteX126" fmla="*/ 166687 w 11482387"/>
              <a:gd name="connsiteY126" fmla="*/ 814388 h 6858000"/>
              <a:gd name="connsiteX127" fmla="*/ 173037 w 11482387"/>
              <a:gd name="connsiteY127" fmla="*/ 754063 h 6858000"/>
              <a:gd name="connsiteX128" fmla="*/ 176212 w 11482387"/>
              <a:gd name="connsiteY128" fmla="*/ 685800 h 6858000"/>
              <a:gd name="connsiteX129" fmla="*/ 173037 w 11482387"/>
              <a:gd name="connsiteY129" fmla="*/ 617538 h 6858000"/>
              <a:gd name="connsiteX130" fmla="*/ 166687 w 11482387"/>
              <a:gd name="connsiteY130" fmla="*/ 557213 h 6858000"/>
              <a:gd name="connsiteX131" fmla="*/ 155575 w 11482387"/>
              <a:gd name="connsiteY131" fmla="*/ 504825 h 6858000"/>
              <a:gd name="connsiteX132" fmla="*/ 139700 w 11482387"/>
              <a:gd name="connsiteY132" fmla="*/ 458788 h 6858000"/>
              <a:gd name="connsiteX133" fmla="*/ 123825 w 11482387"/>
              <a:gd name="connsiteY133" fmla="*/ 417513 h 6858000"/>
              <a:gd name="connsiteX134" fmla="*/ 107950 w 11482387"/>
              <a:gd name="connsiteY134" fmla="*/ 381000 h 6858000"/>
              <a:gd name="connsiteX135" fmla="*/ 88900 w 11482387"/>
              <a:gd name="connsiteY135" fmla="*/ 342900 h 6858000"/>
              <a:gd name="connsiteX136" fmla="*/ 69850 w 11482387"/>
              <a:gd name="connsiteY136" fmla="*/ 304800 h 6858000"/>
              <a:gd name="connsiteX137" fmla="*/ 50800 w 11482387"/>
              <a:gd name="connsiteY137" fmla="*/ 268288 h 6858000"/>
              <a:gd name="connsiteX138" fmla="*/ 34925 w 11482387"/>
              <a:gd name="connsiteY138" fmla="*/ 227013 h 6858000"/>
              <a:gd name="connsiteX139" fmla="*/ 20637 w 11482387"/>
              <a:gd name="connsiteY139" fmla="*/ 180975 h 6858000"/>
              <a:gd name="connsiteX140" fmla="*/ 9525 w 11482387"/>
              <a:gd name="connsiteY140" fmla="*/ 128588 h 6858000"/>
              <a:gd name="connsiteX141" fmla="*/ 1587 w 11482387"/>
              <a:gd name="connsiteY141" fmla="*/ 6826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11482387" h="6858000">
                <a:moveTo>
                  <a:pt x="0" y="0"/>
                </a:moveTo>
                <a:lnTo>
                  <a:pt x="11482387" y="0"/>
                </a:lnTo>
                <a:lnTo>
                  <a:pt x="11482387" y="6858000"/>
                </a:lnTo>
                <a:lnTo>
                  <a:pt x="0" y="6858000"/>
                </a:lnTo>
                <a:lnTo>
                  <a:pt x="1587" y="6789738"/>
                </a:lnTo>
                <a:lnTo>
                  <a:pt x="9525" y="6729413"/>
                </a:lnTo>
                <a:lnTo>
                  <a:pt x="20637" y="6677025"/>
                </a:lnTo>
                <a:lnTo>
                  <a:pt x="34925" y="6630988"/>
                </a:lnTo>
                <a:lnTo>
                  <a:pt x="50800" y="6589713"/>
                </a:lnTo>
                <a:lnTo>
                  <a:pt x="69850" y="6553200"/>
                </a:lnTo>
                <a:lnTo>
                  <a:pt x="88900" y="6515100"/>
                </a:lnTo>
                <a:lnTo>
                  <a:pt x="107950" y="6477000"/>
                </a:lnTo>
                <a:lnTo>
                  <a:pt x="123825" y="6440488"/>
                </a:lnTo>
                <a:lnTo>
                  <a:pt x="139700" y="6399213"/>
                </a:lnTo>
                <a:lnTo>
                  <a:pt x="155575" y="6353175"/>
                </a:lnTo>
                <a:lnTo>
                  <a:pt x="166687" y="6300788"/>
                </a:lnTo>
                <a:lnTo>
                  <a:pt x="173037" y="6240463"/>
                </a:lnTo>
                <a:lnTo>
                  <a:pt x="176212" y="6172200"/>
                </a:lnTo>
                <a:lnTo>
                  <a:pt x="173037" y="6103938"/>
                </a:lnTo>
                <a:lnTo>
                  <a:pt x="166687" y="6043613"/>
                </a:lnTo>
                <a:lnTo>
                  <a:pt x="155575" y="5991225"/>
                </a:lnTo>
                <a:lnTo>
                  <a:pt x="139700" y="5945188"/>
                </a:lnTo>
                <a:lnTo>
                  <a:pt x="123825" y="5903913"/>
                </a:lnTo>
                <a:lnTo>
                  <a:pt x="107950" y="5867400"/>
                </a:lnTo>
                <a:lnTo>
                  <a:pt x="88900" y="5829300"/>
                </a:lnTo>
                <a:lnTo>
                  <a:pt x="69850" y="5791200"/>
                </a:lnTo>
                <a:lnTo>
                  <a:pt x="50800" y="5754688"/>
                </a:lnTo>
                <a:lnTo>
                  <a:pt x="34925" y="5713413"/>
                </a:lnTo>
                <a:lnTo>
                  <a:pt x="20637" y="5667375"/>
                </a:lnTo>
                <a:lnTo>
                  <a:pt x="9525" y="5614988"/>
                </a:lnTo>
                <a:lnTo>
                  <a:pt x="1587" y="5554663"/>
                </a:lnTo>
                <a:lnTo>
                  <a:pt x="0" y="5486400"/>
                </a:lnTo>
                <a:lnTo>
                  <a:pt x="1587" y="5418138"/>
                </a:lnTo>
                <a:lnTo>
                  <a:pt x="9525" y="5357813"/>
                </a:lnTo>
                <a:lnTo>
                  <a:pt x="20637" y="5305425"/>
                </a:lnTo>
                <a:lnTo>
                  <a:pt x="34925" y="5259388"/>
                </a:lnTo>
                <a:lnTo>
                  <a:pt x="50800" y="5218113"/>
                </a:lnTo>
                <a:lnTo>
                  <a:pt x="69850" y="5181600"/>
                </a:lnTo>
                <a:lnTo>
                  <a:pt x="88900" y="5143500"/>
                </a:lnTo>
                <a:lnTo>
                  <a:pt x="107950" y="5105400"/>
                </a:lnTo>
                <a:lnTo>
                  <a:pt x="123825" y="5068888"/>
                </a:lnTo>
                <a:lnTo>
                  <a:pt x="139700" y="5027613"/>
                </a:lnTo>
                <a:lnTo>
                  <a:pt x="155575" y="4981575"/>
                </a:lnTo>
                <a:lnTo>
                  <a:pt x="166687" y="4929188"/>
                </a:lnTo>
                <a:lnTo>
                  <a:pt x="173037" y="4868863"/>
                </a:lnTo>
                <a:lnTo>
                  <a:pt x="176212" y="4800600"/>
                </a:lnTo>
                <a:lnTo>
                  <a:pt x="173037" y="4732338"/>
                </a:lnTo>
                <a:lnTo>
                  <a:pt x="166687" y="4672013"/>
                </a:lnTo>
                <a:lnTo>
                  <a:pt x="155575" y="4619625"/>
                </a:lnTo>
                <a:lnTo>
                  <a:pt x="139700" y="4573588"/>
                </a:lnTo>
                <a:lnTo>
                  <a:pt x="123825" y="4532313"/>
                </a:lnTo>
                <a:lnTo>
                  <a:pt x="107950" y="4495800"/>
                </a:lnTo>
                <a:lnTo>
                  <a:pt x="69850" y="4419600"/>
                </a:lnTo>
                <a:lnTo>
                  <a:pt x="50800" y="4383088"/>
                </a:lnTo>
                <a:lnTo>
                  <a:pt x="34925" y="4341813"/>
                </a:lnTo>
                <a:lnTo>
                  <a:pt x="20637" y="4295775"/>
                </a:lnTo>
                <a:lnTo>
                  <a:pt x="9525" y="4243388"/>
                </a:lnTo>
                <a:lnTo>
                  <a:pt x="1587" y="4183063"/>
                </a:lnTo>
                <a:lnTo>
                  <a:pt x="0" y="4114800"/>
                </a:lnTo>
                <a:lnTo>
                  <a:pt x="1587" y="4046538"/>
                </a:lnTo>
                <a:lnTo>
                  <a:pt x="9525" y="3986213"/>
                </a:lnTo>
                <a:lnTo>
                  <a:pt x="20637" y="3933825"/>
                </a:lnTo>
                <a:lnTo>
                  <a:pt x="34925" y="3887788"/>
                </a:lnTo>
                <a:lnTo>
                  <a:pt x="50800" y="3846513"/>
                </a:lnTo>
                <a:lnTo>
                  <a:pt x="69850" y="3810000"/>
                </a:lnTo>
                <a:lnTo>
                  <a:pt x="88900" y="3771900"/>
                </a:lnTo>
                <a:lnTo>
                  <a:pt x="107950" y="3733800"/>
                </a:lnTo>
                <a:lnTo>
                  <a:pt x="123825" y="3697288"/>
                </a:lnTo>
                <a:lnTo>
                  <a:pt x="139700" y="3656013"/>
                </a:lnTo>
                <a:lnTo>
                  <a:pt x="155575" y="3609975"/>
                </a:lnTo>
                <a:lnTo>
                  <a:pt x="166687" y="3557588"/>
                </a:lnTo>
                <a:lnTo>
                  <a:pt x="173037" y="3497263"/>
                </a:lnTo>
                <a:lnTo>
                  <a:pt x="176212" y="3427413"/>
                </a:lnTo>
                <a:lnTo>
                  <a:pt x="173037" y="3360738"/>
                </a:lnTo>
                <a:lnTo>
                  <a:pt x="166687" y="3300413"/>
                </a:lnTo>
                <a:lnTo>
                  <a:pt x="155575" y="3248025"/>
                </a:lnTo>
                <a:lnTo>
                  <a:pt x="139700" y="3201988"/>
                </a:lnTo>
                <a:lnTo>
                  <a:pt x="123825" y="3160713"/>
                </a:lnTo>
                <a:lnTo>
                  <a:pt x="107950" y="3124200"/>
                </a:lnTo>
                <a:lnTo>
                  <a:pt x="88900" y="3086100"/>
                </a:lnTo>
                <a:lnTo>
                  <a:pt x="69850" y="3048000"/>
                </a:lnTo>
                <a:lnTo>
                  <a:pt x="50800" y="3011488"/>
                </a:lnTo>
                <a:lnTo>
                  <a:pt x="34925" y="2970213"/>
                </a:lnTo>
                <a:lnTo>
                  <a:pt x="20637" y="2924175"/>
                </a:lnTo>
                <a:lnTo>
                  <a:pt x="9525" y="2871788"/>
                </a:lnTo>
                <a:lnTo>
                  <a:pt x="1587" y="2811463"/>
                </a:lnTo>
                <a:lnTo>
                  <a:pt x="0" y="2743200"/>
                </a:lnTo>
                <a:lnTo>
                  <a:pt x="1587" y="2674938"/>
                </a:lnTo>
                <a:lnTo>
                  <a:pt x="9525" y="2614613"/>
                </a:lnTo>
                <a:lnTo>
                  <a:pt x="20637" y="2562225"/>
                </a:lnTo>
                <a:lnTo>
                  <a:pt x="34925" y="2516188"/>
                </a:lnTo>
                <a:lnTo>
                  <a:pt x="50800" y="2474913"/>
                </a:lnTo>
                <a:lnTo>
                  <a:pt x="69850" y="2438400"/>
                </a:lnTo>
                <a:lnTo>
                  <a:pt x="88900" y="2400300"/>
                </a:lnTo>
                <a:lnTo>
                  <a:pt x="107950" y="2362200"/>
                </a:lnTo>
                <a:lnTo>
                  <a:pt x="123825" y="2325688"/>
                </a:lnTo>
                <a:lnTo>
                  <a:pt x="139700" y="2284413"/>
                </a:lnTo>
                <a:lnTo>
                  <a:pt x="155575" y="2238375"/>
                </a:lnTo>
                <a:lnTo>
                  <a:pt x="166687" y="2185988"/>
                </a:lnTo>
                <a:lnTo>
                  <a:pt x="173037" y="2125663"/>
                </a:lnTo>
                <a:lnTo>
                  <a:pt x="176212" y="2057400"/>
                </a:lnTo>
                <a:lnTo>
                  <a:pt x="173037" y="1989138"/>
                </a:lnTo>
                <a:lnTo>
                  <a:pt x="166687" y="1928813"/>
                </a:lnTo>
                <a:lnTo>
                  <a:pt x="155575" y="1876425"/>
                </a:lnTo>
                <a:lnTo>
                  <a:pt x="139700" y="1830388"/>
                </a:lnTo>
                <a:lnTo>
                  <a:pt x="123825" y="1789113"/>
                </a:lnTo>
                <a:lnTo>
                  <a:pt x="107950" y="1752600"/>
                </a:lnTo>
                <a:lnTo>
                  <a:pt x="88900" y="1714500"/>
                </a:lnTo>
                <a:lnTo>
                  <a:pt x="69850" y="1676400"/>
                </a:lnTo>
                <a:lnTo>
                  <a:pt x="50800" y="1639888"/>
                </a:lnTo>
                <a:lnTo>
                  <a:pt x="34925" y="1598613"/>
                </a:lnTo>
                <a:lnTo>
                  <a:pt x="20637" y="1552575"/>
                </a:lnTo>
                <a:lnTo>
                  <a:pt x="9525" y="1500188"/>
                </a:lnTo>
                <a:lnTo>
                  <a:pt x="1587" y="1439863"/>
                </a:lnTo>
                <a:lnTo>
                  <a:pt x="0" y="1371600"/>
                </a:lnTo>
                <a:lnTo>
                  <a:pt x="1587" y="1303338"/>
                </a:lnTo>
                <a:lnTo>
                  <a:pt x="9525" y="1243013"/>
                </a:lnTo>
                <a:lnTo>
                  <a:pt x="20637" y="1190625"/>
                </a:lnTo>
                <a:lnTo>
                  <a:pt x="34925" y="1144588"/>
                </a:lnTo>
                <a:lnTo>
                  <a:pt x="50800" y="1103313"/>
                </a:lnTo>
                <a:lnTo>
                  <a:pt x="69850" y="1066800"/>
                </a:lnTo>
                <a:lnTo>
                  <a:pt x="88900" y="1028700"/>
                </a:lnTo>
                <a:lnTo>
                  <a:pt x="107950" y="990600"/>
                </a:lnTo>
                <a:lnTo>
                  <a:pt x="123825" y="954088"/>
                </a:lnTo>
                <a:lnTo>
                  <a:pt x="139700" y="912813"/>
                </a:lnTo>
                <a:lnTo>
                  <a:pt x="155575" y="866775"/>
                </a:lnTo>
                <a:lnTo>
                  <a:pt x="166687" y="814388"/>
                </a:lnTo>
                <a:lnTo>
                  <a:pt x="173037" y="754063"/>
                </a:lnTo>
                <a:lnTo>
                  <a:pt x="176212" y="685800"/>
                </a:lnTo>
                <a:lnTo>
                  <a:pt x="173037" y="617538"/>
                </a:lnTo>
                <a:lnTo>
                  <a:pt x="166687" y="557213"/>
                </a:lnTo>
                <a:lnTo>
                  <a:pt x="155575" y="504825"/>
                </a:lnTo>
                <a:lnTo>
                  <a:pt x="139700" y="458788"/>
                </a:lnTo>
                <a:lnTo>
                  <a:pt x="123825" y="417513"/>
                </a:lnTo>
                <a:lnTo>
                  <a:pt x="107950" y="381000"/>
                </a:lnTo>
                <a:lnTo>
                  <a:pt x="88900" y="342900"/>
                </a:lnTo>
                <a:lnTo>
                  <a:pt x="69850" y="304800"/>
                </a:lnTo>
                <a:lnTo>
                  <a:pt x="50800" y="268288"/>
                </a:lnTo>
                <a:lnTo>
                  <a:pt x="34925" y="227013"/>
                </a:lnTo>
                <a:lnTo>
                  <a:pt x="20637" y="180975"/>
                </a:lnTo>
                <a:lnTo>
                  <a:pt x="9525" y="128588"/>
                </a:lnTo>
                <a:lnTo>
                  <a:pt x="1587" y="68263"/>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tel 1">
            <a:extLst>
              <a:ext uri="{FF2B5EF4-FFF2-40B4-BE49-F238E27FC236}">
                <a16:creationId xmlns:a16="http://schemas.microsoft.com/office/drawing/2014/main" id="{6164B8E9-FA43-401A-8D51-8BA34B503B47}"/>
              </a:ext>
            </a:extLst>
          </p:cNvPr>
          <p:cNvSpPr>
            <a:spLocks noGrp="1"/>
          </p:cNvSpPr>
          <p:nvPr>
            <p:ph type="title"/>
          </p:nvPr>
        </p:nvSpPr>
        <p:spPr>
          <a:xfrm>
            <a:off x="1251678" y="382385"/>
            <a:ext cx="10178322" cy="1492132"/>
          </a:xfrm>
        </p:spPr>
        <p:txBody>
          <a:bodyPr>
            <a:normAutofit/>
          </a:bodyPr>
          <a:lstStyle/>
          <a:p>
            <a:r>
              <a:rPr lang="nb-NO" dirty="0"/>
              <a:t>WHAT IS BIOLOGICAL DIVERSITY?</a:t>
            </a:r>
          </a:p>
        </p:txBody>
      </p:sp>
      <p:sp>
        <p:nvSpPr>
          <p:cNvPr id="3" name="Plassholder for innhold 2">
            <a:extLst>
              <a:ext uri="{FF2B5EF4-FFF2-40B4-BE49-F238E27FC236}">
                <a16:creationId xmlns:a16="http://schemas.microsoft.com/office/drawing/2014/main" id="{899ED31D-0E6F-4084-B8ED-6E244A25F829}"/>
              </a:ext>
            </a:extLst>
          </p:cNvPr>
          <p:cNvSpPr>
            <a:spLocks noGrp="1"/>
          </p:cNvSpPr>
          <p:nvPr>
            <p:ph idx="1"/>
          </p:nvPr>
        </p:nvSpPr>
        <p:spPr>
          <a:xfrm>
            <a:off x="1251678" y="2286001"/>
            <a:ext cx="10178322" cy="3593591"/>
          </a:xfrm>
        </p:spPr>
        <p:txBody>
          <a:bodyPr>
            <a:normAutofit/>
          </a:bodyPr>
          <a:lstStyle/>
          <a:p>
            <a:r>
              <a:rPr lang="en-US" sz="2400" dirty="0"/>
              <a:t>The phrase "biodiversity," also often referred to as "biodiversity," refers to the vast variety of diverse living forms and is a crucial component of life on this earth. Only if we are successful in protecting our ecosystem will present and subsequent generations of  a vast variety of species are able to live comfortably. Furthermore, it is only then that we will be able to depend on the "services" that nature provides for us and the economy, such clean water, wholesome food, sustainable resources, a suitable living environment, and beautiful natural surrounds, to mention a few.</a:t>
            </a:r>
            <a:endParaRPr lang="nb-NO" sz="2400" dirty="0"/>
          </a:p>
        </p:txBody>
      </p:sp>
      <p:sp>
        <p:nvSpPr>
          <p:cNvPr id="4" name="Plassholder for bunntekst 3">
            <a:extLst>
              <a:ext uri="{FF2B5EF4-FFF2-40B4-BE49-F238E27FC236}">
                <a16:creationId xmlns:a16="http://schemas.microsoft.com/office/drawing/2014/main" id="{2E2DA468-1691-4A4B-8C8C-D4D6E244D8E5}"/>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
        <p:nvSpPr>
          <p:cNvPr id="7" name="TextBox 6">
            <a:extLst>
              <a:ext uri="{FF2B5EF4-FFF2-40B4-BE49-F238E27FC236}">
                <a16:creationId xmlns:a16="http://schemas.microsoft.com/office/drawing/2014/main" id="{C794BBBE-9489-5188-2FCC-608B4A7766C3}"/>
              </a:ext>
            </a:extLst>
          </p:cNvPr>
          <p:cNvSpPr txBox="1"/>
          <p:nvPr/>
        </p:nvSpPr>
        <p:spPr>
          <a:xfrm>
            <a:off x="1251678" y="5879592"/>
            <a:ext cx="3694355" cy="369332"/>
          </a:xfrm>
          <a:prstGeom prst="rect">
            <a:avLst/>
          </a:prstGeom>
          <a:noFill/>
        </p:spPr>
        <p:txBody>
          <a:bodyPr wrap="square">
            <a:spAutoFit/>
          </a:bodyPr>
          <a:lstStyle/>
          <a:p>
            <a:r>
              <a:rPr lang="en-GB" dirty="0"/>
              <a:t>Source: </a:t>
            </a:r>
            <a:r>
              <a:rPr lang="en-GB" dirty="0" err="1"/>
              <a:t>Hammerl</a:t>
            </a:r>
            <a:r>
              <a:rPr lang="en-GB" dirty="0"/>
              <a:t> &amp; </a:t>
            </a:r>
            <a:r>
              <a:rPr lang="en-GB" dirty="0" err="1"/>
              <a:t>Hörmann</a:t>
            </a:r>
            <a:r>
              <a:rPr lang="en-GB" dirty="0"/>
              <a:t>, 2016</a:t>
            </a:r>
          </a:p>
        </p:txBody>
      </p:sp>
    </p:spTree>
    <p:extLst>
      <p:ext uri="{BB962C8B-B14F-4D97-AF65-F5344CB8AC3E}">
        <p14:creationId xmlns:p14="http://schemas.microsoft.com/office/powerpoint/2010/main" val="613007420"/>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620732A-F8D1-4359-BC1F-A66F2F7815C1}"/>
              </a:ext>
            </a:extLst>
          </p:cNvPr>
          <p:cNvSpPr>
            <a:spLocks noGrp="1"/>
          </p:cNvSpPr>
          <p:nvPr>
            <p:ph type="title"/>
          </p:nvPr>
        </p:nvSpPr>
        <p:spPr>
          <a:xfrm>
            <a:off x="1251679" y="644525"/>
            <a:ext cx="3384329" cy="5408866"/>
          </a:xfrm>
        </p:spPr>
        <p:txBody>
          <a:bodyPr anchor="ctr">
            <a:normAutofit/>
          </a:bodyPr>
          <a:lstStyle/>
          <a:p>
            <a:r>
              <a:rPr lang="nb-NO" sz="4000"/>
              <a:t>THE MAIN REASONS OF LOSS OF BIODIVERSITY</a:t>
            </a:r>
          </a:p>
        </p:txBody>
      </p:sp>
      <p:sp>
        <p:nvSpPr>
          <p:cNvPr id="4" name="Plassholder for bunntekst 3">
            <a:extLst>
              <a:ext uri="{FF2B5EF4-FFF2-40B4-BE49-F238E27FC236}">
                <a16:creationId xmlns:a16="http://schemas.microsoft.com/office/drawing/2014/main" id="{F5B5D0C3-1CCA-491D-9BAF-B9018ADAC302}"/>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6" name="Plassholder for innhold 2">
            <a:extLst>
              <a:ext uri="{FF2B5EF4-FFF2-40B4-BE49-F238E27FC236}">
                <a16:creationId xmlns:a16="http://schemas.microsoft.com/office/drawing/2014/main" id="{1FD7B9BF-F87E-8767-6BF6-B264AD3F4B59}"/>
              </a:ext>
            </a:extLst>
          </p:cNvPr>
          <p:cNvGraphicFramePr>
            <a:graphicFrameLocks noGrp="1"/>
          </p:cNvGraphicFramePr>
          <p:nvPr>
            <p:ph idx="1"/>
            <p:extLst>
              <p:ext uri="{D42A27DB-BD31-4B8C-83A1-F6EECF244321}">
                <p14:modId xmlns:p14="http://schemas.microsoft.com/office/powerpoint/2010/main" val="1387595418"/>
              </p:ext>
            </p:extLst>
          </p:nvPr>
        </p:nvGraphicFramePr>
        <p:xfrm>
          <a:off x="5175250" y="644525"/>
          <a:ext cx="6254750" cy="540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BBB3EDCB-86C0-70C5-4362-A13044F4CE99}"/>
              </a:ext>
            </a:extLst>
          </p:cNvPr>
          <p:cNvSpPr txBox="1"/>
          <p:nvPr/>
        </p:nvSpPr>
        <p:spPr>
          <a:xfrm>
            <a:off x="1251678" y="5879592"/>
            <a:ext cx="3694355" cy="369332"/>
          </a:xfrm>
          <a:prstGeom prst="rect">
            <a:avLst/>
          </a:prstGeom>
          <a:noFill/>
        </p:spPr>
        <p:txBody>
          <a:bodyPr wrap="square">
            <a:spAutoFit/>
          </a:bodyPr>
          <a:lstStyle/>
          <a:p>
            <a:r>
              <a:rPr lang="en-GB" dirty="0"/>
              <a:t>Source: </a:t>
            </a:r>
            <a:r>
              <a:rPr lang="en-GB" dirty="0" err="1"/>
              <a:t>Hammerl</a:t>
            </a:r>
            <a:r>
              <a:rPr lang="en-GB" dirty="0"/>
              <a:t> &amp; </a:t>
            </a:r>
            <a:r>
              <a:rPr lang="en-GB" dirty="0" err="1"/>
              <a:t>Hörmann</a:t>
            </a:r>
            <a:r>
              <a:rPr lang="en-GB" dirty="0"/>
              <a:t>, 2016</a:t>
            </a:r>
          </a:p>
        </p:txBody>
      </p:sp>
    </p:spTree>
    <p:extLst>
      <p:ext uri="{BB962C8B-B14F-4D97-AF65-F5344CB8AC3E}">
        <p14:creationId xmlns:p14="http://schemas.microsoft.com/office/powerpoint/2010/main" val="1988896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F9BF70F-AC7D-4408-9254-D452A3C5B9CE}"/>
              </a:ext>
            </a:extLst>
          </p:cNvPr>
          <p:cNvSpPr>
            <a:spLocks noGrp="1"/>
          </p:cNvSpPr>
          <p:nvPr>
            <p:ph type="title"/>
          </p:nvPr>
        </p:nvSpPr>
        <p:spPr>
          <a:xfrm>
            <a:off x="1251679" y="644525"/>
            <a:ext cx="3384329" cy="5408866"/>
          </a:xfrm>
        </p:spPr>
        <p:txBody>
          <a:bodyPr anchor="ctr">
            <a:normAutofit/>
          </a:bodyPr>
          <a:lstStyle/>
          <a:p>
            <a:r>
              <a:rPr lang="nb-NO" sz="4000" dirty="0"/>
              <a:t>Ecosystem services</a:t>
            </a:r>
          </a:p>
        </p:txBody>
      </p:sp>
      <p:sp>
        <p:nvSpPr>
          <p:cNvPr id="4" name="Plassholder for bunntekst 3">
            <a:extLst>
              <a:ext uri="{FF2B5EF4-FFF2-40B4-BE49-F238E27FC236}">
                <a16:creationId xmlns:a16="http://schemas.microsoft.com/office/drawing/2014/main" id="{4A6A0691-4DB8-4FC1-AF55-B43E56083CDA}"/>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6" name="Plassholder for innhold 2">
            <a:extLst>
              <a:ext uri="{FF2B5EF4-FFF2-40B4-BE49-F238E27FC236}">
                <a16:creationId xmlns:a16="http://schemas.microsoft.com/office/drawing/2014/main" id="{7F05BEE9-E53D-F160-4AF5-0C0A31B5DFFE}"/>
              </a:ext>
            </a:extLst>
          </p:cNvPr>
          <p:cNvGraphicFramePr>
            <a:graphicFrameLocks noGrp="1"/>
          </p:cNvGraphicFramePr>
          <p:nvPr>
            <p:ph idx="1"/>
            <p:extLst>
              <p:ext uri="{D42A27DB-BD31-4B8C-83A1-F6EECF244321}">
                <p14:modId xmlns:p14="http://schemas.microsoft.com/office/powerpoint/2010/main" val="599197943"/>
              </p:ext>
            </p:extLst>
          </p:nvPr>
        </p:nvGraphicFramePr>
        <p:xfrm>
          <a:off x="5175250" y="644525"/>
          <a:ext cx="6254750" cy="540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EC2AB77C-3ABB-939E-7838-B29206E4914D}"/>
              </a:ext>
            </a:extLst>
          </p:cNvPr>
          <p:cNvSpPr txBox="1"/>
          <p:nvPr/>
        </p:nvSpPr>
        <p:spPr>
          <a:xfrm>
            <a:off x="1251678" y="5879592"/>
            <a:ext cx="3694355" cy="369332"/>
          </a:xfrm>
          <a:prstGeom prst="rect">
            <a:avLst/>
          </a:prstGeom>
          <a:noFill/>
        </p:spPr>
        <p:txBody>
          <a:bodyPr wrap="square">
            <a:spAutoFit/>
          </a:bodyPr>
          <a:lstStyle/>
          <a:p>
            <a:r>
              <a:rPr lang="en-GB" dirty="0"/>
              <a:t>Source: </a:t>
            </a:r>
            <a:r>
              <a:rPr lang="en-GB" dirty="0" err="1"/>
              <a:t>Hammerl</a:t>
            </a:r>
            <a:r>
              <a:rPr lang="en-GB" dirty="0"/>
              <a:t> &amp; </a:t>
            </a:r>
            <a:r>
              <a:rPr lang="en-GB" dirty="0" err="1"/>
              <a:t>Hörmann</a:t>
            </a:r>
            <a:r>
              <a:rPr lang="en-GB" dirty="0"/>
              <a:t>, 2016</a:t>
            </a:r>
          </a:p>
        </p:txBody>
      </p:sp>
    </p:spTree>
    <p:extLst>
      <p:ext uri="{BB962C8B-B14F-4D97-AF65-F5344CB8AC3E}">
        <p14:creationId xmlns:p14="http://schemas.microsoft.com/office/powerpoint/2010/main" val="628909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FC012A5-170D-4B0F-A916-A8EE2C6CE9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7F40654-5E8C-468A-9596-50927AF19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34598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id="{39943DAF-D6B2-49DB-9239-66DA96D90107}"/>
              </a:ext>
            </a:extLst>
          </p:cNvPr>
          <p:cNvSpPr>
            <a:spLocks noGrp="1"/>
          </p:cNvSpPr>
          <p:nvPr>
            <p:ph type="title"/>
          </p:nvPr>
        </p:nvSpPr>
        <p:spPr>
          <a:xfrm>
            <a:off x="965201" y="1354945"/>
            <a:ext cx="2059048" cy="4148110"/>
          </a:xfrm>
        </p:spPr>
        <p:txBody>
          <a:bodyPr anchor="ctr">
            <a:normAutofit/>
          </a:bodyPr>
          <a:lstStyle/>
          <a:p>
            <a:r>
              <a:rPr lang="en-GB" sz="2200" dirty="0">
                <a:solidFill>
                  <a:srgbClr val="2A1A00"/>
                </a:solidFill>
              </a:rPr>
              <a:t>Attitudes of Europeans towards biodiversity</a:t>
            </a:r>
            <a:endParaRPr lang="nb-NO" sz="2200" dirty="0">
              <a:solidFill>
                <a:srgbClr val="2A1A00"/>
              </a:solidFill>
            </a:endParaRPr>
          </a:p>
        </p:txBody>
      </p:sp>
      <p:sp>
        <p:nvSpPr>
          <p:cNvPr id="13" name="Rectangle 12">
            <a:extLst>
              <a:ext uri="{FF2B5EF4-FFF2-40B4-BE49-F238E27FC236}">
                <a16:creationId xmlns:a16="http://schemas.microsoft.com/office/drawing/2014/main" id="{50B1BD4A-8DE6-4266-9C27-59260F938E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43467" cy="6858000"/>
          </a:xfrm>
          <a:prstGeom prst="rect">
            <a:avLst/>
          </a:prstGeom>
          <a:solidFill>
            <a:schemeClr val="accent1">
              <a:lumMod val="75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8" name="Plassholder for innhold 2">
            <a:extLst>
              <a:ext uri="{FF2B5EF4-FFF2-40B4-BE49-F238E27FC236}">
                <a16:creationId xmlns:a16="http://schemas.microsoft.com/office/drawing/2014/main" id="{FBE0720B-FAB9-4A90-AA0C-0CAA755DE1CB}"/>
              </a:ext>
            </a:extLst>
          </p:cNvPr>
          <p:cNvSpPr>
            <a:spLocks noGrp="1"/>
          </p:cNvSpPr>
          <p:nvPr>
            <p:ph idx="1"/>
          </p:nvPr>
        </p:nvSpPr>
        <p:spPr>
          <a:xfrm>
            <a:off x="3828580" y="1216399"/>
            <a:ext cx="7601419" cy="4148110"/>
          </a:xfrm>
        </p:spPr>
        <p:txBody>
          <a:bodyPr anchor="ctr">
            <a:noAutofit/>
          </a:bodyPr>
          <a:lstStyle/>
          <a:p>
            <a:pPr>
              <a:lnSpc>
                <a:spcPct val="100000"/>
              </a:lnSpc>
            </a:pPr>
            <a:r>
              <a:rPr lang="en-US" sz="1600" dirty="0"/>
              <a:t>A special Eurobarometer on "Attitudes of Europeans toward biodiversity" was released by the European Commission in October 2015. Their findings give us a good view on how Europe as a whole is looking at this matter.</a:t>
            </a:r>
          </a:p>
          <a:p>
            <a:pPr>
              <a:lnSpc>
                <a:spcPct val="100000"/>
              </a:lnSpc>
            </a:pPr>
            <a:r>
              <a:rPr lang="en-US" sz="1600" dirty="0"/>
              <a:t>The many repercussions of biodiversity loss are viewed as significant by at least eight out of 10 Europeans. Additionally, half of people believe they will directly be impacted. The decrease and potential extinction of animals, plants, natural habitats, and ecosystems are all viewed as severe issues by responders. 91 percent of people believe this to be a severe worldwide problem; 80 percent believe it to be a problem in Europe; 76 percent believe it to be a problem in their own nation; and 55 percent believe it to be a problem in the </a:t>
            </a:r>
            <a:r>
              <a:rPr lang="en-US" sz="1600" dirty="0" err="1"/>
              <a:t>neighbourhood</a:t>
            </a:r>
            <a:r>
              <a:rPr lang="en-US" sz="1600" dirty="0"/>
              <a:t> where they now reside.</a:t>
            </a:r>
          </a:p>
          <a:p>
            <a:pPr>
              <a:lnSpc>
                <a:spcPct val="100000"/>
              </a:lnSpc>
            </a:pPr>
            <a:r>
              <a:rPr lang="en-US" sz="1600" dirty="0"/>
              <a:t>While nearly two thirds of respondents feel they are making a personal effort to safeguard biodiversity and nature, more than 90% believe that the EU should better educate individuals about the value of biodiversity. Respecting nature protection laws, such as avoiding leaving trash in natural areas, is the most widespread activity made to preserve environment and biodiversity at 92 percent prevalence. Moreover, a significant percentage of Europeans (65%) indicate they often make lifestyle decisions, seek knowledge, and purchase eco-friendly or local items in order to lessen potential harmful effects on environment and biodiversity.</a:t>
            </a:r>
          </a:p>
          <a:p>
            <a:pPr>
              <a:lnSpc>
                <a:spcPct val="100000"/>
              </a:lnSpc>
            </a:pPr>
            <a:r>
              <a:rPr lang="en-US" sz="1600" dirty="0"/>
              <a:t>More than 75% of Europeans think it's critical to stop the loss of biodiversity and that humans have a duty to protect the environment. More precisely, 76 percent completely concur that we have a duty to protect the environment, 67 percent that doing so is crucial for addressing climate change, and 60 percent that nature and biodiversity are fundamental to our health and well-being.</a:t>
            </a:r>
          </a:p>
        </p:txBody>
      </p:sp>
      <p:sp>
        <p:nvSpPr>
          <p:cNvPr id="4" name="Plassholder for bunntekst 3">
            <a:extLst>
              <a:ext uri="{FF2B5EF4-FFF2-40B4-BE49-F238E27FC236}">
                <a16:creationId xmlns:a16="http://schemas.microsoft.com/office/drawing/2014/main" id="{883726E6-4695-4EF5-93C6-8839864861C2}"/>
              </a:ext>
            </a:extLst>
          </p:cNvPr>
          <p:cNvSpPr>
            <a:spLocks noGrp="1"/>
          </p:cNvSpPr>
          <p:nvPr>
            <p:ph type="ftr" sz="quarter" idx="11"/>
          </p:nvPr>
        </p:nvSpPr>
        <p:spPr>
          <a:xfrm>
            <a:off x="3828580" y="6375679"/>
            <a:ext cx="4324820" cy="345796"/>
          </a:xfrm>
        </p:spPr>
        <p:txBody>
          <a:bodyPr>
            <a:normAutofit/>
          </a:bodyPr>
          <a:lstStyle/>
          <a:p>
            <a:pPr algn="l">
              <a:spcAft>
                <a:spcPts val="600"/>
              </a:spcAft>
            </a:pPr>
            <a:r>
              <a:rPr lang="en-US"/>
              <a:t>Project Number: 2020-1-UK01-KA227-SCH-094437</a:t>
            </a:r>
          </a:p>
        </p:txBody>
      </p:sp>
      <p:sp>
        <p:nvSpPr>
          <p:cNvPr id="10" name="TextBox 9">
            <a:extLst>
              <a:ext uri="{FF2B5EF4-FFF2-40B4-BE49-F238E27FC236}">
                <a16:creationId xmlns:a16="http://schemas.microsoft.com/office/drawing/2014/main" id="{D8F0BFD5-F433-91CA-E4AB-DB7F653075F5}"/>
              </a:ext>
            </a:extLst>
          </p:cNvPr>
          <p:cNvSpPr txBox="1"/>
          <p:nvPr/>
        </p:nvSpPr>
        <p:spPr>
          <a:xfrm>
            <a:off x="0" y="5656969"/>
            <a:ext cx="3694355" cy="584775"/>
          </a:xfrm>
          <a:prstGeom prst="rect">
            <a:avLst/>
          </a:prstGeom>
          <a:noFill/>
        </p:spPr>
        <p:txBody>
          <a:bodyPr wrap="square">
            <a:spAutoFit/>
          </a:bodyPr>
          <a:lstStyle/>
          <a:p>
            <a:r>
              <a:rPr lang="en-GB" sz="1600" dirty="0">
                <a:solidFill>
                  <a:schemeClr val="bg2"/>
                </a:solidFill>
              </a:rPr>
              <a:t>Source: Special Eurobarometer 436 </a:t>
            </a:r>
          </a:p>
          <a:p>
            <a:r>
              <a:rPr lang="en-GB" sz="1600" dirty="0">
                <a:solidFill>
                  <a:schemeClr val="bg2"/>
                </a:solidFill>
              </a:rPr>
              <a:t>as cited in </a:t>
            </a:r>
            <a:r>
              <a:rPr lang="en-GB" sz="1600" dirty="0" err="1">
                <a:solidFill>
                  <a:schemeClr val="bg2"/>
                </a:solidFill>
              </a:rPr>
              <a:t>Hammerl</a:t>
            </a:r>
            <a:r>
              <a:rPr lang="en-GB" sz="1600" dirty="0">
                <a:solidFill>
                  <a:schemeClr val="bg2"/>
                </a:solidFill>
              </a:rPr>
              <a:t> &amp; </a:t>
            </a:r>
            <a:r>
              <a:rPr lang="en-GB" sz="1600" dirty="0" err="1">
                <a:solidFill>
                  <a:schemeClr val="bg2"/>
                </a:solidFill>
              </a:rPr>
              <a:t>Hörmann</a:t>
            </a:r>
            <a:r>
              <a:rPr lang="en-GB" sz="1600" dirty="0">
                <a:solidFill>
                  <a:schemeClr val="bg2"/>
                </a:solidFill>
              </a:rPr>
              <a:t>, 2016</a:t>
            </a:r>
          </a:p>
        </p:txBody>
      </p:sp>
    </p:spTree>
    <p:extLst>
      <p:ext uri="{BB962C8B-B14F-4D97-AF65-F5344CB8AC3E}">
        <p14:creationId xmlns:p14="http://schemas.microsoft.com/office/powerpoint/2010/main" val="3377681715"/>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1354</TotalTime>
  <Words>1718</Words>
  <Application>Microsoft Office PowerPoint</Application>
  <PresentationFormat>Widescreen</PresentationFormat>
  <Paragraphs>86</Paragraphs>
  <Slides>19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Gill Sans MT</vt:lpstr>
      <vt:lpstr>Impact</vt:lpstr>
      <vt:lpstr>Mallory</vt:lpstr>
      <vt:lpstr>Roboto</vt:lpstr>
      <vt:lpstr>YaleNew</vt:lpstr>
      <vt:lpstr>Badge</vt:lpstr>
      <vt:lpstr>ENVIRONMENT Citizenship module  INTERMEZZO UNGDOMSORGANISASJON</vt:lpstr>
      <vt:lpstr>TOPIC 3:The Protection and Maintenance of Ecological Environment (biodiversity)    </vt:lpstr>
      <vt:lpstr> the importance of the protection of our environment </vt:lpstr>
      <vt:lpstr>INTRODUCTION</vt:lpstr>
      <vt:lpstr>PowerPoint Presentation</vt:lpstr>
      <vt:lpstr>WHAT IS BIOLOGICAL DIVERSITY?</vt:lpstr>
      <vt:lpstr>THE MAIN REASONS OF LOSS OF BIODIVERSITY</vt:lpstr>
      <vt:lpstr>Ecosystem services</vt:lpstr>
      <vt:lpstr>Attitudes of Europeans towards biodiversity</vt:lpstr>
      <vt:lpstr>6 Ways to Preserve Biodiversity </vt:lpstr>
      <vt:lpstr>1) Support local farms </vt:lpstr>
      <vt:lpstr>2) Save the bees!</vt:lpstr>
      <vt:lpstr>3) Plant local flowers, fruits and vegetables.</vt:lpstr>
      <vt:lpstr>4) Take shorter showers!</vt:lpstr>
      <vt:lpstr>5) Respect local habitats</vt:lpstr>
      <vt:lpstr>6) Know the source!</vt:lpstr>
      <vt:lpstr>BIODIVERSITY Why is biodiversity so important? Kim Preshoff</vt:lpstr>
      <vt:lpstr>SUMMARY</vt:lpstr>
      <vt:lpstr>References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Nobody will be left behind (nwblb)</dc:title>
  <dc:creator>Bradley-Mc Cauley, Laura</dc:creator>
  <cp:lastModifiedBy>Volga Sezen</cp:lastModifiedBy>
  <cp:revision>148</cp:revision>
  <dcterms:created xsi:type="dcterms:W3CDTF">2021-12-01T10:07:52Z</dcterms:created>
  <dcterms:modified xsi:type="dcterms:W3CDTF">2022-07-20T22:35:38Z</dcterms:modified>
</cp:coreProperties>
</file>