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sldIdLst>
    <p:sldId id="256" r:id="rId2"/>
    <p:sldId id="257" r:id="rId3"/>
    <p:sldId id="259" r:id="rId4"/>
    <p:sldId id="260" r:id="rId5"/>
    <p:sldId id="265" r:id="rId6"/>
    <p:sldId id="266" r:id="rId7"/>
    <p:sldId id="267" r:id="rId8"/>
    <p:sldId id="274" r:id="rId9"/>
    <p:sldId id="273" r:id="rId10"/>
    <p:sldId id="261" r:id="rId11"/>
    <p:sldId id="262" r:id="rId12"/>
    <p:sldId id="263" r:id="rId13"/>
    <p:sldId id="264"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81"/>
  </p:normalViewPr>
  <p:slideViewPr>
    <p:cSldViewPr snapToGrid="0" snapToObjects="1">
      <p:cViewPr varScale="1">
        <p:scale>
          <a:sx n="92" d="100"/>
          <a:sy n="92" d="100"/>
        </p:scale>
        <p:origin x="76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8375FFB-02E6-49CA-92E8-127E5B4226E3}">
      <dgm:prSet/>
      <dgm:spPr/>
      <dgm:t>
        <a:bodyPr/>
        <a:lstStyle/>
        <a:p>
          <a:pPr>
            <a:defRPr cap="all"/>
          </a:pPr>
          <a:r>
            <a:rPr lang="nb-NO" dirty="0" err="1"/>
            <a:t>Increasing</a:t>
          </a:r>
          <a:r>
            <a:rPr lang="nb-NO" dirty="0"/>
            <a:t> </a:t>
          </a:r>
          <a:r>
            <a:rPr lang="nb-NO" dirty="0" err="1"/>
            <a:t>the</a:t>
          </a:r>
          <a:r>
            <a:rPr lang="nb-NO" dirty="0"/>
            <a:t> </a:t>
          </a:r>
          <a:r>
            <a:rPr lang="nb-NO" dirty="0" err="1"/>
            <a:t>awareness</a:t>
          </a:r>
          <a:r>
            <a:rPr lang="nb-NO" dirty="0"/>
            <a:t> about </a:t>
          </a:r>
          <a:r>
            <a:rPr lang="nb-NO" dirty="0" err="1"/>
            <a:t>the</a:t>
          </a:r>
          <a:r>
            <a:rPr lang="nb-NO" dirty="0"/>
            <a:t> </a:t>
          </a:r>
          <a:r>
            <a:rPr lang="nb-NO" dirty="0" err="1"/>
            <a:t>organic</a:t>
          </a:r>
          <a:r>
            <a:rPr lang="nb-NO" dirty="0"/>
            <a:t> </a:t>
          </a:r>
          <a:r>
            <a:rPr lang="nb-NO" dirty="0" err="1"/>
            <a:t>foods</a:t>
          </a:r>
          <a:r>
            <a:rPr lang="nb-NO" dirty="0"/>
            <a:t>.</a:t>
          </a:r>
          <a:endParaRPr lang="en-US" dirty="0"/>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defRPr cap="all"/>
          </a:pPr>
          <a:r>
            <a:rPr lang="en-US" dirty="0"/>
            <a:t>TO LIVE IN MORE </a:t>
          </a:r>
          <a:r>
            <a:rPr lang="nb-NO" dirty="0" err="1"/>
            <a:t>sustainable</a:t>
          </a:r>
          <a:r>
            <a:rPr lang="nb-NO" dirty="0"/>
            <a:t> WORLD</a:t>
          </a:r>
          <a:endParaRPr lang="en-US" dirty="0"/>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2A66A593-C662-4C80-A259-BFB66FD58619}" type="pres">
      <dgm:prSet presAssocID="{F5F1ACCB-E535-438F-BCF5-43D930678441}" presName="diagram" presStyleCnt="0">
        <dgm:presLayoutVars>
          <dgm:dir/>
          <dgm:resizeHandles val="exact"/>
        </dgm:presLayoutVars>
      </dgm:prSet>
      <dgm:spPr/>
      <dgm:t>
        <a:bodyPr/>
        <a:lstStyle/>
        <a:p>
          <a:endParaRPr lang="en-GB"/>
        </a:p>
      </dgm:t>
    </dgm:pt>
    <dgm:pt modelId="{228247E6-0B90-4807-9409-7D80AE3092C2}" type="pres">
      <dgm:prSet presAssocID="{58375FFB-02E6-49CA-92E8-127E5B4226E3}" presName="node" presStyleLbl="node1" presStyleIdx="0" presStyleCnt="3">
        <dgm:presLayoutVars>
          <dgm:bulletEnabled val="1"/>
        </dgm:presLayoutVars>
      </dgm:prSet>
      <dgm:spPr/>
      <dgm:t>
        <a:bodyPr/>
        <a:lstStyle/>
        <a:p>
          <a:endParaRPr lang="en-GB"/>
        </a:p>
      </dgm:t>
    </dgm:pt>
    <dgm:pt modelId="{65D5A626-ED03-4000-9276-B452445AFFF3}" type="pres">
      <dgm:prSet presAssocID="{2006CFA2-41CF-4259-AA67-A30E2E7E78FA}" presName="sibTrans" presStyleCnt="0"/>
      <dgm:spPr/>
    </dgm:pt>
    <dgm:pt modelId="{EBEFA771-FFB7-4619-AFA0-384B736D7849}" type="pres">
      <dgm:prSet presAssocID="{6A3CEA5B-4799-4D9B-8A39-F7129296DA61}" presName="node" presStyleLbl="node1" presStyleIdx="1" presStyleCnt="3">
        <dgm:presLayoutVars>
          <dgm:bulletEnabled val="1"/>
        </dgm:presLayoutVars>
      </dgm:prSet>
      <dgm:spPr/>
      <dgm:t>
        <a:bodyPr/>
        <a:lstStyle/>
        <a:p>
          <a:endParaRPr lang="en-GB"/>
        </a:p>
      </dgm:t>
    </dgm:pt>
    <dgm:pt modelId="{FC4AC39A-FB9B-4EFF-902D-1588D1460777}" type="pres">
      <dgm:prSet presAssocID="{A8AFA8E6-54D7-4D3C-A81F-A9A5E72D11A1}" presName="sibTrans" presStyleCnt="0"/>
      <dgm:spPr/>
    </dgm:pt>
    <dgm:pt modelId="{51D413CB-5EAD-4285-848F-365C4A9B6167}" type="pres">
      <dgm:prSet presAssocID="{CA9A5C9D-A2CF-4EC6-8326-F9BFA88CF86F}" presName="node" presStyleLbl="node1" presStyleIdx="2" presStyleCnt="3">
        <dgm:presLayoutVars>
          <dgm:bulletEnabled val="1"/>
        </dgm:presLayoutVars>
      </dgm:prSet>
      <dgm:spPr/>
      <dgm:t>
        <a:bodyPr/>
        <a:lstStyle/>
        <a:p>
          <a:endParaRPr lang="en-GB"/>
        </a:p>
      </dgm:t>
    </dgm:pt>
  </dgm:ptLst>
  <dgm:cxnLst>
    <dgm:cxn modelId="{49B25E2C-497D-47B6-8D42-E5DA9526F0C2}" type="presOf" srcId="{6A3CEA5B-4799-4D9B-8A39-F7129296DA61}" destId="{EBEFA771-FFB7-4619-AFA0-384B736D7849}" srcOrd="0" destOrd="0" presId="urn:microsoft.com/office/officeart/2005/8/layout/default"/>
    <dgm:cxn modelId="{F77CB8DF-58A1-46C1-8135-E7FDEBDF35F0}" srcId="{F5F1ACCB-E535-438F-BCF5-43D930678441}" destId="{CA9A5C9D-A2CF-4EC6-8326-F9BFA88CF86F}" srcOrd="2" destOrd="0" parTransId="{D3A4763A-8F41-4970-82B8-7189E9FA9250}" sibTransId="{E48F8EB3-7892-410F-8A9A-E3041612963C}"/>
    <dgm:cxn modelId="{11B26447-6BC2-4B56-A14A-949E0E98C510}" type="presOf" srcId="{F5F1ACCB-E535-438F-BCF5-43D930678441}" destId="{2A66A593-C662-4C80-A259-BFB66FD58619}" srcOrd="0" destOrd="0" presId="urn:microsoft.com/office/officeart/2005/8/layout/default"/>
    <dgm:cxn modelId="{60F9850D-8591-4F4A-97EB-DF3E517895DD}" srcId="{F5F1ACCB-E535-438F-BCF5-43D930678441}" destId="{58375FFB-02E6-49CA-92E8-127E5B4226E3}" srcOrd="0" destOrd="0" parTransId="{8C4D0521-399E-4350-AAD4-69A1DC3CE5F7}" sibTransId="{2006CFA2-41CF-4259-AA67-A30E2E7E78FA}"/>
    <dgm:cxn modelId="{625B7CE1-4E6B-483E-924A-4806AFE478B0}" type="presOf" srcId="{58375FFB-02E6-49CA-92E8-127E5B4226E3}" destId="{228247E6-0B90-4807-9409-7D80AE3092C2}" srcOrd="0" destOrd="0" presId="urn:microsoft.com/office/officeart/2005/8/layout/default"/>
    <dgm:cxn modelId="{C4F2FC5B-D585-4D3D-922E-7E794EEC3F8F}" srcId="{F5F1ACCB-E535-438F-BCF5-43D930678441}" destId="{6A3CEA5B-4799-4D9B-8A39-F7129296DA61}" srcOrd="1" destOrd="0" parTransId="{7C6F8FD1-9C27-453F-9E2B-2F337E38DF49}" sibTransId="{A8AFA8E6-54D7-4D3C-A81F-A9A5E72D11A1}"/>
    <dgm:cxn modelId="{51F12F9C-3DD3-422E-8A99-22EA5A1DC6F8}" type="presOf" srcId="{CA9A5C9D-A2CF-4EC6-8326-F9BFA88CF86F}" destId="{51D413CB-5EAD-4285-848F-365C4A9B6167}" srcOrd="0" destOrd="0" presId="urn:microsoft.com/office/officeart/2005/8/layout/default"/>
    <dgm:cxn modelId="{08B9537D-4511-4391-A21D-B28E48D393D6}" type="presParOf" srcId="{2A66A593-C662-4C80-A259-BFB66FD58619}" destId="{228247E6-0B90-4807-9409-7D80AE3092C2}" srcOrd="0" destOrd="0" presId="urn:microsoft.com/office/officeart/2005/8/layout/default"/>
    <dgm:cxn modelId="{20C3E59D-E447-44B4-808A-6DA812BCCB77}" type="presParOf" srcId="{2A66A593-C662-4C80-A259-BFB66FD58619}" destId="{65D5A626-ED03-4000-9276-B452445AFFF3}" srcOrd="1" destOrd="0" presId="urn:microsoft.com/office/officeart/2005/8/layout/default"/>
    <dgm:cxn modelId="{A14BFD1E-3165-42B1-9CA6-525E28401D15}" type="presParOf" srcId="{2A66A593-C662-4C80-A259-BFB66FD58619}" destId="{EBEFA771-FFB7-4619-AFA0-384B736D7849}" srcOrd="2" destOrd="0" presId="urn:microsoft.com/office/officeart/2005/8/layout/default"/>
    <dgm:cxn modelId="{C18522EA-EE16-4FFF-A26D-54C1D9EDF794}" type="presParOf" srcId="{2A66A593-C662-4C80-A259-BFB66FD58619}" destId="{FC4AC39A-FB9B-4EFF-902D-1588D1460777}" srcOrd="3" destOrd="0" presId="urn:microsoft.com/office/officeart/2005/8/layout/default"/>
    <dgm:cxn modelId="{4BE394FF-E8C1-42DF-B58F-B6D17C66FD30}" type="presParOf" srcId="{2A66A593-C662-4C80-A259-BFB66FD58619}" destId="{51D413CB-5EAD-4285-848F-365C4A9B61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C79E20-235D-457E-A0CB-1F709490AB7B}"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7221033-0203-4EDA-A245-CA5A785366D5}">
      <dgm:prSet/>
      <dgm:spPr/>
      <dgm:t>
        <a:bodyPr/>
        <a:lstStyle/>
        <a:p>
          <a:r>
            <a:rPr lang="en-GB" dirty="0"/>
            <a:t>Organic farming mixes traditional conservation-minded farming techniques with cutting-edge agricultural technology. It stresses crop rotation, natural pest management, crop and livestock diversification, and soil improvement through compost infusions and animal and green manures. (</a:t>
          </a:r>
          <a:r>
            <a:rPr lang="en-GB" dirty="0" err="1"/>
            <a:t>Reganold</a:t>
          </a:r>
          <a:r>
            <a:rPr lang="en-GB" dirty="0"/>
            <a:t> &amp; Wachter, 2016)</a:t>
          </a:r>
          <a:endParaRPr lang="en-US" dirty="0"/>
        </a:p>
      </dgm:t>
    </dgm:pt>
    <dgm:pt modelId="{39F81BBF-0F94-4F95-BF99-999AFADB5850}" type="parTrans" cxnId="{E3A050A1-6A55-49B2-ABD2-1AA75A1FCDE2}">
      <dgm:prSet/>
      <dgm:spPr/>
      <dgm:t>
        <a:bodyPr/>
        <a:lstStyle/>
        <a:p>
          <a:endParaRPr lang="en-US"/>
        </a:p>
      </dgm:t>
    </dgm:pt>
    <dgm:pt modelId="{4FF72AD0-1907-45C1-AA7F-5E06C8274590}" type="sibTrans" cxnId="{E3A050A1-6A55-49B2-ABD2-1AA75A1FCDE2}">
      <dgm:prSet/>
      <dgm:spPr/>
      <dgm:t>
        <a:bodyPr/>
        <a:lstStyle/>
        <a:p>
          <a:endParaRPr lang="en-US"/>
        </a:p>
      </dgm:t>
    </dgm:pt>
    <dgm:pt modelId="{2977003A-5027-46B0-BDDE-FE17514CE102}">
      <dgm:prSet/>
      <dgm:spPr/>
      <dgm:t>
        <a:bodyPr/>
        <a:lstStyle/>
        <a:p>
          <a:r>
            <a:rPr lang="en-US" b="0" i="0" dirty="0"/>
            <a:t>The need to alter our food systems has never been more pressing due to factors such as climate change, diet-related disease, and the general reduction of wildlife. A shift to "agroecological" agricultural </a:t>
          </a:r>
          <a:r>
            <a:rPr lang="en-US" b="0" i="0" dirty="0" err="1"/>
            <a:t>practises</a:t>
          </a:r>
          <a:r>
            <a:rPr lang="en-US" b="0" i="0" dirty="0"/>
            <a:t>, such as organic farming, can have a significant positive impact.</a:t>
          </a:r>
          <a:endParaRPr lang="en-US" dirty="0"/>
        </a:p>
      </dgm:t>
    </dgm:pt>
    <dgm:pt modelId="{071A8930-5EDF-4AD7-91F9-F95EE1ECCF53}" type="parTrans" cxnId="{85FCF3FE-4E56-42CA-B134-793FA89FC25A}">
      <dgm:prSet/>
      <dgm:spPr/>
      <dgm:t>
        <a:bodyPr/>
        <a:lstStyle/>
        <a:p>
          <a:endParaRPr lang="en-US"/>
        </a:p>
      </dgm:t>
    </dgm:pt>
    <dgm:pt modelId="{00F516BE-3C89-4427-94EB-4EB4D109ECD6}" type="sibTrans" cxnId="{85FCF3FE-4E56-42CA-B134-793FA89FC25A}">
      <dgm:prSet/>
      <dgm:spPr/>
      <dgm:t>
        <a:bodyPr/>
        <a:lstStyle/>
        <a:p>
          <a:endParaRPr lang="en-US"/>
        </a:p>
      </dgm:t>
    </dgm:pt>
    <dgm:pt modelId="{D88603FD-E543-42AC-9AA6-9F0DD9B1D7D9}" type="pres">
      <dgm:prSet presAssocID="{A5C79E20-235D-457E-A0CB-1F709490AB7B}" presName="linear" presStyleCnt="0">
        <dgm:presLayoutVars>
          <dgm:animLvl val="lvl"/>
          <dgm:resizeHandles val="exact"/>
        </dgm:presLayoutVars>
      </dgm:prSet>
      <dgm:spPr/>
      <dgm:t>
        <a:bodyPr/>
        <a:lstStyle/>
        <a:p>
          <a:endParaRPr lang="en-GB"/>
        </a:p>
      </dgm:t>
    </dgm:pt>
    <dgm:pt modelId="{6D5C7B0F-3DEE-4EA7-BA6E-FE108E56F56D}" type="pres">
      <dgm:prSet presAssocID="{77221033-0203-4EDA-A245-CA5A785366D5}" presName="parentText" presStyleLbl="node1" presStyleIdx="0" presStyleCnt="2">
        <dgm:presLayoutVars>
          <dgm:chMax val="0"/>
          <dgm:bulletEnabled val="1"/>
        </dgm:presLayoutVars>
      </dgm:prSet>
      <dgm:spPr/>
      <dgm:t>
        <a:bodyPr/>
        <a:lstStyle/>
        <a:p>
          <a:endParaRPr lang="en-GB"/>
        </a:p>
      </dgm:t>
    </dgm:pt>
    <dgm:pt modelId="{FCDCD9A8-8E24-4219-8A0C-36D9D6546017}" type="pres">
      <dgm:prSet presAssocID="{4FF72AD0-1907-45C1-AA7F-5E06C8274590}" presName="spacer" presStyleCnt="0"/>
      <dgm:spPr/>
    </dgm:pt>
    <dgm:pt modelId="{78FFA875-47D0-44E8-901B-DF4CE55EEEED}" type="pres">
      <dgm:prSet presAssocID="{2977003A-5027-46B0-BDDE-FE17514CE102}" presName="parentText" presStyleLbl="node1" presStyleIdx="1" presStyleCnt="2">
        <dgm:presLayoutVars>
          <dgm:chMax val="0"/>
          <dgm:bulletEnabled val="1"/>
        </dgm:presLayoutVars>
      </dgm:prSet>
      <dgm:spPr/>
      <dgm:t>
        <a:bodyPr/>
        <a:lstStyle/>
        <a:p>
          <a:endParaRPr lang="en-GB"/>
        </a:p>
      </dgm:t>
    </dgm:pt>
  </dgm:ptLst>
  <dgm:cxnLst>
    <dgm:cxn modelId="{F5533AA9-91AA-4768-B386-E296983F5E79}" type="presOf" srcId="{2977003A-5027-46B0-BDDE-FE17514CE102}" destId="{78FFA875-47D0-44E8-901B-DF4CE55EEEED}" srcOrd="0" destOrd="0" presId="urn:microsoft.com/office/officeart/2005/8/layout/vList2"/>
    <dgm:cxn modelId="{B30808BB-AE25-4162-BB43-DE36C58788D3}" type="presOf" srcId="{A5C79E20-235D-457E-A0CB-1F709490AB7B}" destId="{D88603FD-E543-42AC-9AA6-9F0DD9B1D7D9}" srcOrd="0" destOrd="0" presId="urn:microsoft.com/office/officeart/2005/8/layout/vList2"/>
    <dgm:cxn modelId="{85FCF3FE-4E56-42CA-B134-793FA89FC25A}" srcId="{A5C79E20-235D-457E-A0CB-1F709490AB7B}" destId="{2977003A-5027-46B0-BDDE-FE17514CE102}" srcOrd="1" destOrd="0" parTransId="{071A8930-5EDF-4AD7-91F9-F95EE1ECCF53}" sibTransId="{00F516BE-3C89-4427-94EB-4EB4D109ECD6}"/>
    <dgm:cxn modelId="{691812D4-E72E-4A2B-BB22-4A727807B399}" type="presOf" srcId="{77221033-0203-4EDA-A245-CA5A785366D5}" destId="{6D5C7B0F-3DEE-4EA7-BA6E-FE108E56F56D}" srcOrd="0" destOrd="0" presId="urn:microsoft.com/office/officeart/2005/8/layout/vList2"/>
    <dgm:cxn modelId="{E3A050A1-6A55-49B2-ABD2-1AA75A1FCDE2}" srcId="{A5C79E20-235D-457E-A0CB-1F709490AB7B}" destId="{77221033-0203-4EDA-A245-CA5A785366D5}" srcOrd="0" destOrd="0" parTransId="{39F81BBF-0F94-4F95-BF99-999AFADB5850}" sibTransId="{4FF72AD0-1907-45C1-AA7F-5E06C8274590}"/>
    <dgm:cxn modelId="{73DD41A4-8D79-4F04-BA6C-D5C20D820309}" type="presParOf" srcId="{D88603FD-E543-42AC-9AA6-9F0DD9B1D7D9}" destId="{6D5C7B0F-3DEE-4EA7-BA6E-FE108E56F56D}" srcOrd="0" destOrd="0" presId="urn:microsoft.com/office/officeart/2005/8/layout/vList2"/>
    <dgm:cxn modelId="{E45BDCA5-8365-4BC3-9EA9-52622EB3390B}" type="presParOf" srcId="{D88603FD-E543-42AC-9AA6-9F0DD9B1D7D9}" destId="{FCDCD9A8-8E24-4219-8A0C-36D9D6546017}" srcOrd="1" destOrd="0" presId="urn:microsoft.com/office/officeart/2005/8/layout/vList2"/>
    <dgm:cxn modelId="{31CC87BD-99AF-4541-9ECB-30F90002388B}" type="presParOf" srcId="{D88603FD-E543-42AC-9AA6-9F0DD9B1D7D9}" destId="{78FFA875-47D0-44E8-901B-DF4CE55EEEE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D149D1-1286-405B-844B-DF49545559A0}"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31CA047-9342-40C3-8027-7EA68473808A}">
      <dgm:prSet/>
      <dgm:spPr/>
      <dgm:t>
        <a:bodyPr/>
        <a:lstStyle/>
        <a:p>
          <a:r>
            <a:rPr lang="en-GB" dirty="0"/>
            <a:t>Using mixed-forage pastures and rotational grazing for livestock operations, as well as alternative medicine, to promote the health of the animals</a:t>
          </a:r>
          <a:endParaRPr lang="en-US" dirty="0"/>
        </a:p>
      </dgm:t>
    </dgm:pt>
    <dgm:pt modelId="{45F1A0CE-E52F-468D-A834-7ABFAFFF5060}" type="parTrans" cxnId="{F53A7A00-F5C4-40AD-A455-6A1C30A1B82B}">
      <dgm:prSet/>
      <dgm:spPr/>
      <dgm:t>
        <a:bodyPr/>
        <a:lstStyle/>
        <a:p>
          <a:endParaRPr lang="en-US"/>
        </a:p>
      </dgm:t>
    </dgm:pt>
    <dgm:pt modelId="{7021810D-F924-44B9-86EA-03F4BC238B2A}" type="sibTrans" cxnId="{F53A7A00-F5C4-40AD-A455-6A1C30A1B82B}">
      <dgm:prSet/>
      <dgm:spPr/>
      <dgm:t>
        <a:bodyPr/>
        <a:lstStyle/>
        <a:p>
          <a:endParaRPr lang="en-US"/>
        </a:p>
      </dgm:t>
    </dgm:pt>
    <dgm:pt modelId="{EEFF94EB-0118-4905-A9F2-6C84A3B39862}">
      <dgm:prSet/>
      <dgm:spPr/>
      <dgm:t>
        <a:bodyPr/>
        <a:lstStyle/>
        <a:p>
          <a:r>
            <a:rPr lang="en-GB" dirty="0"/>
            <a:t>Elimination of synthetic pesticides, fertilisers, and other materials, such as hormones and antibiotics, as well as reduction of external and off-farm inputs</a:t>
          </a:r>
          <a:endParaRPr lang="en-US" dirty="0"/>
        </a:p>
      </dgm:t>
    </dgm:pt>
    <dgm:pt modelId="{FFEC8E6E-FBEF-4684-BF02-4D6276D096BE}" type="parTrans" cxnId="{B3C73354-BB96-4EE1-9BF1-74C9A907CED0}">
      <dgm:prSet/>
      <dgm:spPr/>
      <dgm:t>
        <a:bodyPr/>
        <a:lstStyle/>
        <a:p>
          <a:endParaRPr lang="en-US"/>
        </a:p>
      </dgm:t>
    </dgm:pt>
    <dgm:pt modelId="{72BF424A-1B4F-4AC3-BFE0-0531E70FF080}" type="sibTrans" cxnId="{B3C73354-BB96-4EE1-9BF1-74C9A907CED0}">
      <dgm:prSet/>
      <dgm:spPr/>
      <dgm:t>
        <a:bodyPr/>
        <a:lstStyle/>
        <a:p>
          <a:endParaRPr lang="en-US"/>
        </a:p>
      </dgm:t>
    </dgm:pt>
    <dgm:pt modelId="{C3055737-E6EA-4D3D-8837-C15E529CD895}">
      <dgm:prSet/>
      <dgm:spPr/>
      <dgm:t>
        <a:bodyPr/>
        <a:lstStyle/>
        <a:p>
          <a:r>
            <a:rPr lang="en-GB" dirty="0"/>
            <a:t>Prioritising the usage of renewable resources, conserving soil, and water, and using management techniques to improve, maintain, and restore ecological equilibrium</a:t>
          </a:r>
          <a:endParaRPr lang="en-US" dirty="0"/>
        </a:p>
      </dgm:t>
    </dgm:pt>
    <dgm:pt modelId="{523E0E77-0FAA-4A9B-A8F7-8A006509E94F}" type="parTrans" cxnId="{CD01CAF5-40D1-465B-9F8C-3A3C1198407E}">
      <dgm:prSet/>
      <dgm:spPr/>
      <dgm:t>
        <a:bodyPr/>
        <a:lstStyle/>
        <a:p>
          <a:endParaRPr lang="en-US"/>
        </a:p>
      </dgm:t>
    </dgm:pt>
    <dgm:pt modelId="{65DDE12A-F519-48DF-8CBD-916E97EDDF9E}" type="sibTrans" cxnId="{CD01CAF5-40D1-465B-9F8C-3A3C1198407E}">
      <dgm:prSet/>
      <dgm:spPr/>
      <dgm:t>
        <a:bodyPr/>
        <a:lstStyle/>
        <a:p>
          <a:endParaRPr lang="en-US"/>
        </a:p>
      </dgm:t>
    </dgm:pt>
    <dgm:pt modelId="{AEC719D5-614E-460C-BE3B-DAE0FAC9C01E}" type="pres">
      <dgm:prSet presAssocID="{53D149D1-1286-405B-844B-DF49545559A0}" presName="linear" presStyleCnt="0">
        <dgm:presLayoutVars>
          <dgm:animLvl val="lvl"/>
          <dgm:resizeHandles val="exact"/>
        </dgm:presLayoutVars>
      </dgm:prSet>
      <dgm:spPr/>
      <dgm:t>
        <a:bodyPr/>
        <a:lstStyle/>
        <a:p>
          <a:endParaRPr lang="en-GB"/>
        </a:p>
      </dgm:t>
    </dgm:pt>
    <dgm:pt modelId="{7D54B941-6933-415E-9CA6-8BF3876719B9}" type="pres">
      <dgm:prSet presAssocID="{F31CA047-9342-40C3-8027-7EA68473808A}" presName="parentText" presStyleLbl="node1" presStyleIdx="0" presStyleCnt="3">
        <dgm:presLayoutVars>
          <dgm:chMax val="0"/>
          <dgm:bulletEnabled val="1"/>
        </dgm:presLayoutVars>
      </dgm:prSet>
      <dgm:spPr/>
      <dgm:t>
        <a:bodyPr/>
        <a:lstStyle/>
        <a:p>
          <a:endParaRPr lang="en-GB"/>
        </a:p>
      </dgm:t>
    </dgm:pt>
    <dgm:pt modelId="{72A84A16-BC9A-4F4C-B65A-1688072EEFCD}" type="pres">
      <dgm:prSet presAssocID="{7021810D-F924-44B9-86EA-03F4BC238B2A}" presName="spacer" presStyleCnt="0"/>
      <dgm:spPr/>
    </dgm:pt>
    <dgm:pt modelId="{5BEF0868-F963-4E0A-BF4D-E94DB71916D7}" type="pres">
      <dgm:prSet presAssocID="{EEFF94EB-0118-4905-A9F2-6C84A3B39862}" presName="parentText" presStyleLbl="node1" presStyleIdx="1" presStyleCnt="3">
        <dgm:presLayoutVars>
          <dgm:chMax val="0"/>
          <dgm:bulletEnabled val="1"/>
        </dgm:presLayoutVars>
      </dgm:prSet>
      <dgm:spPr/>
      <dgm:t>
        <a:bodyPr/>
        <a:lstStyle/>
        <a:p>
          <a:endParaRPr lang="en-GB"/>
        </a:p>
      </dgm:t>
    </dgm:pt>
    <dgm:pt modelId="{16B57633-3F27-400E-8A74-DEB03726E34A}" type="pres">
      <dgm:prSet presAssocID="{72BF424A-1B4F-4AC3-BFE0-0531E70FF080}" presName="spacer" presStyleCnt="0"/>
      <dgm:spPr/>
    </dgm:pt>
    <dgm:pt modelId="{C109FE45-0831-4A92-9B69-CE7032F37B99}" type="pres">
      <dgm:prSet presAssocID="{C3055737-E6EA-4D3D-8837-C15E529CD895}" presName="parentText" presStyleLbl="node1" presStyleIdx="2" presStyleCnt="3">
        <dgm:presLayoutVars>
          <dgm:chMax val="0"/>
          <dgm:bulletEnabled val="1"/>
        </dgm:presLayoutVars>
      </dgm:prSet>
      <dgm:spPr/>
      <dgm:t>
        <a:bodyPr/>
        <a:lstStyle/>
        <a:p>
          <a:endParaRPr lang="en-GB"/>
        </a:p>
      </dgm:t>
    </dgm:pt>
  </dgm:ptLst>
  <dgm:cxnLst>
    <dgm:cxn modelId="{B3C73354-BB96-4EE1-9BF1-74C9A907CED0}" srcId="{53D149D1-1286-405B-844B-DF49545559A0}" destId="{EEFF94EB-0118-4905-A9F2-6C84A3B39862}" srcOrd="1" destOrd="0" parTransId="{FFEC8E6E-FBEF-4684-BF02-4D6276D096BE}" sibTransId="{72BF424A-1B4F-4AC3-BFE0-0531E70FF080}"/>
    <dgm:cxn modelId="{1F4E17F6-BEC8-4AD9-A804-0ECA6AE7FD51}" type="presOf" srcId="{53D149D1-1286-405B-844B-DF49545559A0}" destId="{AEC719D5-614E-460C-BE3B-DAE0FAC9C01E}" srcOrd="0" destOrd="0" presId="urn:microsoft.com/office/officeart/2005/8/layout/vList2"/>
    <dgm:cxn modelId="{C580480A-CAEA-4EC4-87A7-1A29ACDF6A77}" type="presOf" srcId="{EEFF94EB-0118-4905-A9F2-6C84A3B39862}" destId="{5BEF0868-F963-4E0A-BF4D-E94DB71916D7}" srcOrd="0" destOrd="0" presId="urn:microsoft.com/office/officeart/2005/8/layout/vList2"/>
    <dgm:cxn modelId="{B3EC59E1-6EBF-4DD6-AE34-D7D4359D191A}" type="presOf" srcId="{C3055737-E6EA-4D3D-8837-C15E529CD895}" destId="{C109FE45-0831-4A92-9B69-CE7032F37B99}" srcOrd="0" destOrd="0" presId="urn:microsoft.com/office/officeart/2005/8/layout/vList2"/>
    <dgm:cxn modelId="{F0E15BA2-3F83-4416-9130-EEBDB7B7C1CF}" type="presOf" srcId="{F31CA047-9342-40C3-8027-7EA68473808A}" destId="{7D54B941-6933-415E-9CA6-8BF3876719B9}" srcOrd="0" destOrd="0" presId="urn:microsoft.com/office/officeart/2005/8/layout/vList2"/>
    <dgm:cxn modelId="{CD01CAF5-40D1-465B-9F8C-3A3C1198407E}" srcId="{53D149D1-1286-405B-844B-DF49545559A0}" destId="{C3055737-E6EA-4D3D-8837-C15E529CD895}" srcOrd="2" destOrd="0" parTransId="{523E0E77-0FAA-4A9B-A8F7-8A006509E94F}" sibTransId="{65DDE12A-F519-48DF-8CBD-916E97EDDF9E}"/>
    <dgm:cxn modelId="{F53A7A00-F5C4-40AD-A455-6A1C30A1B82B}" srcId="{53D149D1-1286-405B-844B-DF49545559A0}" destId="{F31CA047-9342-40C3-8027-7EA68473808A}" srcOrd="0" destOrd="0" parTransId="{45F1A0CE-E52F-468D-A834-7ABFAFFF5060}" sibTransId="{7021810D-F924-44B9-86EA-03F4BC238B2A}"/>
    <dgm:cxn modelId="{59363523-DFD0-4563-8E8F-7E3503BF306B}" type="presParOf" srcId="{AEC719D5-614E-460C-BE3B-DAE0FAC9C01E}" destId="{7D54B941-6933-415E-9CA6-8BF3876719B9}" srcOrd="0" destOrd="0" presId="urn:microsoft.com/office/officeart/2005/8/layout/vList2"/>
    <dgm:cxn modelId="{63A9F00C-4AF4-485D-BBAC-D34D919FEFF4}" type="presParOf" srcId="{AEC719D5-614E-460C-BE3B-DAE0FAC9C01E}" destId="{72A84A16-BC9A-4F4C-B65A-1688072EEFCD}" srcOrd="1" destOrd="0" presId="urn:microsoft.com/office/officeart/2005/8/layout/vList2"/>
    <dgm:cxn modelId="{85A645D8-70AB-491E-9AED-AFCCB742B494}" type="presParOf" srcId="{AEC719D5-614E-460C-BE3B-DAE0FAC9C01E}" destId="{5BEF0868-F963-4E0A-BF4D-E94DB71916D7}" srcOrd="2" destOrd="0" presId="urn:microsoft.com/office/officeart/2005/8/layout/vList2"/>
    <dgm:cxn modelId="{5071765B-6598-4345-A9F4-C12587BDB505}" type="presParOf" srcId="{AEC719D5-614E-460C-BE3B-DAE0FAC9C01E}" destId="{16B57633-3F27-400E-8A74-DEB03726E34A}" srcOrd="3" destOrd="0" presId="urn:microsoft.com/office/officeart/2005/8/layout/vList2"/>
    <dgm:cxn modelId="{D4F23425-07B9-4749-AFAD-0E167DD7BDEF}" type="presParOf" srcId="{AEC719D5-614E-460C-BE3B-DAE0FAC9C01E}" destId="{C109FE45-0831-4A92-9B69-CE7032F37B9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247E6-0B90-4807-9409-7D80AE3092C2}">
      <dsp:nvSpPr>
        <dsp:cNvPr id="0" name=""/>
        <dsp:cNvSpPr/>
      </dsp:nvSpPr>
      <dsp:spPr>
        <a:xfrm>
          <a:off x="731" y="849753"/>
          <a:ext cx="2853779" cy="1712267"/>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defRPr cap="all"/>
          </a:pPr>
          <a:r>
            <a:rPr lang="nb-NO" sz="2400" kern="1200" dirty="0" err="1"/>
            <a:t>Increasing</a:t>
          </a:r>
          <a:r>
            <a:rPr lang="nb-NO" sz="2400" kern="1200" dirty="0"/>
            <a:t> </a:t>
          </a:r>
          <a:r>
            <a:rPr lang="nb-NO" sz="2400" kern="1200" dirty="0" err="1"/>
            <a:t>the</a:t>
          </a:r>
          <a:r>
            <a:rPr lang="nb-NO" sz="2400" kern="1200" dirty="0"/>
            <a:t> </a:t>
          </a:r>
          <a:r>
            <a:rPr lang="nb-NO" sz="2400" kern="1200" dirty="0" err="1"/>
            <a:t>awareness</a:t>
          </a:r>
          <a:r>
            <a:rPr lang="nb-NO" sz="2400" kern="1200" dirty="0"/>
            <a:t> about </a:t>
          </a:r>
          <a:r>
            <a:rPr lang="nb-NO" sz="2400" kern="1200" dirty="0" err="1"/>
            <a:t>the</a:t>
          </a:r>
          <a:r>
            <a:rPr lang="nb-NO" sz="2400" kern="1200" dirty="0"/>
            <a:t> </a:t>
          </a:r>
          <a:r>
            <a:rPr lang="nb-NO" sz="2400" kern="1200" dirty="0" err="1"/>
            <a:t>organic</a:t>
          </a:r>
          <a:r>
            <a:rPr lang="nb-NO" sz="2400" kern="1200" dirty="0"/>
            <a:t> </a:t>
          </a:r>
          <a:r>
            <a:rPr lang="nb-NO" sz="2400" kern="1200" dirty="0" err="1"/>
            <a:t>foods</a:t>
          </a:r>
          <a:r>
            <a:rPr lang="nb-NO" sz="2400" kern="1200" dirty="0"/>
            <a:t>.</a:t>
          </a:r>
          <a:endParaRPr lang="en-US" sz="2400" kern="1200" dirty="0"/>
        </a:p>
      </dsp:txBody>
      <dsp:txXfrm>
        <a:off x="731" y="849753"/>
        <a:ext cx="2853779" cy="1712267"/>
      </dsp:txXfrm>
    </dsp:sp>
    <dsp:sp modelId="{EBEFA771-FFB7-4619-AFA0-384B736D7849}">
      <dsp:nvSpPr>
        <dsp:cNvPr id="0" name=""/>
        <dsp:cNvSpPr/>
      </dsp:nvSpPr>
      <dsp:spPr>
        <a:xfrm>
          <a:off x="3139888" y="849753"/>
          <a:ext cx="2853779" cy="1712267"/>
        </a:xfrm>
        <a:prstGeom prst="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defRPr cap="all"/>
          </a:pPr>
          <a:r>
            <a:rPr lang="nb-NO" sz="2400" kern="1200"/>
            <a:t>To create a better future for the next generation.</a:t>
          </a:r>
          <a:endParaRPr lang="en-US" sz="2400" kern="1200"/>
        </a:p>
      </dsp:txBody>
      <dsp:txXfrm>
        <a:off x="3139888" y="849753"/>
        <a:ext cx="2853779" cy="1712267"/>
      </dsp:txXfrm>
    </dsp:sp>
    <dsp:sp modelId="{51D413CB-5EAD-4285-848F-365C4A9B6167}">
      <dsp:nvSpPr>
        <dsp:cNvPr id="0" name=""/>
        <dsp:cNvSpPr/>
      </dsp:nvSpPr>
      <dsp:spPr>
        <a:xfrm>
          <a:off x="1570310" y="2847399"/>
          <a:ext cx="2853779" cy="1712267"/>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defRPr cap="all"/>
          </a:pPr>
          <a:r>
            <a:rPr lang="en-US" sz="2400" kern="1200" dirty="0"/>
            <a:t>TO LIVE IN MORE </a:t>
          </a:r>
          <a:r>
            <a:rPr lang="nb-NO" sz="2400" kern="1200" dirty="0" err="1"/>
            <a:t>sustainable</a:t>
          </a:r>
          <a:r>
            <a:rPr lang="nb-NO" sz="2400" kern="1200" dirty="0"/>
            <a:t> WORLD</a:t>
          </a:r>
          <a:endParaRPr lang="en-US" sz="2400" kern="1200" dirty="0"/>
        </a:p>
      </dsp:txBody>
      <dsp:txXfrm>
        <a:off x="1570310" y="2847399"/>
        <a:ext cx="2853779" cy="1712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5C7B0F-3DEE-4EA7-BA6E-FE108E56F56D}">
      <dsp:nvSpPr>
        <dsp:cNvPr id="0" name=""/>
        <dsp:cNvSpPr/>
      </dsp:nvSpPr>
      <dsp:spPr>
        <a:xfrm>
          <a:off x="0" y="87952"/>
          <a:ext cx="6254749" cy="258336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GB" sz="2300" kern="1200" dirty="0"/>
            <a:t>Organic farming mixes traditional conservation-minded farming techniques with cutting-edge agricultural technology. It stresses crop rotation, natural pest management, crop and livestock diversification, and soil improvement through compost infusions and animal and green manures. (</a:t>
          </a:r>
          <a:r>
            <a:rPr lang="en-GB" sz="2300" kern="1200" dirty="0" err="1"/>
            <a:t>Reganold</a:t>
          </a:r>
          <a:r>
            <a:rPr lang="en-GB" sz="2300" kern="1200" dirty="0"/>
            <a:t> &amp; Wachter, 2016)</a:t>
          </a:r>
          <a:endParaRPr lang="en-US" sz="2300" kern="1200" dirty="0"/>
        </a:p>
      </dsp:txBody>
      <dsp:txXfrm>
        <a:off x="126109" y="214061"/>
        <a:ext cx="6002531" cy="2331142"/>
      </dsp:txXfrm>
    </dsp:sp>
    <dsp:sp modelId="{78FFA875-47D0-44E8-901B-DF4CE55EEEED}">
      <dsp:nvSpPr>
        <dsp:cNvPr id="0" name=""/>
        <dsp:cNvSpPr/>
      </dsp:nvSpPr>
      <dsp:spPr>
        <a:xfrm>
          <a:off x="0" y="2737552"/>
          <a:ext cx="6254749" cy="258336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0" i="0" kern="1200" dirty="0"/>
            <a:t>The need to alter our food systems has never been more pressing due to factors such as climate change, diet-related disease, and the general reduction of wildlife. A shift to "agroecological" agricultural </a:t>
          </a:r>
          <a:r>
            <a:rPr lang="en-US" sz="2300" b="0" i="0" kern="1200" dirty="0" err="1"/>
            <a:t>practises</a:t>
          </a:r>
          <a:r>
            <a:rPr lang="en-US" sz="2300" b="0" i="0" kern="1200" dirty="0"/>
            <a:t>, such as organic farming, can have a significant positive impact.</a:t>
          </a:r>
          <a:endParaRPr lang="en-US" sz="2300" kern="1200" dirty="0"/>
        </a:p>
      </dsp:txBody>
      <dsp:txXfrm>
        <a:off x="126109" y="2863661"/>
        <a:ext cx="6002531" cy="23311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4B941-6933-415E-9CA6-8BF3876719B9}">
      <dsp:nvSpPr>
        <dsp:cNvPr id="0" name=""/>
        <dsp:cNvSpPr/>
      </dsp:nvSpPr>
      <dsp:spPr>
        <a:xfrm>
          <a:off x="0" y="87682"/>
          <a:ext cx="6254749" cy="169650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GB" sz="2500" kern="1200" dirty="0"/>
            <a:t>Using mixed-forage pastures and rotational grazing for livestock operations, as well as alternative medicine, to promote the health of the animals</a:t>
          </a:r>
          <a:endParaRPr lang="en-US" sz="2500" kern="1200" dirty="0"/>
        </a:p>
      </dsp:txBody>
      <dsp:txXfrm>
        <a:off x="82816" y="170498"/>
        <a:ext cx="6089117" cy="1530868"/>
      </dsp:txXfrm>
    </dsp:sp>
    <dsp:sp modelId="{5BEF0868-F963-4E0A-BF4D-E94DB71916D7}">
      <dsp:nvSpPr>
        <dsp:cNvPr id="0" name=""/>
        <dsp:cNvSpPr/>
      </dsp:nvSpPr>
      <dsp:spPr>
        <a:xfrm>
          <a:off x="0" y="1856182"/>
          <a:ext cx="6254749" cy="1696500"/>
        </a:xfrm>
        <a:prstGeom prst="roundRect">
          <a:avLst/>
        </a:prstGeom>
        <a:solidFill>
          <a:schemeClr val="accent2">
            <a:hueOff val="3119331"/>
            <a:satOff val="17752"/>
            <a:lumOff val="549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GB" sz="2500" kern="1200" dirty="0"/>
            <a:t>Elimination of synthetic pesticides, fertilisers, and other materials, such as hormones and antibiotics, as well as reduction of external and off-farm inputs</a:t>
          </a:r>
          <a:endParaRPr lang="en-US" sz="2500" kern="1200" dirty="0"/>
        </a:p>
      </dsp:txBody>
      <dsp:txXfrm>
        <a:off x="82816" y="1938998"/>
        <a:ext cx="6089117" cy="1530868"/>
      </dsp:txXfrm>
    </dsp:sp>
    <dsp:sp modelId="{C109FE45-0831-4A92-9B69-CE7032F37B99}">
      <dsp:nvSpPr>
        <dsp:cNvPr id="0" name=""/>
        <dsp:cNvSpPr/>
      </dsp:nvSpPr>
      <dsp:spPr>
        <a:xfrm>
          <a:off x="0" y="3624682"/>
          <a:ext cx="6254749" cy="169650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GB" sz="2500" kern="1200" dirty="0"/>
            <a:t>Prioritising the usage of renewable resources, conserving soil, and water, and using management techniques to improve, maintain, and restore ecological equilibrium</a:t>
          </a:r>
          <a:endParaRPr lang="en-US" sz="2500" kern="1200" dirty="0"/>
        </a:p>
      </dsp:txBody>
      <dsp:txXfrm>
        <a:off x="82816" y="3707498"/>
        <a:ext cx="6089117" cy="153086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9/3/2022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03/09/2022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03/09/2022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03/09/2022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03/09/2022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03/09/2022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03/09/2022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03/09/2022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03/09/2022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03/09/2022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03/09/2022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03/09/2022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results?search_query=organic+farmi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xFqecEtdGZ0"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WhOrIUlrnPo" TargetMode="External"/><Relationship Id="rId2" Type="http://schemas.openxmlformats.org/officeDocument/2006/relationships/hyperlink" Target="https://www.youtube.com/watch?v=xFqecEtdGZ0" TargetMode="External"/><Relationship Id="rId1" Type="http://schemas.openxmlformats.org/officeDocument/2006/relationships/slideLayout" Target="../slideLayouts/slideLayout2.xml"/><Relationship Id="rId6" Type="http://schemas.openxmlformats.org/officeDocument/2006/relationships/hyperlink" Target="https://www.nature.com/articles/nplants2015221" TargetMode="External"/><Relationship Id="rId5" Type="http://schemas.openxmlformats.org/officeDocument/2006/relationships/hyperlink" Target="https://www.soilassociation.org/take-action/organic-living/what-is-organic/" TargetMode="External"/><Relationship Id="rId4" Type="http://schemas.openxmlformats.org/officeDocument/2006/relationships/hyperlink" Target="https://www.sare.org/publications/transitioning-to-organic-production/what-is-organic-farmin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sp>
        <p:nvSpPr>
          <p:cNvPr id="3" name="Subtitle 2">
            <a:extLst>
              <a:ext uri="{FF2B5EF4-FFF2-40B4-BE49-F238E27FC236}">
                <a16:creationId xmlns:a16="http://schemas.microsoft.com/office/drawing/2014/main" xmlns="" id="{6C7E8067-5A01-674C-95D8-5E2CB7287DB8}"/>
              </a:ext>
            </a:extLst>
          </p:cNvPr>
          <p:cNvSpPr>
            <a:spLocks noGrp="1"/>
          </p:cNvSpPr>
          <p:nvPr>
            <p:ph type="subTitle" idx="1"/>
          </p:nvPr>
        </p:nvSpPr>
        <p:spPr>
          <a:xfrm>
            <a:off x="2215045" y="5493376"/>
            <a:ext cx="8045373" cy="742279"/>
          </a:xfrm>
        </p:spPr>
        <p:txBody>
          <a:bodyPr/>
          <a:lstStyle/>
          <a:p>
            <a:endParaRPr lang="en-US" dirty="0"/>
          </a:p>
        </p:txBody>
      </p:sp>
      <p:pic>
        <p:nvPicPr>
          <p:cNvPr id="4" name="Grafik 3" descr="A picture containing logo&#10;&#10;Description automatically generated">
            <a:extLst>
              <a:ext uri="{FF2B5EF4-FFF2-40B4-BE49-F238E27FC236}">
                <a16:creationId xmlns:a16="http://schemas.microsoft.com/office/drawing/2014/main" xmlns=""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xmlns=""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xmlns="" id="{0FC6F9C0-7589-A4F1-8AD9-8A82647CC927}"/>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dirty="0"/>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9ED5EBA0-8CF9-4219-9163-B616174DDBAB}"/>
              </a:ext>
            </a:extLst>
          </p:cNvPr>
          <p:cNvSpPr>
            <a:spLocks noGrp="1"/>
          </p:cNvSpPr>
          <p:nvPr>
            <p:ph type="title"/>
          </p:nvPr>
        </p:nvSpPr>
        <p:spPr>
          <a:xfrm>
            <a:off x="5195727" y="382385"/>
            <a:ext cx="6335338" cy="1492132"/>
          </a:xfrm>
        </p:spPr>
        <p:txBody>
          <a:bodyPr>
            <a:normAutofit/>
          </a:bodyPr>
          <a:lstStyle/>
          <a:p>
            <a:r>
              <a:rPr lang="nb-NO" dirty="0"/>
              <a:t>Benefits of </a:t>
            </a:r>
            <a:r>
              <a:rPr lang="nb-NO" dirty="0" err="1"/>
              <a:t>organic</a:t>
            </a:r>
            <a:r>
              <a:rPr lang="nb-NO" dirty="0"/>
              <a:t> </a:t>
            </a:r>
            <a:r>
              <a:rPr lang="nb-NO" dirty="0" err="1"/>
              <a:t>farming</a:t>
            </a:r>
            <a:endParaRPr lang="nb-NO" dirty="0"/>
          </a:p>
        </p:txBody>
      </p:sp>
      <p:pic>
        <p:nvPicPr>
          <p:cNvPr id="6" name="Picture 5" descr="Golden wheat against sky">
            <a:extLst>
              <a:ext uri="{FF2B5EF4-FFF2-40B4-BE49-F238E27FC236}">
                <a16:creationId xmlns:a16="http://schemas.microsoft.com/office/drawing/2014/main" xmlns="" id="{A1D9615E-99D3-C145-D840-84DBDA3D7BF2}"/>
              </a:ext>
            </a:extLst>
          </p:cNvPr>
          <p:cNvPicPr>
            <a:picLocks noChangeAspect="1"/>
          </p:cNvPicPr>
          <p:nvPr/>
        </p:nvPicPr>
        <p:blipFill rotWithShape="1">
          <a:blip r:embed="rId2"/>
          <a:srcRect l="24290" r="35569"/>
          <a:stretch/>
        </p:blipFill>
        <p:spPr>
          <a:xfrm>
            <a:off x="688434" y="-9525"/>
            <a:ext cx="4129822" cy="6867525"/>
          </a:xfrm>
          <a:prstGeom prst="rect">
            <a:avLst/>
          </a:prstGeom>
        </p:spPr>
      </p:pic>
      <p:sp>
        <p:nvSpPr>
          <p:cNvPr id="10" name="Freeform 6">
            <a:extLst>
              <a:ext uri="{FF2B5EF4-FFF2-40B4-BE49-F238E27FC236}">
                <a16:creationId xmlns:a16="http://schemas.microsoft.com/office/drawing/2014/main" xmlns="" id="{5402222E-F041-43A0-81BC-1B3F2EF765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a16="http://schemas.microsoft.com/office/drawing/2014/main" xmlns="" id="{9DEAE5CD-99E7-49E9-9011-5329DBE7F84D}"/>
              </a:ext>
            </a:extLst>
          </p:cNvPr>
          <p:cNvSpPr>
            <a:spLocks noGrp="1"/>
          </p:cNvSpPr>
          <p:nvPr>
            <p:ph idx="1"/>
          </p:nvPr>
        </p:nvSpPr>
        <p:spPr>
          <a:xfrm>
            <a:off x="5195727" y="2286001"/>
            <a:ext cx="6335338" cy="3593591"/>
          </a:xfrm>
        </p:spPr>
        <p:txBody>
          <a:bodyPr>
            <a:normAutofit/>
          </a:bodyPr>
          <a:lstStyle/>
          <a:p>
            <a:r>
              <a:rPr lang="en-US" b="0" i="0" dirty="0">
                <a:effectLst/>
                <a:latin typeface="museo"/>
              </a:rPr>
              <a:t>No other </a:t>
            </a:r>
            <a:r>
              <a:rPr lang="en-US" b="0" i="0" dirty="0" err="1">
                <a:effectLst/>
                <a:latin typeface="museo"/>
              </a:rPr>
              <a:t>formalised</a:t>
            </a:r>
            <a:r>
              <a:rPr lang="en-US" b="0" i="0" dirty="0">
                <a:effectLst/>
                <a:latin typeface="museo"/>
              </a:rPr>
              <a:t> system of farming and food production even comes close to providing as many advantages as possible for nature, civilization. Organic farmers adhere to a stringent set of requirements that must be legally compliant with stringent EU law.</a:t>
            </a:r>
            <a:endParaRPr lang="nb-NO" dirty="0"/>
          </a:p>
        </p:txBody>
      </p:sp>
      <p:sp>
        <p:nvSpPr>
          <p:cNvPr id="4" name="Plassholder for bunntekst 3">
            <a:extLst>
              <a:ext uri="{FF2B5EF4-FFF2-40B4-BE49-F238E27FC236}">
                <a16:creationId xmlns:a16="http://schemas.microsoft.com/office/drawing/2014/main" xmlns="" id="{D6FB861E-4234-42A8-8F01-A93AED9D40AF}"/>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2" name="Rectangle 11">
            <a:extLst>
              <a:ext uri="{FF2B5EF4-FFF2-40B4-BE49-F238E27FC236}">
                <a16:creationId xmlns:a16="http://schemas.microsoft.com/office/drawing/2014/main" xmlns="" id="{B80D28A2-8EA4-4EF0-9056-3BDAA7290F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Box 7">
            <a:extLst>
              <a:ext uri="{FF2B5EF4-FFF2-40B4-BE49-F238E27FC236}">
                <a16:creationId xmlns:a16="http://schemas.microsoft.com/office/drawing/2014/main" xmlns="" id="{FF89A11E-DA40-A636-2E39-8C999E5864BF}"/>
              </a:ext>
            </a:extLst>
          </p:cNvPr>
          <p:cNvSpPr txBox="1"/>
          <p:nvPr/>
        </p:nvSpPr>
        <p:spPr>
          <a:xfrm>
            <a:off x="5195727" y="4798818"/>
            <a:ext cx="6096000" cy="369332"/>
          </a:xfrm>
          <a:prstGeom prst="rect">
            <a:avLst/>
          </a:prstGeom>
          <a:noFill/>
        </p:spPr>
        <p:txBody>
          <a:bodyPr wrap="square">
            <a:spAutoFit/>
          </a:bodyPr>
          <a:lstStyle/>
          <a:p>
            <a:r>
              <a:rPr lang="en-GB" dirty="0"/>
              <a:t>Source: Soil Association, n.d.</a:t>
            </a:r>
          </a:p>
        </p:txBody>
      </p:sp>
    </p:spTree>
    <p:extLst>
      <p:ext uri="{BB962C8B-B14F-4D97-AF65-F5344CB8AC3E}">
        <p14:creationId xmlns:p14="http://schemas.microsoft.com/office/powerpoint/2010/main" val="443762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DA55311A-138F-4460-9D1E-0A035DA6B549}"/>
              </a:ext>
            </a:extLst>
          </p:cNvPr>
          <p:cNvSpPr>
            <a:spLocks noGrp="1"/>
          </p:cNvSpPr>
          <p:nvPr>
            <p:ph type="title"/>
          </p:nvPr>
        </p:nvSpPr>
        <p:spPr>
          <a:xfrm>
            <a:off x="5195727" y="382385"/>
            <a:ext cx="6335338" cy="1492132"/>
          </a:xfrm>
        </p:spPr>
        <p:txBody>
          <a:bodyPr>
            <a:normAutofit/>
          </a:bodyPr>
          <a:lstStyle/>
          <a:p>
            <a:r>
              <a:rPr lang="nb-NO"/>
              <a:t>Benefits of organic farming</a:t>
            </a:r>
            <a:endParaRPr lang="nb-NO" dirty="0"/>
          </a:p>
        </p:txBody>
      </p:sp>
      <p:pic>
        <p:nvPicPr>
          <p:cNvPr id="6" name="Picture 5" descr="Young plant in the morning light">
            <a:extLst>
              <a:ext uri="{FF2B5EF4-FFF2-40B4-BE49-F238E27FC236}">
                <a16:creationId xmlns:a16="http://schemas.microsoft.com/office/drawing/2014/main" xmlns="" id="{AF7A0094-E4F4-80CA-D36E-2585897DFBF2}"/>
              </a:ext>
            </a:extLst>
          </p:cNvPr>
          <p:cNvPicPr>
            <a:picLocks noChangeAspect="1"/>
          </p:cNvPicPr>
          <p:nvPr/>
        </p:nvPicPr>
        <p:blipFill rotWithShape="1">
          <a:blip r:embed="rId2"/>
          <a:srcRect l="36075" r="23784"/>
          <a:stretch/>
        </p:blipFill>
        <p:spPr>
          <a:xfrm>
            <a:off x="688434" y="-9525"/>
            <a:ext cx="4129822" cy="6867525"/>
          </a:xfrm>
          <a:prstGeom prst="rect">
            <a:avLst/>
          </a:prstGeom>
        </p:spPr>
      </p:pic>
      <p:sp>
        <p:nvSpPr>
          <p:cNvPr id="17" name="Freeform 6">
            <a:extLst>
              <a:ext uri="{FF2B5EF4-FFF2-40B4-BE49-F238E27FC236}">
                <a16:creationId xmlns:a16="http://schemas.microsoft.com/office/drawing/2014/main" xmlns="" id="{5402222E-F041-43A0-81BC-1B3F2EF765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a16="http://schemas.microsoft.com/office/drawing/2014/main" xmlns="" id="{465E743C-56F8-4FAB-80B5-89256B43E6EA}"/>
              </a:ext>
            </a:extLst>
          </p:cNvPr>
          <p:cNvSpPr>
            <a:spLocks noGrp="1"/>
          </p:cNvSpPr>
          <p:nvPr>
            <p:ph idx="1"/>
          </p:nvPr>
        </p:nvSpPr>
        <p:spPr>
          <a:xfrm>
            <a:off x="5195727" y="2286001"/>
            <a:ext cx="6335338" cy="3593591"/>
          </a:xfrm>
        </p:spPr>
        <p:txBody>
          <a:bodyPr>
            <a:normAutofit/>
          </a:bodyPr>
          <a:lstStyle/>
          <a:p>
            <a:pPr marL="0" indent="0">
              <a:buNone/>
            </a:pPr>
            <a:r>
              <a:rPr lang="nb-NO" dirty="0">
                <a:latin typeface="museo"/>
              </a:rPr>
              <a:t>By following these requirements, farmers help maintain the health of:</a:t>
            </a:r>
            <a:endParaRPr lang="nb-NO" b="0" i="0" dirty="0">
              <a:effectLst/>
              <a:latin typeface="museo"/>
            </a:endParaRPr>
          </a:p>
          <a:p>
            <a:pPr>
              <a:buFont typeface="Arial" panose="020B0604020202020204" pitchFamily="34" charset="0"/>
              <a:buChar char="•"/>
            </a:pPr>
            <a:endParaRPr lang="nb-NO" dirty="0">
              <a:latin typeface="museo"/>
            </a:endParaRPr>
          </a:p>
          <a:p>
            <a:pPr>
              <a:buFont typeface="Arial" panose="020B0604020202020204" pitchFamily="34" charset="0"/>
              <a:buChar char="•"/>
            </a:pPr>
            <a:r>
              <a:rPr lang="nb-NO" b="0" i="0" dirty="0">
                <a:effectLst/>
                <a:latin typeface="museo"/>
              </a:rPr>
              <a:t>Soils</a:t>
            </a:r>
          </a:p>
          <a:p>
            <a:pPr>
              <a:buFont typeface="Arial" panose="020B0604020202020204" pitchFamily="34" charset="0"/>
              <a:buChar char="•"/>
            </a:pPr>
            <a:r>
              <a:rPr lang="nb-NO" b="0" i="0" dirty="0" err="1">
                <a:effectLst/>
                <a:latin typeface="museo"/>
              </a:rPr>
              <a:t>Ecosystems</a:t>
            </a:r>
            <a:endParaRPr lang="nb-NO" b="0" i="0" dirty="0">
              <a:effectLst/>
              <a:latin typeface="museo"/>
            </a:endParaRPr>
          </a:p>
          <a:p>
            <a:pPr>
              <a:buFont typeface="Arial" panose="020B0604020202020204" pitchFamily="34" charset="0"/>
              <a:buChar char="•"/>
            </a:pPr>
            <a:r>
              <a:rPr lang="nb-NO" b="0" i="0" dirty="0" err="1">
                <a:effectLst/>
                <a:latin typeface="museo"/>
              </a:rPr>
              <a:t>Animals</a:t>
            </a:r>
            <a:endParaRPr lang="nb-NO" b="0" i="0" dirty="0">
              <a:effectLst/>
              <a:latin typeface="museo"/>
            </a:endParaRPr>
          </a:p>
          <a:p>
            <a:pPr>
              <a:buFont typeface="Arial" panose="020B0604020202020204" pitchFamily="34" charset="0"/>
              <a:buChar char="•"/>
            </a:pPr>
            <a:r>
              <a:rPr lang="nb-NO" b="0" i="0" dirty="0">
                <a:effectLst/>
                <a:latin typeface="museo"/>
              </a:rPr>
              <a:t>People</a:t>
            </a:r>
          </a:p>
          <a:p>
            <a:endParaRPr lang="nb-NO" dirty="0"/>
          </a:p>
        </p:txBody>
      </p:sp>
      <p:sp>
        <p:nvSpPr>
          <p:cNvPr id="4" name="Plassholder for bunntekst 3">
            <a:extLst>
              <a:ext uri="{FF2B5EF4-FFF2-40B4-BE49-F238E27FC236}">
                <a16:creationId xmlns:a16="http://schemas.microsoft.com/office/drawing/2014/main" xmlns="" id="{21FE66FC-7EC1-42F4-AE5A-CB72A2661B0E}"/>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9" name="Rectangle 18">
            <a:extLst>
              <a:ext uri="{FF2B5EF4-FFF2-40B4-BE49-F238E27FC236}">
                <a16:creationId xmlns:a16="http://schemas.microsoft.com/office/drawing/2014/main" xmlns="" id="{B80D28A2-8EA4-4EF0-9056-3BDAA7290F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Box 7">
            <a:extLst>
              <a:ext uri="{FF2B5EF4-FFF2-40B4-BE49-F238E27FC236}">
                <a16:creationId xmlns:a16="http://schemas.microsoft.com/office/drawing/2014/main" xmlns="" id="{AF4264E8-E350-37E3-74D6-9BABC15DD988}"/>
              </a:ext>
            </a:extLst>
          </p:cNvPr>
          <p:cNvSpPr txBox="1"/>
          <p:nvPr/>
        </p:nvSpPr>
        <p:spPr>
          <a:xfrm>
            <a:off x="5195726" y="5543114"/>
            <a:ext cx="6096000" cy="369332"/>
          </a:xfrm>
          <a:prstGeom prst="rect">
            <a:avLst/>
          </a:prstGeom>
          <a:noFill/>
        </p:spPr>
        <p:txBody>
          <a:bodyPr wrap="square">
            <a:spAutoFit/>
          </a:bodyPr>
          <a:lstStyle/>
          <a:p>
            <a:r>
              <a:rPr lang="en-GB" dirty="0"/>
              <a:t>Source: Soil Association, n.d.</a:t>
            </a:r>
          </a:p>
        </p:txBody>
      </p:sp>
    </p:spTree>
    <p:extLst>
      <p:ext uri="{BB962C8B-B14F-4D97-AF65-F5344CB8AC3E}">
        <p14:creationId xmlns:p14="http://schemas.microsoft.com/office/powerpoint/2010/main" val="32753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A hand touching a small plant">
            <a:extLst>
              <a:ext uri="{FF2B5EF4-FFF2-40B4-BE49-F238E27FC236}">
                <a16:creationId xmlns:a16="http://schemas.microsoft.com/office/drawing/2014/main" xmlns="" id="{DE41ADCE-F00F-4009-A312-76FF14825FEC}"/>
              </a:ext>
            </a:extLst>
          </p:cNvPr>
          <p:cNvPicPr>
            <a:picLocks noChangeAspect="1"/>
          </p:cNvPicPr>
          <p:nvPr/>
        </p:nvPicPr>
        <p:blipFill rotWithShape="1">
          <a:blip r:embed="rId2"/>
          <a:srcRect l="52762" r="-1" b="-1"/>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xmlns="" id="{E1CE536E-134A-4A35-900B-30F927D5B5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xmlns="" id="{4D132119-94C6-474A-8811-F112EB502C67}"/>
              </a:ext>
            </a:extLst>
          </p:cNvPr>
          <p:cNvSpPr>
            <a:spLocks noGrp="1"/>
          </p:cNvSpPr>
          <p:nvPr>
            <p:ph type="title"/>
          </p:nvPr>
        </p:nvSpPr>
        <p:spPr>
          <a:xfrm>
            <a:off x="765051" y="382385"/>
            <a:ext cx="6015897" cy="1492132"/>
          </a:xfrm>
        </p:spPr>
        <p:txBody>
          <a:bodyPr>
            <a:normAutofit/>
          </a:bodyPr>
          <a:lstStyle/>
          <a:p>
            <a:r>
              <a:rPr lang="nb-NO" dirty="0"/>
              <a:t>The </a:t>
            </a:r>
            <a:r>
              <a:rPr lang="nb-NO" dirty="0" err="1"/>
              <a:t>key</a:t>
            </a:r>
            <a:r>
              <a:rPr lang="nb-NO" dirty="0"/>
              <a:t> </a:t>
            </a:r>
            <a:r>
              <a:rPr lang="nb-NO" dirty="0" err="1"/>
              <a:t>principles</a:t>
            </a:r>
            <a:r>
              <a:rPr lang="nb-NO" dirty="0"/>
              <a:t> of </a:t>
            </a:r>
            <a:r>
              <a:rPr lang="nb-NO" dirty="0" err="1"/>
              <a:t>agriculture</a:t>
            </a:r>
            <a:endParaRPr lang="nb-NO"/>
          </a:p>
        </p:txBody>
      </p:sp>
      <p:sp>
        <p:nvSpPr>
          <p:cNvPr id="12" name="Rectangle 11">
            <a:extLst>
              <a:ext uri="{FF2B5EF4-FFF2-40B4-BE49-F238E27FC236}">
                <a16:creationId xmlns:a16="http://schemas.microsoft.com/office/drawing/2014/main" xmlns="" id="{FA0382D1-1594-4E3D-842E-04E1E5E75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A6B5A2B8-11A5-4CD6-BD65-7B0AAE57CAE6}"/>
              </a:ext>
            </a:extLst>
          </p:cNvPr>
          <p:cNvSpPr>
            <a:spLocks noGrp="1"/>
          </p:cNvSpPr>
          <p:nvPr>
            <p:ph idx="1"/>
          </p:nvPr>
        </p:nvSpPr>
        <p:spPr>
          <a:xfrm>
            <a:off x="765051" y="2286001"/>
            <a:ext cx="6411604" cy="3593591"/>
          </a:xfrm>
        </p:spPr>
        <p:txBody>
          <a:bodyPr>
            <a:normAutofit/>
          </a:bodyPr>
          <a:lstStyle/>
          <a:p>
            <a:pPr>
              <a:buFont typeface="Arial" panose="020B0604020202020204" pitchFamily="34" charset="0"/>
              <a:buChar char="•"/>
            </a:pPr>
            <a:r>
              <a:rPr lang="nb-NO" sz="2800" b="0" i="0" dirty="0">
                <a:effectLst/>
                <a:latin typeface="museo"/>
              </a:rPr>
              <a:t>Health</a:t>
            </a:r>
          </a:p>
          <a:p>
            <a:pPr>
              <a:buFont typeface="Arial" panose="020B0604020202020204" pitchFamily="34" charset="0"/>
              <a:buChar char="•"/>
            </a:pPr>
            <a:r>
              <a:rPr lang="nb-NO" sz="2800" b="0" i="0" dirty="0" err="1">
                <a:effectLst/>
                <a:latin typeface="museo"/>
              </a:rPr>
              <a:t>Ecology</a:t>
            </a:r>
            <a:endParaRPr lang="nb-NO" sz="2800" b="0" i="0" dirty="0">
              <a:effectLst/>
              <a:latin typeface="museo"/>
            </a:endParaRPr>
          </a:p>
          <a:p>
            <a:pPr>
              <a:buFont typeface="Arial" panose="020B0604020202020204" pitchFamily="34" charset="0"/>
              <a:buChar char="•"/>
            </a:pPr>
            <a:r>
              <a:rPr lang="nb-NO" sz="2800" b="0" i="0" dirty="0">
                <a:effectLst/>
                <a:latin typeface="museo"/>
              </a:rPr>
              <a:t>Care</a:t>
            </a:r>
          </a:p>
          <a:p>
            <a:pPr>
              <a:buFont typeface="Arial" panose="020B0604020202020204" pitchFamily="34" charset="0"/>
              <a:buChar char="•"/>
            </a:pPr>
            <a:r>
              <a:rPr lang="nb-NO" sz="2800" b="0" i="0" dirty="0">
                <a:effectLst/>
                <a:latin typeface="museo"/>
              </a:rPr>
              <a:t>Fairness</a:t>
            </a:r>
          </a:p>
          <a:p>
            <a:pPr>
              <a:buFont typeface="Arial" panose="020B0604020202020204" pitchFamily="34" charset="0"/>
              <a:buChar char="•"/>
            </a:pPr>
            <a:endParaRPr lang="nb-NO" dirty="0">
              <a:latin typeface="museo"/>
            </a:endParaRPr>
          </a:p>
          <a:p>
            <a:pPr marL="0" indent="0">
              <a:buNone/>
            </a:pPr>
            <a:r>
              <a:rPr lang="nb-NO" b="0" i="0" dirty="0">
                <a:effectLst/>
                <a:latin typeface="museo"/>
              </a:rPr>
              <a:t>These principles guide many regulations in organic farming</a:t>
            </a:r>
            <a:endParaRPr lang="nb-NO" sz="1800" b="0" i="0" dirty="0">
              <a:effectLst/>
              <a:latin typeface="museo"/>
            </a:endParaRPr>
          </a:p>
          <a:p>
            <a:endParaRPr lang="nb-NO" sz="2800" dirty="0"/>
          </a:p>
        </p:txBody>
      </p:sp>
      <p:sp>
        <p:nvSpPr>
          <p:cNvPr id="4" name="Plassholder for bunntekst 3">
            <a:extLst>
              <a:ext uri="{FF2B5EF4-FFF2-40B4-BE49-F238E27FC236}">
                <a16:creationId xmlns:a16="http://schemas.microsoft.com/office/drawing/2014/main" xmlns="" id="{161E0399-7242-41A5-92CC-55B46AB96D9A}"/>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8" name="TextBox 7">
            <a:extLst>
              <a:ext uri="{FF2B5EF4-FFF2-40B4-BE49-F238E27FC236}">
                <a16:creationId xmlns:a16="http://schemas.microsoft.com/office/drawing/2014/main" xmlns="" id="{05DB2537-6B38-52E6-BFEC-37E1E35CEB19}"/>
              </a:ext>
            </a:extLst>
          </p:cNvPr>
          <p:cNvSpPr txBox="1"/>
          <p:nvPr/>
        </p:nvSpPr>
        <p:spPr>
          <a:xfrm>
            <a:off x="603060" y="5758303"/>
            <a:ext cx="6096000" cy="369332"/>
          </a:xfrm>
          <a:prstGeom prst="rect">
            <a:avLst/>
          </a:prstGeom>
          <a:noFill/>
        </p:spPr>
        <p:txBody>
          <a:bodyPr wrap="square">
            <a:spAutoFit/>
          </a:bodyPr>
          <a:lstStyle/>
          <a:p>
            <a:r>
              <a:rPr lang="en-GB" dirty="0"/>
              <a:t>Source: Soil Association, n.d.</a:t>
            </a:r>
          </a:p>
        </p:txBody>
      </p:sp>
    </p:spTree>
    <p:extLst>
      <p:ext uri="{BB962C8B-B14F-4D97-AF65-F5344CB8AC3E}">
        <p14:creationId xmlns:p14="http://schemas.microsoft.com/office/powerpoint/2010/main" val="2865183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374BD3A9-25D1-4691-BE05-149182EC4C1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0">
            <a:extLst>
              <a:ext uri="{FF2B5EF4-FFF2-40B4-BE49-F238E27FC236}">
                <a16:creationId xmlns:a16="http://schemas.microsoft.com/office/drawing/2014/main" xmlns="" id="{8D49CF1A-01DD-4115-A6BB-CFA8F704534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tel 1">
            <a:extLst>
              <a:ext uri="{FF2B5EF4-FFF2-40B4-BE49-F238E27FC236}">
                <a16:creationId xmlns:a16="http://schemas.microsoft.com/office/drawing/2014/main" xmlns="" id="{C66F97F3-6765-4D24-8134-5D5766CF5A4E}"/>
              </a:ext>
            </a:extLst>
          </p:cNvPr>
          <p:cNvSpPr>
            <a:spLocks noGrp="1"/>
          </p:cNvSpPr>
          <p:nvPr>
            <p:ph type="title"/>
          </p:nvPr>
        </p:nvSpPr>
        <p:spPr>
          <a:xfrm>
            <a:off x="754144" y="484631"/>
            <a:ext cx="6340519" cy="1638469"/>
          </a:xfrm>
        </p:spPr>
        <p:txBody>
          <a:bodyPr>
            <a:normAutofit/>
          </a:bodyPr>
          <a:lstStyle/>
          <a:p>
            <a:r>
              <a:rPr lang="en-GB" sz="3600" b="1" i="0">
                <a:effectLst/>
                <a:latin typeface="Roboto" panose="02000000000000000000" pitchFamily="2" charset="0"/>
              </a:rPr>
              <a:t>What Makes a Successful Organic Farmer?</a:t>
            </a:r>
            <a:endParaRPr lang="nb-NO" sz="3600"/>
          </a:p>
        </p:txBody>
      </p:sp>
      <p:sp>
        <p:nvSpPr>
          <p:cNvPr id="15" name="Rectangle 14">
            <a:extLst>
              <a:ext uri="{FF2B5EF4-FFF2-40B4-BE49-F238E27FC236}">
                <a16:creationId xmlns:a16="http://schemas.microsoft.com/office/drawing/2014/main" xmlns="" id="{5FDAFA16-9D2D-4BEC-89D0-B4EABEE911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2F8FAED3-28AC-49ED-A27D-AF26E51F3B9A}"/>
              </a:ext>
            </a:extLst>
          </p:cNvPr>
          <p:cNvSpPr>
            <a:spLocks noGrp="1"/>
          </p:cNvSpPr>
          <p:nvPr>
            <p:ph idx="1"/>
          </p:nvPr>
        </p:nvSpPr>
        <p:spPr>
          <a:xfrm>
            <a:off x="765051" y="2197113"/>
            <a:ext cx="6660985" cy="3930227"/>
          </a:xfrm>
        </p:spPr>
        <p:txBody>
          <a:bodyPr>
            <a:normAutofit fontScale="85000" lnSpcReduction="10000"/>
          </a:bodyPr>
          <a:lstStyle/>
          <a:p>
            <a:pPr indent="0">
              <a:lnSpc>
                <a:spcPct val="150000"/>
              </a:lnSpc>
              <a:spcAft>
                <a:spcPts val="6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latin typeface="Calibri" panose="020F0502020204030204" pitchFamily="34" charset="0"/>
                <a:ea typeface="Calibri" panose="020F0502020204030204" pitchFamily="34" charset="0"/>
                <a:cs typeface="Times New Roman" panose="02020603050405020304" pitchFamily="18" charset="0"/>
              </a:rPr>
              <a:t>D</a:t>
            </a:r>
            <a:r>
              <a:rPr lang="en-US" sz="1800" dirty="0">
                <a:effectLst/>
                <a:latin typeface="Calibri" panose="020F0502020204030204" pitchFamily="34" charset="0"/>
                <a:ea typeface="Calibri" panose="020F0502020204030204" pitchFamily="34" charset="0"/>
                <a:cs typeface="Times New Roman" panose="02020603050405020304" pitchFamily="18" charset="0"/>
              </a:rPr>
              <a:t>edication to the safety of the food supply and environmental preservation</a:t>
            </a:r>
          </a:p>
          <a:p>
            <a:pPr indent="0">
              <a:lnSpc>
                <a:spcPct val="150000"/>
              </a:lnSpc>
              <a:spcAft>
                <a:spcPts val="6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•Gratitude and keen observational abilities</a:t>
            </a:r>
          </a:p>
          <a:p>
            <a:pPr indent="0">
              <a:lnSpc>
                <a:spcPct val="150000"/>
              </a:lnSpc>
              <a:spcAft>
                <a:spcPts val="6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•Having knowledge of ecological systems</a:t>
            </a:r>
          </a:p>
          <a:p>
            <a:pPr indent="0">
              <a:lnSpc>
                <a:spcPct val="150000"/>
              </a:lnSpc>
              <a:spcAft>
                <a:spcPts val="6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•Excellent marketing abilities, as well as the drive to spend time looking for markets</a:t>
            </a:r>
          </a:p>
          <a:p>
            <a:pPr indent="0">
              <a:lnSpc>
                <a:spcPct val="150000"/>
              </a:lnSpc>
              <a:spcAft>
                <a:spcPts val="6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 readiness to share experiences and disappointments with others and to take advice (information networks are often underdeveloped for organic farmers).</a:t>
            </a:r>
          </a:p>
          <a:p>
            <a:pPr indent="0">
              <a:lnSpc>
                <a:spcPct val="150000"/>
              </a:lnSpc>
              <a:spcAft>
                <a:spcPts val="6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•Flexibility and willingness to try out novel methods and strategies.</a:t>
            </a:r>
          </a:p>
        </p:txBody>
      </p:sp>
      <p:sp>
        <p:nvSpPr>
          <p:cNvPr id="4" name="Plassholder for bunntekst 3">
            <a:extLst>
              <a:ext uri="{FF2B5EF4-FFF2-40B4-BE49-F238E27FC236}">
                <a16:creationId xmlns:a16="http://schemas.microsoft.com/office/drawing/2014/main" xmlns="" id="{7920F5B4-C22F-4638-B518-E6BCB2B5C4B5}"/>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pic>
        <p:nvPicPr>
          <p:cNvPr id="8" name="Graphic 7" descr="Farm scene">
            <a:extLst>
              <a:ext uri="{FF2B5EF4-FFF2-40B4-BE49-F238E27FC236}">
                <a16:creationId xmlns:a16="http://schemas.microsoft.com/office/drawing/2014/main" xmlns="" id="{01A4C938-CB38-70BF-8E21-8B9AAAB9519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050787" y="1600709"/>
            <a:ext cx="3656581" cy="3656581"/>
          </a:xfrm>
          <a:prstGeom prst="rect">
            <a:avLst/>
          </a:prstGeom>
        </p:spPr>
      </p:pic>
      <p:sp>
        <p:nvSpPr>
          <p:cNvPr id="10" name="TextBox 9">
            <a:extLst>
              <a:ext uri="{FF2B5EF4-FFF2-40B4-BE49-F238E27FC236}">
                <a16:creationId xmlns:a16="http://schemas.microsoft.com/office/drawing/2014/main" xmlns="" id="{1BB5A006-C7CA-A3EA-E7EE-D0CD06049F99}"/>
              </a:ext>
            </a:extLst>
          </p:cNvPr>
          <p:cNvSpPr txBox="1"/>
          <p:nvPr/>
        </p:nvSpPr>
        <p:spPr>
          <a:xfrm>
            <a:off x="1047543" y="5832021"/>
            <a:ext cx="6096000" cy="369332"/>
          </a:xfrm>
          <a:prstGeom prst="rect">
            <a:avLst/>
          </a:prstGeom>
          <a:noFill/>
        </p:spPr>
        <p:txBody>
          <a:bodyPr wrap="square">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Source: </a:t>
            </a:r>
            <a:r>
              <a:rPr lang="en-GB" sz="1800" dirty="0">
                <a:effectLst/>
                <a:latin typeface="Calibri" panose="020F0502020204030204" pitchFamily="34" charset="0"/>
                <a:ea typeface="Calibri" panose="020F0502020204030204" pitchFamily="34" charset="0"/>
                <a:cs typeface="Times New Roman" panose="02020603050405020304" pitchFamily="18" charset="0"/>
              </a:rPr>
              <a:t>Sustainable Agriculture Research and Education, 2003</a:t>
            </a:r>
            <a:endParaRPr lang="en-GB" dirty="0"/>
          </a:p>
        </p:txBody>
      </p:sp>
    </p:spTree>
    <p:extLst>
      <p:ext uri="{BB962C8B-B14F-4D97-AF65-F5344CB8AC3E}">
        <p14:creationId xmlns:p14="http://schemas.microsoft.com/office/powerpoint/2010/main" val="3296459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BE669E36-5592-4543-946E-528045D1123E}"/>
              </a:ext>
            </a:extLst>
          </p:cNvPr>
          <p:cNvSpPr>
            <a:spLocks noGrp="1"/>
          </p:cNvSpPr>
          <p:nvPr>
            <p:ph type="title"/>
          </p:nvPr>
        </p:nvSpPr>
        <p:spPr/>
        <p:txBody>
          <a:bodyPr/>
          <a:lstStyle/>
          <a:p>
            <a:r>
              <a:rPr lang="nb-NO" dirty="0" err="1"/>
              <a:t>What</a:t>
            </a:r>
            <a:r>
              <a:rPr lang="nb-NO" dirty="0"/>
              <a:t> is </a:t>
            </a:r>
            <a:r>
              <a:rPr lang="nb-NO" dirty="0" err="1"/>
              <a:t>organic</a:t>
            </a:r>
            <a:r>
              <a:rPr lang="nb-NO" dirty="0"/>
              <a:t> </a:t>
            </a:r>
            <a:r>
              <a:rPr lang="nb-NO" dirty="0" err="1"/>
              <a:t>farming</a:t>
            </a:r>
            <a:endParaRPr lang="nb-NO" dirty="0"/>
          </a:p>
        </p:txBody>
      </p:sp>
      <p:sp>
        <p:nvSpPr>
          <p:cNvPr id="3" name="Plassholder for innhold 2">
            <a:extLst>
              <a:ext uri="{FF2B5EF4-FFF2-40B4-BE49-F238E27FC236}">
                <a16:creationId xmlns:a16="http://schemas.microsoft.com/office/drawing/2014/main" xmlns="" id="{6399524A-68AB-418E-9811-73807EEA64A2}"/>
              </a:ext>
            </a:extLst>
          </p:cNvPr>
          <p:cNvSpPr>
            <a:spLocks noGrp="1"/>
          </p:cNvSpPr>
          <p:nvPr>
            <p:ph idx="1"/>
          </p:nvPr>
        </p:nvSpPr>
        <p:spPr/>
        <p:txBody>
          <a:bodyPr/>
          <a:lstStyle/>
          <a:p>
            <a:r>
              <a:rPr lang="nb-NO" dirty="0">
                <a:hlinkClick r:id="rId2"/>
              </a:rPr>
              <a:t>https://www.youtube.com/results?search_query=organic+farming</a:t>
            </a:r>
            <a:endParaRPr lang="nb-NO" dirty="0"/>
          </a:p>
          <a:p>
            <a:endParaRPr lang="nb-NO" dirty="0"/>
          </a:p>
          <a:p>
            <a:r>
              <a:rPr lang="nb-NO" dirty="0"/>
              <a:t>Let’s watch and take some notes about it! </a:t>
            </a:r>
            <a:r>
              <a:rPr lang="nb-NO" dirty="0">
                <a:sym typeface="Wingdings" panose="05000000000000000000" pitchFamily="2" charset="2"/>
              </a:rPr>
              <a:t></a:t>
            </a:r>
            <a:endParaRPr lang="nb-NO" dirty="0"/>
          </a:p>
        </p:txBody>
      </p:sp>
      <p:sp>
        <p:nvSpPr>
          <p:cNvPr id="4" name="Plassholder for bunntekst 3">
            <a:extLst>
              <a:ext uri="{FF2B5EF4-FFF2-40B4-BE49-F238E27FC236}">
                <a16:creationId xmlns:a16="http://schemas.microsoft.com/office/drawing/2014/main" xmlns="" id="{8A405600-D594-42F9-82F4-870E0FBE6B45}"/>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767478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236CEAED-9A5A-491D-B1F9-C21144B7F5E5}"/>
              </a:ext>
            </a:extLst>
          </p:cNvPr>
          <p:cNvSpPr>
            <a:spLocks noGrp="1"/>
          </p:cNvSpPr>
          <p:nvPr>
            <p:ph type="title"/>
          </p:nvPr>
        </p:nvSpPr>
        <p:spPr/>
        <p:txBody>
          <a:bodyPr/>
          <a:lstStyle/>
          <a:p>
            <a:r>
              <a:rPr lang="en-GB" dirty="0"/>
              <a:t>Can we create the "perfect" farm? - Brent </a:t>
            </a:r>
            <a:r>
              <a:rPr lang="en-GB" dirty="0" err="1"/>
              <a:t>Loken</a:t>
            </a:r>
            <a:endParaRPr lang="nb-NO" dirty="0"/>
          </a:p>
        </p:txBody>
      </p:sp>
      <p:sp>
        <p:nvSpPr>
          <p:cNvPr id="3" name="Plassholder for innhold 2">
            <a:extLst>
              <a:ext uri="{FF2B5EF4-FFF2-40B4-BE49-F238E27FC236}">
                <a16:creationId xmlns:a16="http://schemas.microsoft.com/office/drawing/2014/main" xmlns="" id="{18722B3E-A774-4D0D-B910-AB757A23F619}"/>
              </a:ext>
            </a:extLst>
          </p:cNvPr>
          <p:cNvSpPr>
            <a:spLocks noGrp="1"/>
          </p:cNvSpPr>
          <p:nvPr>
            <p:ph idx="1"/>
          </p:nvPr>
        </p:nvSpPr>
        <p:spPr/>
        <p:txBody>
          <a:bodyPr/>
          <a:lstStyle/>
          <a:p>
            <a:r>
              <a:rPr lang="nb-NO" dirty="0">
                <a:hlinkClick r:id="rId2"/>
              </a:rPr>
              <a:t>https://www.youtube.com/watch?v=xFqecEtdGZ0</a:t>
            </a:r>
            <a:endParaRPr lang="nb-NO" dirty="0"/>
          </a:p>
          <a:p>
            <a:endParaRPr lang="nb-NO" dirty="0"/>
          </a:p>
          <a:p>
            <a:r>
              <a:rPr lang="nb-NO" dirty="0"/>
              <a:t>After watching it, discuss how you can create your perfect farm in groups and show in the classroom! </a:t>
            </a:r>
            <a:r>
              <a:rPr lang="nb-NO" dirty="0">
                <a:sym typeface="Wingdings" panose="05000000000000000000" pitchFamily="2" charset="2"/>
              </a:rPr>
              <a:t></a:t>
            </a:r>
            <a:endParaRPr lang="nb-NO" dirty="0"/>
          </a:p>
        </p:txBody>
      </p:sp>
      <p:sp>
        <p:nvSpPr>
          <p:cNvPr id="4" name="Plassholder for bunntekst 3">
            <a:extLst>
              <a:ext uri="{FF2B5EF4-FFF2-40B4-BE49-F238E27FC236}">
                <a16:creationId xmlns:a16="http://schemas.microsoft.com/office/drawing/2014/main" xmlns="" id="{0CDE3DF0-7CD8-4F0F-97DB-5852DABE7D45}"/>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286476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67D34F35-6062-41C1-8184-C37404C78415}"/>
              </a:ext>
            </a:extLst>
          </p:cNvPr>
          <p:cNvSpPr>
            <a:spLocks noGrp="1"/>
          </p:cNvSpPr>
          <p:nvPr>
            <p:ph type="title"/>
          </p:nvPr>
        </p:nvSpPr>
        <p:spPr/>
        <p:txBody>
          <a:bodyPr/>
          <a:lstStyle/>
          <a:p>
            <a:r>
              <a:rPr lang="nb-NO" dirty="0"/>
              <a:t>General </a:t>
            </a:r>
            <a:r>
              <a:rPr lang="nb-NO" dirty="0" err="1"/>
              <a:t>discussion</a:t>
            </a:r>
            <a:endParaRPr lang="nb-NO" dirty="0"/>
          </a:p>
        </p:txBody>
      </p:sp>
      <p:sp>
        <p:nvSpPr>
          <p:cNvPr id="3" name="Plassholder for innhold 2">
            <a:extLst>
              <a:ext uri="{FF2B5EF4-FFF2-40B4-BE49-F238E27FC236}">
                <a16:creationId xmlns:a16="http://schemas.microsoft.com/office/drawing/2014/main" xmlns="" id="{2D645B15-94DE-48BD-873A-72EF2F915E7A}"/>
              </a:ext>
            </a:extLst>
          </p:cNvPr>
          <p:cNvSpPr>
            <a:spLocks noGrp="1"/>
          </p:cNvSpPr>
          <p:nvPr>
            <p:ph idx="1"/>
          </p:nvPr>
        </p:nvSpPr>
        <p:spPr/>
        <p:txBody>
          <a:bodyPr>
            <a:normAutofit lnSpcReduction="10000"/>
          </a:bodyPr>
          <a:lstStyle/>
          <a:p>
            <a:r>
              <a:rPr lang="nb-NO" dirty="0"/>
              <a:t>1) </a:t>
            </a:r>
            <a:r>
              <a:rPr lang="nb-NO" dirty="0" err="1"/>
              <a:t>What</a:t>
            </a:r>
            <a:r>
              <a:rPr lang="nb-NO" dirty="0"/>
              <a:t> </a:t>
            </a:r>
            <a:r>
              <a:rPr lang="nb-NO" dirty="0" err="1"/>
              <a:t>did</a:t>
            </a:r>
            <a:r>
              <a:rPr lang="nb-NO" dirty="0"/>
              <a:t> </a:t>
            </a:r>
            <a:r>
              <a:rPr lang="nb-NO" dirty="0" err="1"/>
              <a:t>you</a:t>
            </a:r>
            <a:r>
              <a:rPr lang="nb-NO" dirty="0"/>
              <a:t> </a:t>
            </a:r>
            <a:r>
              <a:rPr lang="nb-NO" dirty="0" err="1"/>
              <a:t>learn</a:t>
            </a:r>
            <a:r>
              <a:rPr lang="nb-NO" dirty="0"/>
              <a:t> about </a:t>
            </a:r>
            <a:r>
              <a:rPr lang="nb-NO" dirty="0" err="1"/>
              <a:t>organic</a:t>
            </a:r>
            <a:r>
              <a:rPr lang="nb-NO" dirty="0"/>
              <a:t> </a:t>
            </a:r>
            <a:r>
              <a:rPr lang="nb-NO" dirty="0" err="1"/>
              <a:t>farming</a:t>
            </a:r>
            <a:r>
              <a:rPr lang="nb-NO" dirty="0"/>
              <a:t>?</a:t>
            </a:r>
          </a:p>
          <a:p>
            <a:r>
              <a:rPr lang="nb-NO" dirty="0"/>
              <a:t>2) Have </a:t>
            </a:r>
            <a:r>
              <a:rPr lang="nb-NO" dirty="0" err="1"/>
              <a:t>you</a:t>
            </a:r>
            <a:r>
              <a:rPr lang="nb-NO" dirty="0"/>
              <a:t> ever </a:t>
            </a:r>
            <a:r>
              <a:rPr lang="nb-NO" dirty="0" err="1"/>
              <a:t>visited</a:t>
            </a:r>
            <a:r>
              <a:rPr lang="nb-NO" dirty="0"/>
              <a:t> </a:t>
            </a:r>
            <a:r>
              <a:rPr lang="nb-NO" dirty="0" err="1"/>
              <a:t>organic</a:t>
            </a:r>
            <a:r>
              <a:rPr lang="nb-NO" dirty="0"/>
              <a:t> </a:t>
            </a:r>
            <a:r>
              <a:rPr lang="nb-NO" dirty="0" err="1"/>
              <a:t>farmn</a:t>
            </a:r>
            <a:r>
              <a:rPr lang="nb-NO" dirty="0"/>
              <a:t>? If </a:t>
            </a:r>
            <a:r>
              <a:rPr lang="nb-NO" dirty="0" err="1"/>
              <a:t>yes</a:t>
            </a:r>
            <a:r>
              <a:rPr lang="nb-NO" dirty="0"/>
              <a:t>, </a:t>
            </a:r>
            <a:r>
              <a:rPr lang="nb-NO" dirty="0" err="1"/>
              <a:t>can</a:t>
            </a:r>
            <a:r>
              <a:rPr lang="nb-NO" dirty="0"/>
              <a:t> </a:t>
            </a:r>
            <a:r>
              <a:rPr lang="nb-NO" dirty="0" err="1"/>
              <a:t>you</a:t>
            </a:r>
            <a:r>
              <a:rPr lang="nb-NO" dirty="0"/>
              <a:t> </a:t>
            </a:r>
            <a:r>
              <a:rPr lang="nb-NO" dirty="0" err="1"/>
              <a:t>describe</a:t>
            </a:r>
            <a:r>
              <a:rPr lang="nb-NO" dirty="0"/>
              <a:t>?</a:t>
            </a:r>
          </a:p>
          <a:p>
            <a:r>
              <a:rPr lang="nb-NO" dirty="0"/>
              <a:t>3) Do </a:t>
            </a:r>
            <a:r>
              <a:rPr lang="nb-NO" dirty="0" err="1"/>
              <a:t>you</a:t>
            </a:r>
            <a:r>
              <a:rPr lang="nb-NO" dirty="0"/>
              <a:t> have a plan to plant </a:t>
            </a:r>
            <a:r>
              <a:rPr lang="nb-NO" dirty="0" err="1"/>
              <a:t>your</a:t>
            </a:r>
            <a:r>
              <a:rPr lang="nb-NO" dirty="0"/>
              <a:t> </a:t>
            </a:r>
            <a:r>
              <a:rPr lang="nb-NO" dirty="0" err="1"/>
              <a:t>own</a:t>
            </a:r>
            <a:r>
              <a:rPr lang="nb-NO" dirty="0"/>
              <a:t> </a:t>
            </a:r>
            <a:r>
              <a:rPr lang="nb-NO" dirty="0" err="1"/>
              <a:t>food</a:t>
            </a:r>
            <a:r>
              <a:rPr lang="nb-NO" dirty="0"/>
              <a:t>?</a:t>
            </a:r>
          </a:p>
          <a:p>
            <a:r>
              <a:rPr lang="nb-NO" dirty="0"/>
              <a:t>4) Is it </a:t>
            </a:r>
            <a:r>
              <a:rPr lang="nb-NO" dirty="0" err="1"/>
              <a:t>possible</a:t>
            </a:r>
            <a:r>
              <a:rPr lang="nb-NO" dirty="0"/>
              <a:t> to make </a:t>
            </a:r>
            <a:r>
              <a:rPr lang="nb-NO" dirty="0" err="1"/>
              <a:t>many</a:t>
            </a:r>
            <a:r>
              <a:rPr lang="nb-NO" dirty="0"/>
              <a:t> </a:t>
            </a:r>
            <a:r>
              <a:rPr lang="nb-NO" dirty="0" err="1"/>
              <a:t>organic</a:t>
            </a:r>
            <a:r>
              <a:rPr lang="nb-NO" dirty="0"/>
              <a:t> </a:t>
            </a:r>
            <a:r>
              <a:rPr lang="nb-NO" dirty="0" err="1"/>
              <a:t>farmings</a:t>
            </a:r>
            <a:r>
              <a:rPr lang="nb-NO" dirty="0"/>
              <a:t> in </a:t>
            </a:r>
            <a:r>
              <a:rPr lang="nb-NO" dirty="0" err="1"/>
              <a:t>your</a:t>
            </a:r>
            <a:r>
              <a:rPr lang="nb-NO" dirty="0"/>
              <a:t> </a:t>
            </a:r>
            <a:r>
              <a:rPr lang="nb-NO" dirty="0" err="1"/>
              <a:t>home</a:t>
            </a:r>
            <a:r>
              <a:rPr lang="nb-NO" dirty="0"/>
              <a:t> country? If not, </a:t>
            </a:r>
            <a:r>
              <a:rPr lang="nb-NO" dirty="0" err="1"/>
              <a:t>why</a:t>
            </a:r>
            <a:r>
              <a:rPr lang="nb-NO" dirty="0"/>
              <a:t>, If </a:t>
            </a:r>
            <a:r>
              <a:rPr lang="nb-NO" dirty="0" err="1"/>
              <a:t>yes</a:t>
            </a:r>
            <a:r>
              <a:rPr lang="nb-NO" dirty="0"/>
              <a:t>, </a:t>
            </a:r>
            <a:r>
              <a:rPr lang="nb-NO" dirty="0" err="1"/>
              <a:t>why</a:t>
            </a:r>
            <a:r>
              <a:rPr lang="nb-NO" dirty="0"/>
              <a:t>?</a:t>
            </a:r>
          </a:p>
          <a:p>
            <a:endParaRPr lang="nb-NO" dirty="0"/>
          </a:p>
          <a:p>
            <a:r>
              <a:rPr lang="nb-NO" dirty="0"/>
              <a:t>We definetly suggest you to visit an organic farm in your area to see a real life example of what you learned in this class and compare! </a:t>
            </a:r>
            <a:r>
              <a:rPr lang="nb-NO" dirty="0">
                <a:sym typeface="Wingdings" panose="05000000000000000000" pitchFamily="2" charset="2"/>
              </a:rPr>
              <a:t></a:t>
            </a:r>
          </a:p>
          <a:p>
            <a:endParaRPr lang="nb-NO" dirty="0">
              <a:sym typeface="Wingdings" panose="05000000000000000000" pitchFamily="2" charset="2"/>
            </a:endParaRPr>
          </a:p>
          <a:p>
            <a:r>
              <a:rPr lang="nb-NO" dirty="0"/>
              <a:t>Make either a poster or photo album from the organic farm.</a:t>
            </a:r>
          </a:p>
        </p:txBody>
      </p:sp>
      <p:sp>
        <p:nvSpPr>
          <p:cNvPr id="4" name="Plassholder for bunntekst 3">
            <a:extLst>
              <a:ext uri="{FF2B5EF4-FFF2-40B4-BE49-F238E27FC236}">
                <a16:creationId xmlns:a16="http://schemas.microsoft.com/office/drawing/2014/main" xmlns="" id="{F8C748DF-3F11-4F69-B3AB-E4005F54F98D}"/>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183389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086C5FD8-5ED6-4A6D-92F3-38258AFADB64}"/>
              </a:ext>
            </a:extLst>
          </p:cNvPr>
          <p:cNvSpPr>
            <a:spLocks noGrp="1"/>
          </p:cNvSpPr>
          <p:nvPr>
            <p:ph type="title"/>
          </p:nvPr>
        </p:nvSpPr>
        <p:spPr/>
        <p:txBody>
          <a:bodyPr/>
          <a:lstStyle/>
          <a:p>
            <a:r>
              <a:rPr lang="nb-NO" dirty="0"/>
              <a:t>REFERENCES</a:t>
            </a:r>
          </a:p>
        </p:txBody>
      </p:sp>
      <p:sp>
        <p:nvSpPr>
          <p:cNvPr id="3" name="Plassholder for innhold 2">
            <a:extLst>
              <a:ext uri="{FF2B5EF4-FFF2-40B4-BE49-F238E27FC236}">
                <a16:creationId xmlns:a16="http://schemas.microsoft.com/office/drawing/2014/main" xmlns="" id="{F8F15AAA-041F-40C9-B1C6-7943873EFC23}"/>
              </a:ext>
            </a:extLst>
          </p:cNvPr>
          <p:cNvSpPr>
            <a:spLocks noGrp="1"/>
          </p:cNvSpPr>
          <p:nvPr>
            <p:ph idx="1"/>
          </p:nvPr>
        </p:nvSpPr>
        <p:spPr/>
        <p:txBody>
          <a:bodyPr/>
          <a:lstStyle/>
          <a:p>
            <a:r>
              <a:rPr lang="nb-NO" dirty="0">
                <a:hlinkClick r:id="rId2"/>
              </a:rPr>
              <a:t>https://www.youtube.com/watch?v=xFqecEtdGZ0</a:t>
            </a:r>
            <a:endParaRPr lang="nb-NO" dirty="0"/>
          </a:p>
          <a:p>
            <a:r>
              <a:rPr lang="nb-NO" dirty="0">
                <a:hlinkClick r:id="rId3"/>
              </a:rPr>
              <a:t>https://www.youtube.com/watch?v=WhOrIUlrnPo</a:t>
            </a:r>
            <a:endParaRPr lang="nb-NO" dirty="0"/>
          </a:p>
          <a:p>
            <a:r>
              <a:rPr lang="nb-NO" dirty="0">
                <a:hlinkClick r:id="rId4"/>
              </a:rPr>
              <a:t>https://www.sare.org/publications/transitioning-to-organic-production/what-is-organic-farming/</a:t>
            </a:r>
            <a:endParaRPr lang="nb-NO" dirty="0"/>
          </a:p>
          <a:p>
            <a:r>
              <a:rPr lang="nb-NO" dirty="0">
                <a:hlinkClick r:id="rId5"/>
              </a:rPr>
              <a:t>https://www.soilassociation.org/take-action/organic-living/what-is-organic/</a:t>
            </a:r>
            <a:endParaRPr lang="nb-NO" dirty="0"/>
          </a:p>
          <a:p>
            <a:r>
              <a:rPr lang="nb-NO" dirty="0">
                <a:hlinkClick r:id="rId6"/>
              </a:rPr>
              <a:t>https://</a:t>
            </a:r>
            <a:r>
              <a:rPr lang="nb-NO" dirty="0" smtClean="0">
                <a:hlinkClick r:id="rId6"/>
              </a:rPr>
              <a:t>www.nature.com/articles/nplants2015221</a:t>
            </a:r>
            <a:endParaRPr lang="nb-NO" dirty="0" smtClean="0"/>
          </a:p>
        </p:txBody>
      </p:sp>
      <p:sp>
        <p:nvSpPr>
          <p:cNvPr id="4" name="Plassholder for bunntekst 3">
            <a:extLst>
              <a:ext uri="{FF2B5EF4-FFF2-40B4-BE49-F238E27FC236}">
                <a16:creationId xmlns:a16="http://schemas.microsoft.com/office/drawing/2014/main" xmlns="" id="{E31AD476-18E8-430B-BB32-9E250F87546C}"/>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499664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0DD896-32BA-0B47-9B8F-0D7F0D133EF9}"/>
              </a:ext>
            </a:extLst>
          </p:cNvPr>
          <p:cNvSpPr>
            <a:spLocks noGrp="1"/>
          </p:cNvSpPr>
          <p:nvPr>
            <p:ph type="title"/>
          </p:nvPr>
        </p:nvSpPr>
        <p:spPr/>
        <p:txBody>
          <a:bodyPr>
            <a:normAutofit fontScale="90000"/>
          </a:bodyPr>
          <a:lstStyle/>
          <a:p>
            <a:pPr algn="ctr"/>
            <a:r>
              <a:rPr lang="en-US" dirty="0"/>
              <a:t>TOPIC </a:t>
            </a:r>
            <a:r>
              <a:rPr lang="nb-NO" dirty="0"/>
              <a:t>5</a:t>
            </a:r>
            <a:r>
              <a:rPr lang="lt-LT" dirty="0"/>
              <a:t>:</a:t>
            </a:r>
            <a:r>
              <a:rPr lang="nb-NO" dirty="0"/>
              <a:t> </a:t>
            </a:r>
            <a:r>
              <a:rPr lang="nb-NO" dirty="0" err="1"/>
              <a:t>organic</a:t>
            </a:r>
            <a:r>
              <a:rPr lang="nb-NO" dirty="0"/>
              <a:t> </a:t>
            </a:r>
            <a:r>
              <a:rPr lang="nb-NO" dirty="0" err="1"/>
              <a:t>farming</a:t>
            </a:r>
            <a:r>
              <a:rPr lang="en-US" dirty="0"/>
              <a:t/>
            </a:r>
            <a:br>
              <a:rPr lang="en-US" dirty="0"/>
            </a:br>
            <a:r>
              <a:rPr lang="en-US" dirty="0"/>
              <a:t/>
            </a:r>
            <a:br>
              <a:rPr lang="en-US" dirty="0"/>
            </a:br>
            <a:r>
              <a:rPr lang="en-US" dirty="0"/>
              <a:t> </a:t>
            </a:r>
          </a:p>
        </p:txBody>
      </p:sp>
      <p:sp>
        <p:nvSpPr>
          <p:cNvPr id="5" name="Rectangle 3">
            <a:extLst>
              <a:ext uri="{FF2B5EF4-FFF2-40B4-BE49-F238E27FC236}">
                <a16:creationId xmlns:a16="http://schemas.microsoft.com/office/drawing/2014/main" xmlns="" id="{B18A1CAB-74DD-B341-B670-9ECABBDA0F5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xmlns="" id="{76722079-BBE2-754F-A87B-9FAE617BEFF5}"/>
              </a:ext>
            </a:extLst>
          </p:cNvPr>
          <p:cNvSpPr>
            <a:spLocks noChangeArrowheads="1"/>
          </p:cNvSpPr>
          <p:nvPr/>
        </p:nvSpPr>
        <p:spPr bwMode="auto">
          <a:xfrm>
            <a:off x="0" y="210979"/>
            <a:ext cx="5186035"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p:txBody>
      </p:sp>
      <p:sp>
        <p:nvSpPr>
          <p:cNvPr id="7" name="Rectangle 7">
            <a:extLst>
              <a:ext uri="{FF2B5EF4-FFF2-40B4-BE49-F238E27FC236}">
                <a16:creationId xmlns:a16="http://schemas.microsoft.com/office/drawing/2014/main" xmlns="" id="{FF228D38-254A-0743-AD46-66B756C207AD}"/>
              </a:ext>
            </a:extLst>
          </p:cNvPr>
          <p:cNvSpPr>
            <a:spLocks noChangeArrowheads="1"/>
          </p:cNvSpPr>
          <p:nvPr/>
        </p:nvSpPr>
        <p:spPr bwMode="auto">
          <a:xfrm>
            <a:off x="-262458" y="559351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38" name="Content Placeholder 3" descr="Logo&#10;&#10;Description automatically generated">
            <a:extLst>
              <a:ext uri="{FF2B5EF4-FFF2-40B4-BE49-F238E27FC236}">
                <a16:creationId xmlns:a16="http://schemas.microsoft.com/office/drawing/2014/main" xmlns=""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xmlns=""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xmlns=""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xmlns=""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xmlns=""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xmlns=""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8" name="Footer Placeholder 3">
            <a:extLst>
              <a:ext uri="{FF2B5EF4-FFF2-40B4-BE49-F238E27FC236}">
                <a16:creationId xmlns:a16="http://schemas.microsoft.com/office/drawing/2014/main" xmlns="" id="{26BB2E1F-03C8-5B13-30AC-E37957C6E260}"/>
              </a:ext>
            </a:extLst>
          </p:cNvPr>
          <p:cNvSpPr txBox="1">
            <a:spLocks/>
          </p:cNvSpPr>
          <p:nvPr/>
        </p:nvSpPr>
        <p:spPr>
          <a:xfrm>
            <a:off x="4038600" y="6375679"/>
            <a:ext cx="4114800" cy="345796"/>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US"/>
              <a:t>Project Number: 2020-1-UK01-KA227-SCH-094437</a:t>
            </a:r>
            <a:endParaRPr lang="en-US" dirty="0"/>
          </a:p>
        </p:txBody>
      </p:sp>
    </p:spTree>
    <p:extLst>
      <p:ext uri="{BB962C8B-B14F-4D97-AF65-F5344CB8AC3E}">
        <p14:creationId xmlns:p14="http://schemas.microsoft.com/office/powerpoint/2010/main" val="1907322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F9D76A-5185-9542-9D9F-D4E0F61B70B9}"/>
              </a:ext>
            </a:extLst>
          </p:cNvPr>
          <p:cNvSpPr>
            <a:spLocks noGrp="1"/>
          </p:cNvSpPr>
          <p:nvPr>
            <p:ph type="title"/>
          </p:nvPr>
        </p:nvSpPr>
        <p:spPr>
          <a:xfrm>
            <a:off x="1251679" y="645106"/>
            <a:ext cx="3384329" cy="5421435"/>
          </a:xfrm>
        </p:spPr>
        <p:txBody>
          <a:bodyPr anchor="ctr">
            <a:normAutofit/>
          </a:bodyPr>
          <a:lstStyle/>
          <a:p>
            <a:r>
              <a:rPr lang="en-US" sz="3400" dirty="0"/>
              <a:t/>
            </a:r>
            <a:br>
              <a:rPr lang="en-US" sz="3400" dirty="0"/>
            </a:br>
            <a:r>
              <a:rPr lang="nb-NO" sz="3400" dirty="0" err="1"/>
              <a:t>the</a:t>
            </a:r>
            <a:r>
              <a:rPr lang="nb-NO" sz="3400" dirty="0"/>
              <a:t> </a:t>
            </a:r>
            <a:r>
              <a:rPr lang="nb-NO" sz="3400" dirty="0" err="1"/>
              <a:t>importance</a:t>
            </a:r>
            <a:r>
              <a:rPr lang="nb-NO" sz="3400" dirty="0"/>
              <a:t> of </a:t>
            </a:r>
            <a:r>
              <a:rPr lang="nb-NO" sz="3400" dirty="0" err="1"/>
              <a:t>organic</a:t>
            </a:r>
            <a:r>
              <a:rPr lang="nb-NO" sz="3400" dirty="0"/>
              <a:t> </a:t>
            </a:r>
            <a:r>
              <a:rPr lang="nb-NO" sz="3400" dirty="0" err="1"/>
              <a:t>farming</a:t>
            </a:r>
            <a:r>
              <a:rPr lang="lt-LT" sz="3400" dirty="0"/>
              <a:t/>
            </a:r>
            <a:br>
              <a:rPr lang="lt-LT" sz="3400" dirty="0"/>
            </a:br>
            <a:endParaRPr lang="en-US" sz="3400" dirty="0"/>
          </a:p>
        </p:txBody>
      </p:sp>
      <p:sp>
        <p:nvSpPr>
          <p:cNvPr id="4" name="Footer Placeholder 3">
            <a:extLst>
              <a:ext uri="{FF2B5EF4-FFF2-40B4-BE49-F238E27FC236}">
                <a16:creationId xmlns:a16="http://schemas.microsoft.com/office/drawing/2014/main" xmlns=""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dirty="0"/>
              <a:t>Project Number: 2020-1-UK01-KA227-SCH-094437</a:t>
            </a:r>
          </a:p>
        </p:txBody>
      </p:sp>
      <p:graphicFrame>
        <p:nvGraphicFramePr>
          <p:cNvPr id="8" name="Turinio vietos rezervavimo ženklas 5">
            <a:extLst>
              <a:ext uri="{FF2B5EF4-FFF2-40B4-BE49-F238E27FC236}">
                <a16:creationId xmlns:a16="http://schemas.microsoft.com/office/drawing/2014/main" xmlns="" id="{22821628-13DC-5664-C1A9-9E4A98393705}"/>
              </a:ext>
            </a:extLst>
          </p:cNvPr>
          <p:cNvGraphicFramePr>
            <a:graphicFrameLocks noGrp="1"/>
          </p:cNvGraphicFramePr>
          <p:nvPr>
            <p:ph idx="1"/>
            <p:extLst>
              <p:ext uri="{D42A27DB-BD31-4B8C-83A1-F6EECF244321}">
                <p14:modId xmlns:p14="http://schemas.microsoft.com/office/powerpoint/2010/main" val="184309414"/>
              </p:ext>
            </p:extLst>
          </p:nvPr>
        </p:nvGraphicFramePr>
        <p:xfrm>
          <a:off x="5280025" y="673553"/>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7D0210A8-FC90-4323-9025-A7F2C32B3DE7}"/>
              </a:ext>
            </a:extLst>
          </p:cNvPr>
          <p:cNvSpPr>
            <a:spLocks noGrp="1"/>
          </p:cNvSpPr>
          <p:nvPr>
            <p:ph type="title"/>
          </p:nvPr>
        </p:nvSpPr>
        <p:spPr>
          <a:xfrm>
            <a:off x="1251679" y="644525"/>
            <a:ext cx="3384329" cy="5408866"/>
          </a:xfrm>
        </p:spPr>
        <p:txBody>
          <a:bodyPr anchor="ctr">
            <a:normAutofit/>
          </a:bodyPr>
          <a:lstStyle/>
          <a:p>
            <a:r>
              <a:rPr lang="nb-NO" sz="4000"/>
              <a:t>What is organic farming?</a:t>
            </a:r>
          </a:p>
        </p:txBody>
      </p:sp>
      <p:sp>
        <p:nvSpPr>
          <p:cNvPr id="4" name="Plassholder for bunntekst 3">
            <a:extLst>
              <a:ext uri="{FF2B5EF4-FFF2-40B4-BE49-F238E27FC236}">
                <a16:creationId xmlns:a16="http://schemas.microsoft.com/office/drawing/2014/main" xmlns="" id="{6DA3DAA7-E0C1-419C-B01E-6A4639E48F42}"/>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DAE4B6F1-0D25-50A6-D873-BFA6384645C1}"/>
              </a:ext>
            </a:extLst>
          </p:cNvPr>
          <p:cNvGraphicFramePr>
            <a:graphicFrameLocks noGrp="1"/>
          </p:cNvGraphicFramePr>
          <p:nvPr>
            <p:ph idx="1"/>
            <p:extLst>
              <p:ext uri="{D42A27DB-BD31-4B8C-83A1-F6EECF244321}">
                <p14:modId xmlns:p14="http://schemas.microsoft.com/office/powerpoint/2010/main" val="3314341984"/>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xmlns="" id="{A1A08A59-B286-9BD4-C03A-9F4CB6144165}"/>
              </a:ext>
            </a:extLst>
          </p:cNvPr>
          <p:cNvSpPr txBox="1"/>
          <p:nvPr/>
        </p:nvSpPr>
        <p:spPr>
          <a:xfrm>
            <a:off x="5254625" y="6053390"/>
            <a:ext cx="6096000" cy="369332"/>
          </a:xfrm>
          <a:prstGeom prst="rect">
            <a:avLst/>
          </a:prstGeom>
          <a:noFill/>
        </p:spPr>
        <p:txBody>
          <a:bodyPr wrap="square">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Source: </a:t>
            </a:r>
            <a:r>
              <a:rPr lang="en-GB" sz="1800" dirty="0">
                <a:effectLst/>
                <a:latin typeface="Calibri" panose="020F0502020204030204" pitchFamily="34" charset="0"/>
                <a:ea typeface="Calibri" panose="020F0502020204030204" pitchFamily="34" charset="0"/>
                <a:cs typeface="Times New Roman" panose="02020603050405020304" pitchFamily="18" charset="0"/>
              </a:rPr>
              <a:t>Sustainable Agriculture Research and Education, 2003</a:t>
            </a:r>
            <a:endParaRPr lang="en-GB" dirty="0"/>
          </a:p>
        </p:txBody>
      </p:sp>
    </p:spTree>
    <p:extLst>
      <p:ext uri="{BB962C8B-B14F-4D97-AF65-F5344CB8AC3E}">
        <p14:creationId xmlns:p14="http://schemas.microsoft.com/office/powerpoint/2010/main" val="784593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Plants in a field">
            <a:extLst>
              <a:ext uri="{FF2B5EF4-FFF2-40B4-BE49-F238E27FC236}">
                <a16:creationId xmlns:a16="http://schemas.microsoft.com/office/drawing/2014/main" xmlns="" id="{81871A91-9BCF-242F-6DED-3494050B94F9}"/>
              </a:ext>
            </a:extLst>
          </p:cNvPr>
          <p:cNvPicPr>
            <a:picLocks noChangeAspect="1"/>
          </p:cNvPicPr>
          <p:nvPr/>
        </p:nvPicPr>
        <p:blipFill rotWithShape="1">
          <a:blip r:embed="rId2"/>
          <a:srcRect l="23289" r="29471" b="-1"/>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xmlns="" id="{E1CE536E-134A-4A35-900B-30F927D5B5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xmlns="" id="{BDEA5DBA-9BB7-4D32-B8FA-0B04F7F4EA65}"/>
              </a:ext>
            </a:extLst>
          </p:cNvPr>
          <p:cNvSpPr>
            <a:spLocks noGrp="1"/>
          </p:cNvSpPr>
          <p:nvPr>
            <p:ph type="title"/>
          </p:nvPr>
        </p:nvSpPr>
        <p:spPr>
          <a:xfrm>
            <a:off x="765051" y="382385"/>
            <a:ext cx="6015897" cy="1492132"/>
          </a:xfrm>
        </p:spPr>
        <p:txBody>
          <a:bodyPr>
            <a:normAutofit/>
          </a:bodyPr>
          <a:lstStyle/>
          <a:p>
            <a:r>
              <a:rPr lang="nb-NO" dirty="0" err="1"/>
              <a:t>What</a:t>
            </a:r>
            <a:r>
              <a:rPr lang="nb-NO" dirty="0"/>
              <a:t> is </a:t>
            </a:r>
            <a:r>
              <a:rPr lang="nb-NO" dirty="0" err="1"/>
              <a:t>organic</a:t>
            </a:r>
            <a:r>
              <a:rPr lang="nb-NO" dirty="0"/>
              <a:t> </a:t>
            </a:r>
            <a:r>
              <a:rPr lang="nb-NO" dirty="0" err="1"/>
              <a:t>farming</a:t>
            </a:r>
            <a:r>
              <a:rPr lang="nb-NO" dirty="0"/>
              <a:t>?</a:t>
            </a:r>
          </a:p>
        </p:txBody>
      </p:sp>
      <p:sp>
        <p:nvSpPr>
          <p:cNvPr id="12" name="Rectangle 11">
            <a:extLst>
              <a:ext uri="{FF2B5EF4-FFF2-40B4-BE49-F238E27FC236}">
                <a16:creationId xmlns:a16="http://schemas.microsoft.com/office/drawing/2014/main" xmlns="" id="{FA0382D1-1594-4E3D-842E-04E1E5E75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2A287E4E-6421-469C-9DE4-E4E954D0C2BE}"/>
              </a:ext>
            </a:extLst>
          </p:cNvPr>
          <p:cNvSpPr>
            <a:spLocks noGrp="1"/>
          </p:cNvSpPr>
          <p:nvPr>
            <p:ph idx="1"/>
          </p:nvPr>
        </p:nvSpPr>
        <p:spPr>
          <a:xfrm>
            <a:off x="765051" y="2286001"/>
            <a:ext cx="6015897" cy="3593591"/>
          </a:xfrm>
        </p:spPr>
        <p:txBody>
          <a:bodyPr>
            <a:noAutofit/>
          </a:bodyPr>
          <a:lstStyle/>
          <a:p>
            <a:r>
              <a:rPr lang="en-US" sz="2400" dirty="0"/>
              <a:t>It is a production system that is arranged to react to site-specific circumstances by combining cultural, ecological, and engineering methods that support resource cycling, support ecological integrity, and protect biodiversity is described as organic agriculture by the USDA. </a:t>
            </a:r>
            <a:endParaRPr lang="nb-NO" sz="2400" dirty="0"/>
          </a:p>
        </p:txBody>
      </p:sp>
      <p:sp>
        <p:nvSpPr>
          <p:cNvPr id="4" name="Plassholder for bunntekst 3">
            <a:extLst>
              <a:ext uri="{FF2B5EF4-FFF2-40B4-BE49-F238E27FC236}">
                <a16:creationId xmlns:a16="http://schemas.microsoft.com/office/drawing/2014/main" xmlns="" id="{F9D3AEFB-8D41-4B31-A439-CD4B38607BBC}"/>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11" name="TextBox 10">
            <a:extLst>
              <a:ext uri="{FF2B5EF4-FFF2-40B4-BE49-F238E27FC236}">
                <a16:creationId xmlns:a16="http://schemas.microsoft.com/office/drawing/2014/main" xmlns="" id="{60E2E7C2-A825-DB9E-F20A-3DB7FB815B4B}"/>
              </a:ext>
            </a:extLst>
          </p:cNvPr>
          <p:cNvSpPr txBox="1"/>
          <p:nvPr/>
        </p:nvSpPr>
        <p:spPr>
          <a:xfrm>
            <a:off x="841162" y="5578523"/>
            <a:ext cx="6096000" cy="369332"/>
          </a:xfrm>
          <a:prstGeom prst="rect">
            <a:avLst/>
          </a:prstGeom>
          <a:noFill/>
        </p:spPr>
        <p:txBody>
          <a:bodyPr wrap="square">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Source: </a:t>
            </a:r>
            <a:r>
              <a:rPr lang="en-GB" sz="1800" dirty="0">
                <a:effectLst/>
                <a:latin typeface="Calibri" panose="020F0502020204030204" pitchFamily="34" charset="0"/>
                <a:ea typeface="Calibri" panose="020F0502020204030204" pitchFamily="34" charset="0"/>
                <a:cs typeface="Times New Roman" panose="02020603050405020304" pitchFamily="18" charset="0"/>
              </a:rPr>
              <a:t>Sustainable Agriculture Research and Education, 2003</a:t>
            </a:r>
            <a:endParaRPr lang="en-GB" dirty="0"/>
          </a:p>
        </p:txBody>
      </p:sp>
    </p:spTree>
    <p:extLst>
      <p:ext uri="{BB962C8B-B14F-4D97-AF65-F5344CB8AC3E}">
        <p14:creationId xmlns:p14="http://schemas.microsoft.com/office/powerpoint/2010/main" val="1583989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Green shoots sprouting from the earth">
            <a:extLst>
              <a:ext uri="{FF2B5EF4-FFF2-40B4-BE49-F238E27FC236}">
                <a16:creationId xmlns:a16="http://schemas.microsoft.com/office/drawing/2014/main" xmlns="" id="{F6624F2F-F1D4-2CAA-D98D-67060C7A8DAC}"/>
              </a:ext>
            </a:extLst>
          </p:cNvPr>
          <p:cNvPicPr>
            <a:picLocks noChangeAspect="1"/>
          </p:cNvPicPr>
          <p:nvPr/>
        </p:nvPicPr>
        <p:blipFill rotWithShape="1">
          <a:blip r:embed="rId2"/>
          <a:srcRect l="18653" r="34108" b="-1"/>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xmlns="" id="{E1CE536E-134A-4A35-900B-30F927D5B5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xmlns="" id="{E561FEBD-B111-4244-AA06-E9315BEFD871}"/>
              </a:ext>
            </a:extLst>
          </p:cNvPr>
          <p:cNvSpPr>
            <a:spLocks noGrp="1"/>
          </p:cNvSpPr>
          <p:nvPr>
            <p:ph type="title"/>
          </p:nvPr>
        </p:nvSpPr>
        <p:spPr>
          <a:xfrm>
            <a:off x="765051" y="382385"/>
            <a:ext cx="6015897" cy="1492132"/>
          </a:xfrm>
        </p:spPr>
        <p:txBody>
          <a:bodyPr>
            <a:normAutofit/>
          </a:bodyPr>
          <a:lstStyle/>
          <a:p>
            <a:r>
              <a:rPr lang="en-GB" sz="3200" b="1" i="0" dirty="0">
                <a:effectLst/>
                <a:latin typeface="Roboto" panose="02000000000000000000" pitchFamily="2" charset="0"/>
              </a:rPr>
              <a:t>More specifically, organic farming entails:</a:t>
            </a:r>
            <a:endParaRPr lang="nb-NO" sz="3200" b="1" dirty="0"/>
          </a:p>
        </p:txBody>
      </p:sp>
      <p:sp>
        <p:nvSpPr>
          <p:cNvPr id="12" name="Rectangle 11">
            <a:extLst>
              <a:ext uri="{FF2B5EF4-FFF2-40B4-BE49-F238E27FC236}">
                <a16:creationId xmlns:a16="http://schemas.microsoft.com/office/drawing/2014/main" xmlns="" id="{FA0382D1-1594-4E3D-842E-04E1E5E75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F2BD0C3A-405B-48D5-A14B-E8A114723B23}"/>
              </a:ext>
            </a:extLst>
          </p:cNvPr>
          <p:cNvSpPr>
            <a:spLocks noGrp="1"/>
          </p:cNvSpPr>
          <p:nvPr>
            <p:ph idx="1"/>
          </p:nvPr>
        </p:nvSpPr>
        <p:spPr>
          <a:xfrm>
            <a:off x="724999" y="1802380"/>
            <a:ext cx="6172111" cy="4089678"/>
          </a:xfrm>
        </p:spPr>
        <p:txBody>
          <a:bodyPr>
            <a:normAutofit fontScale="92500"/>
          </a:bodyPr>
          <a:lstStyle/>
          <a:p>
            <a:pPr marL="342900" lvl="0" indent="-342900">
              <a:lnSpc>
                <a:spcPct val="150000"/>
              </a:lnSpc>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Use of crop rotations, cover crops, green manures, animal manures, and soil fertilisers to increase soil fertility, foster biological activity, and preserve long-term soil health.</a:t>
            </a:r>
          </a:p>
          <a:p>
            <a:pPr marL="342900" lvl="0" indent="-342900">
              <a:lnSpc>
                <a:spcPct val="150000"/>
              </a:lnSpc>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To manage weeds, insects, and illnesses, use biological control, crop rotation, and other management strategies.</a:t>
            </a:r>
          </a:p>
          <a:p>
            <a:pPr marL="342900" lvl="0" indent="-342900">
              <a:lnSpc>
                <a:spcPct val="150000"/>
              </a:lnSpc>
              <a:spcAft>
                <a:spcPts val="600"/>
              </a:spcAft>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A focus on the environment's and the agricultural system's biodiversity.</a:t>
            </a:r>
          </a:p>
        </p:txBody>
      </p:sp>
      <p:sp>
        <p:nvSpPr>
          <p:cNvPr id="4" name="Plassholder for bunntekst 3">
            <a:extLst>
              <a:ext uri="{FF2B5EF4-FFF2-40B4-BE49-F238E27FC236}">
                <a16:creationId xmlns:a16="http://schemas.microsoft.com/office/drawing/2014/main" xmlns="" id="{1E9A584E-217A-46EB-8EE0-FE8ECA03FA13}"/>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9" name="TextBox 8">
            <a:extLst>
              <a:ext uri="{FF2B5EF4-FFF2-40B4-BE49-F238E27FC236}">
                <a16:creationId xmlns:a16="http://schemas.microsoft.com/office/drawing/2014/main" xmlns="" id="{945C3489-B688-359A-3F38-7C81E8DA85D8}"/>
              </a:ext>
            </a:extLst>
          </p:cNvPr>
          <p:cNvSpPr txBox="1"/>
          <p:nvPr/>
        </p:nvSpPr>
        <p:spPr>
          <a:xfrm>
            <a:off x="841162" y="5901880"/>
            <a:ext cx="6096000" cy="369332"/>
          </a:xfrm>
          <a:prstGeom prst="rect">
            <a:avLst/>
          </a:prstGeom>
          <a:noFill/>
        </p:spPr>
        <p:txBody>
          <a:bodyPr wrap="square">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Source: </a:t>
            </a:r>
            <a:r>
              <a:rPr lang="en-GB" sz="1800" dirty="0">
                <a:effectLst/>
                <a:latin typeface="Calibri" panose="020F0502020204030204" pitchFamily="34" charset="0"/>
                <a:ea typeface="Calibri" panose="020F0502020204030204" pitchFamily="34" charset="0"/>
                <a:cs typeface="Times New Roman" panose="02020603050405020304" pitchFamily="18" charset="0"/>
              </a:rPr>
              <a:t>Sustainable Agriculture Research and Education, 2003</a:t>
            </a:r>
            <a:endParaRPr lang="en-GB" dirty="0"/>
          </a:p>
        </p:txBody>
      </p:sp>
    </p:spTree>
    <p:extLst>
      <p:ext uri="{BB962C8B-B14F-4D97-AF65-F5344CB8AC3E}">
        <p14:creationId xmlns:p14="http://schemas.microsoft.com/office/powerpoint/2010/main" val="3272025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2FD0CA51-175C-4953-8016-70FAB26C9EB7}"/>
              </a:ext>
            </a:extLst>
          </p:cNvPr>
          <p:cNvSpPr>
            <a:spLocks noGrp="1"/>
          </p:cNvSpPr>
          <p:nvPr>
            <p:ph type="title"/>
          </p:nvPr>
        </p:nvSpPr>
        <p:spPr>
          <a:xfrm>
            <a:off x="1251679" y="644525"/>
            <a:ext cx="3384329" cy="5408866"/>
          </a:xfrm>
        </p:spPr>
        <p:txBody>
          <a:bodyPr anchor="ctr">
            <a:normAutofit/>
          </a:bodyPr>
          <a:lstStyle/>
          <a:p>
            <a:r>
              <a:rPr lang="en-GB" sz="3100" b="1" i="0" dirty="0">
                <a:effectLst/>
                <a:latin typeface="Roboto" panose="02000000000000000000" pitchFamily="2" charset="0"/>
              </a:rPr>
              <a:t>organic farming FURTHER INVOLVES:</a:t>
            </a:r>
            <a:endParaRPr lang="nb-NO" sz="3100" dirty="0"/>
          </a:p>
        </p:txBody>
      </p:sp>
      <p:sp>
        <p:nvSpPr>
          <p:cNvPr id="4" name="Plassholder for bunntekst 3">
            <a:extLst>
              <a:ext uri="{FF2B5EF4-FFF2-40B4-BE49-F238E27FC236}">
                <a16:creationId xmlns:a16="http://schemas.microsoft.com/office/drawing/2014/main" xmlns="" id="{8A392E53-4FCA-426D-B16E-74F20F188811}"/>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40F13F97-FA0F-0517-1E05-8BE5A7782AEC}"/>
              </a:ext>
            </a:extLst>
          </p:cNvPr>
          <p:cNvGraphicFramePr>
            <a:graphicFrameLocks noGrp="1"/>
          </p:cNvGraphicFramePr>
          <p:nvPr>
            <p:ph idx="1"/>
            <p:extLst>
              <p:ext uri="{D42A27DB-BD31-4B8C-83A1-F6EECF244321}">
                <p14:modId xmlns:p14="http://schemas.microsoft.com/office/powerpoint/2010/main" val="445433123"/>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xmlns="" id="{4A7258A9-867C-F297-6E3F-81E2FFAD3C9A}"/>
              </a:ext>
            </a:extLst>
          </p:cNvPr>
          <p:cNvSpPr txBox="1"/>
          <p:nvPr/>
        </p:nvSpPr>
        <p:spPr>
          <a:xfrm>
            <a:off x="5254625" y="6025526"/>
            <a:ext cx="6096000" cy="369332"/>
          </a:xfrm>
          <a:prstGeom prst="rect">
            <a:avLst/>
          </a:prstGeom>
          <a:noFill/>
        </p:spPr>
        <p:txBody>
          <a:bodyPr wrap="square">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Source: </a:t>
            </a:r>
            <a:r>
              <a:rPr lang="en-GB" sz="1800" dirty="0">
                <a:effectLst/>
                <a:latin typeface="Calibri" panose="020F0502020204030204" pitchFamily="34" charset="0"/>
                <a:ea typeface="Calibri" panose="020F0502020204030204" pitchFamily="34" charset="0"/>
                <a:cs typeface="Times New Roman" panose="02020603050405020304" pitchFamily="18" charset="0"/>
              </a:rPr>
              <a:t>Sustainable Agriculture Research and Education, 2003</a:t>
            </a:r>
            <a:endParaRPr lang="en-GB" dirty="0"/>
          </a:p>
        </p:txBody>
      </p:sp>
    </p:spTree>
    <p:extLst>
      <p:ext uri="{BB962C8B-B14F-4D97-AF65-F5344CB8AC3E}">
        <p14:creationId xmlns:p14="http://schemas.microsoft.com/office/powerpoint/2010/main" val="21958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Rısıng Demand for </a:t>
            </a:r>
            <a:br>
              <a:rPr lang="en-GB" dirty="0" smtClean="0"/>
            </a:br>
            <a:r>
              <a:rPr lang="en-GB" dirty="0" smtClean="0"/>
              <a:t>Organic Farming</a:t>
            </a:r>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sp>
        <p:nvSpPr>
          <p:cNvPr id="5" name="Rectangle 2"/>
          <p:cNvSpPr>
            <a:spLocks noChangeArrowheads="1"/>
          </p:cNvSpPr>
          <p:nvPr/>
        </p:nvSpPr>
        <p:spPr bwMode="auto">
          <a:xfrm>
            <a:off x="446810" y="215571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5" name="Picture 1" descr="Chart, histogram&#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652" y="1874517"/>
            <a:ext cx="5822373" cy="383939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2897556" y="5718104"/>
            <a:ext cx="688656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ctr"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smtClean="0">
                <a:ln>
                  <a:noFill/>
                </a:ln>
                <a:solidFill>
                  <a:srgbClr val="221E1F"/>
                </a:solidFill>
                <a:effectLst/>
                <a:latin typeface="Calibri" panose="020F0502020204030204" pitchFamily="34" charset="0"/>
                <a:ea typeface="Calibri" panose="020F0502020204030204" pitchFamily="34" charset="0"/>
                <a:cs typeface="Whitney Semibold"/>
              </a:rPr>
              <a:t>Annual global market for organic foods and land area of organic production</a:t>
            </a:r>
            <a:endParaRPr kumimoji="0" lang="en-GB" altLang="en-US" sz="1100" b="0" i="0" u="none" strike="noStrike" cap="none" normalizeH="0" baseline="0" dirty="0" smtClean="0">
              <a:ln>
                <a:noFill/>
              </a:ln>
              <a:solidFill>
                <a:schemeClr val="tx1"/>
              </a:solidFill>
              <a:effectLst/>
            </a:endParaRPr>
          </a:p>
          <a:p>
            <a:pPr marL="0" marR="0" lvl="0" indent="45720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Source: </a:t>
            </a:r>
            <a:r>
              <a:rPr kumimoji="0" lang="en-GB" altLang="en-US"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Regnold</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 </a:t>
            </a:r>
            <a:r>
              <a:rPr kumimoji="0" lang="en-GB" altLang="en-US"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Wachter</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2016.</a:t>
            </a:r>
            <a:endParaRPr kumimoji="0" lang="en-GB" altLang="en-US" sz="36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81801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a:t>Benefits of organic farming</a:t>
            </a:r>
            <a:endParaRPr lang="en-GB" dirty="0"/>
          </a:p>
        </p:txBody>
      </p:sp>
      <p:sp>
        <p:nvSpPr>
          <p:cNvPr id="3" name="Content Placeholder 2"/>
          <p:cNvSpPr>
            <a:spLocks noGrp="1"/>
          </p:cNvSpPr>
          <p:nvPr>
            <p:ph idx="1"/>
          </p:nvPr>
        </p:nvSpPr>
        <p:spPr>
          <a:xfrm>
            <a:off x="1251678" y="1620983"/>
            <a:ext cx="10178322" cy="3593591"/>
          </a:xfrm>
        </p:spPr>
        <p:txBody>
          <a:bodyPr/>
          <a:lstStyle/>
          <a:p>
            <a:r>
              <a:rPr lang="en-GB" dirty="0"/>
              <a:t>Organic farming has a polemical past and is viewed as an ineffective method of food production by some. </a:t>
            </a:r>
          </a:p>
          <a:p>
            <a:r>
              <a:rPr lang="en-GB" dirty="0"/>
              <a:t>However, the market for organic foods and drinks is expanding quickly in the worldwide food sector. </a:t>
            </a:r>
            <a:r>
              <a:rPr lang="en-GB" dirty="0" smtClean="0"/>
              <a:t> According </a:t>
            </a:r>
            <a:r>
              <a:rPr lang="en-GB" dirty="0"/>
              <a:t>to </a:t>
            </a:r>
            <a:r>
              <a:rPr lang="en-GB" dirty="0" err="1"/>
              <a:t>Reganold</a:t>
            </a:r>
            <a:r>
              <a:rPr lang="en-GB" dirty="0"/>
              <a:t> and </a:t>
            </a:r>
            <a:r>
              <a:rPr lang="en-GB" dirty="0" err="1"/>
              <a:t>Wachter</a:t>
            </a:r>
            <a:r>
              <a:rPr lang="en-GB" dirty="0"/>
              <a:t>, comparing organic agricultural methods to conventional farming while the yields are lower, contrary to conventional farming, they produce equally or more nutritious meals with fewer (or no) pesticide residues while being more lucrative and ecologically benign. </a:t>
            </a:r>
            <a:r>
              <a:rPr lang="en-GB" dirty="0" smtClean="0"/>
              <a:t> Additionally</a:t>
            </a:r>
            <a:r>
              <a:rPr lang="en-GB" dirty="0"/>
              <a:t>, preliminary research suggests that organic farming systems provide more environmental services and socioeconomic advantages.</a:t>
            </a:r>
          </a:p>
          <a:p>
            <a:endParaRPr lang="en-GB" dirty="0"/>
          </a:p>
        </p:txBody>
      </p:sp>
      <p:sp>
        <p:nvSpPr>
          <p:cNvPr id="4" name="Footer Placeholder 3"/>
          <p:cNvSpPr>
            <a:spLocks noGrp="1"/>
          </p:cNvSpPr>
          <p:nvPr>
            <p:ph type="ftr" sz="quarter" idx="11"/>
          </p:nvPr>
        </p:nvSpPr>
        <p:spPr/>
        <p:txBody>
          <a:bodyPr/>
          <a:lstStyle/>
          <a:p>
            <a:r>
              <a:rPr lang="en-US" smtClean="0"/>
              <a:t>Project Number: 2020-1-UK01-KA227-SCH-094437</a:t>
            </a:r>
            <a:endParaRPr lang="en-US" dirty="0"/>
          </a:p>
        </p:txBody>
      </p:sp>
      <p:sp>
        <p:nvSpPr>
          <p:cNvPr id="5" name="Rectangle 4"/>
          <p:cNvSpPr/>
          <p:nvPr/>
        </p:nvSpPr>
        <p:spPr>
          <a:xfrm>
            <a:off x="1251678" y="5758303"/>
            <a:ext cx="3447675" cy="369332"/>
          </a:xfrm>
          <a:prstGeom prst="rect">
            <a:avLst/>
          </a:prstGeom>
        </p:spPr>
        <p:txBody>
          <a:bodyPr wrap="none">
            <a:spAutoFit/>
          </a:bodyPr>
          <a:lstStyle/>
          <a:p>
            <a:r>
              <a:rPr lang="en-GB" dirty="0" smtClean="0"/>
              <a:t>Source: </a:t>
            </a:r>
            <a:r>
              <a:rPr lang="en-GB" dirty="0" err="1" smtClean="0"/>
              <a:t>Reganold</a:t>
            </a:r>
            <a:r>
              <a:rPr lang="en-GB" dirty="0" smtClean="0"/>
              <a:t> </a:t>
            </a:r>
            <a:r>
              <a:rPr lang="en-GB" dirty="0"/>
              <a:t>&amp; </a:t>
            </a:r>
            <a:r>
              <a:rPr lang="en-GB" dirty="0" err="1"/>
              <a:t>Wachter</a:t>
            </a:r>
            <a:r>
              <a:rPr lang="en-GB" dirty="0"/>
              <a:t>, </a:t>
            </a:r>
            <a:r>
              <a:rPr lang="en-GB" dirty="0" smtClean="0"/>
              <a:t>2016</a:t>
            </a:r>
            <a:endParaRPr lang="en-GB" dirty="0"/>
          </a:p>
        </p:txBody>
      </p:sp>
    </p:spTree>
    <p:extLst>
      <p:ext uri="{BB962C8B-B14F-4D97-AF65-F5344CB8AC3E}">
        <p14:creationId xmlns:p14="http://schemas.microsoft.com/office/powerpoint/2010/main" val="184956132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1646</TotalTime>
  <Words>948</Words>
  <Application>Microsoft Office PowerPoint</Application>
  <PresentationFormat>Widescreen</PresentationFormat>
  <Paragraphs>99</Paragraphs>
  <Slides>17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Arial</vt:lpstr>
      <vt:lpstr>Calibri</vt:lpstr>
      <vt:lpstr>Gill Sans MT</vt:lpstr>
      <vt:lpstr>Impact</vt:lpstr>
      <vt:lpstr>museo</vt:lpstr>
      <vt:lpstr>Roboto</vt:lpstr>
      <vt:lpstr>Symbol</vt:lpstr>
      <vt:lpstr>Times New Roman</vt:lpstr>
      <vt:lpstr>Verdana</vt:lpstr>
      <vt:lpstr>Whitney Semibold</vt:lpstr>
      <vt:lpstr>Wingdings</vt:lpstr>
      <vt:lpstr>Badge</vt:lpstr>
      <vt:lpstr>ENVIRONMENT Citizenship module  INTERMEZZO UNGDOMSORGANISASJON</vt:lpstr>
      <vt:lpstr>TOPIC 5: organic farming   </vt:lpstr>
      <vt:lpstr> the importance of organic farming </vt:lpstr>
      <vt:lpstr>What is organic farming?</vt:lpstr>
      <vt:lpstr>What is organic farming?</vt:lpstr>
      <vt:lpstr>More specifically, organic farming entails:</vt:lpstr>
      <vt:lpstr>organic farming FURTHER INVOLVES:</vt:lpstr>
      <vt:lpstr>Rısıng Demand for  Organic Farming</vt:lpstr>
      <vt:lpstr>Benefits of organic farming</vt:lpstr>
      <vt:lpstr>Benefits of organic farming</vt:lpstr>
      <vt:lpstr>Benefits of organic farming</vt:lpstr>
      <vt:lpstr>The key principles of agriculture</vt:lpstr>
      <vt:lpstr>What Makes a Successful Organic Farmer?</vt:lpstr>
      <vt:lpstr>What is organic farming</vt:lpstr>
      <vt:lpstr>Can we create the "perfect" farm? - Brent Loken</vt:lpstr>
      <vt:lpstr>General discussion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177</cp:revision>
  <dcterms:created xsi:type="dcterms:W3CDTF">2021-12-01T10:07:52Z</dcterms:created>
  <dcterms:modified xsi:type="dcterms:W3CDTF">2022-09-03T16:01:48Z</dcterms:modified>
</cp:coreProperties>
</file>