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8"/>
  </p:notes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Vidutinis stilius 2 – paryškinima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457" autoAdjust="0"/>
    <p:restoredTop sz="94951" autoAdjust="0"/>
  </p:normalViewPr>
  <p:slideViewPr>
    <p:cSldViewPr snapToGrid="0" snapToObjects="1">
      <p:cViewPr varScale="1">
        <p:scale>
          <a:sx n="78" d="100"/>
          <a:sy n="78" d="100"/>
        </p:scale>
        <p:origin x="684"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5F1ACCB-E535-438F-BCF5-43D930678441}" type="doc">
      <dgm:prSet loTypeId="urn:microsoft.com/office/officeart/2016/7/layout/LinearBlockProcessNumbered" loCatId="process" qsTypeId="urn:microsoft.com/office/officeart/2005/8/quickstyle/simple1" qsCatId="simple" csTypeId="urn:microsoft.com/office/officeart/2005/8/colors/colorful2" csCatId="colorful" phldr="1"/>
      <dgm:spPr/>
      <dgm:t>
        <a:bodyPr/>
        <a:lstStyle/>
        <a:p>
          <a:endParaRPr lang="en-US"/>
        </a:p>
      </dgm:t>
    </dgm:pt>
    <dgm:pt modelId="{58375FFB-02E6-49CA-92E8-127E5B4226E3}">
      <dgm:prSet/>
      <dgm:spPr/>
      <dgm:t>
        <a:bodyPr/>
        <a:lstStyle/>
        <a:p>
          <a:pPr>
            <a:defRPr cap="all"/>
          </a:pPr>
          <a:r>
            <a:rPr lang="nb-NO"/>
            <a:t>Increasing the awareness of importance of renewable energy sources.</a:t>
          </a:r>
          <a:endParaRPr lang="en-US"/>
        </a:p>
      </dgm:t>
    </dgm:pt>
    <dgm:pt modelId="{8C4D0521-399E-4350-AAD4-69A1DC3CE5F7}" type="parTrans" cxnId="{60F9850D-8591-4F4A-97EB-DF3E517895DD}">
      <dgm:prSet/>
      <dgm:spPr/>
      <dgm:t>
        <a:bodyPr/>
        <a:lstStyle/>
        <a:p>
          <a:endParaRPr lang="en-US"/>
        </a:p>
      </dgm:t>
    </dgm:pt>
    <dgm:pt modelId="{2006CFA2-41CF-4259-AA67-A30E2E7E78FA}" type="sibTrans" cxnId="{60F9850D-8591-4F4A-97EB-DF3E517895DD}">
      <dgm:prSet phldrT="01"/>
      <dgm:spPr/>
      <dgm:t>
        <a:bodyPr/>
        <a:lstStyle/>
        <a:p>
          <a:r>
            <a:rPr lang="en-US"/>
            <a:t>01</a:t>
          </a:r>
        </a:p>
      </dgm:t>
    </dgm:pt>
    <dgm:pt modelId="{6A3CEA5B-4799-4D9B-8A39-F7129296DA61}">
      <dgm:prSet/>
      <dgm:spPr/>
      <dgm:t>
        <a:bodyPr/>
        <a:lstStyle/>
        <a:p>
          <a:pPr>
            <a:defRPr cap="all"/>
          </a:pPr>
          <a:r>
            <a:rPr lang="nb-NO"/>
            <a:t>To create a better future for the next generation.</a:t>
          </a:r>
          <a:endParaRPr lang="en-US"/>
        </a:p>
      </dgm:t>
    </dgm:pt>
    <dgm:pt modelId="{7C6F8FD1-9C27-453F-9E2B-2F337E38DF49}" type="parTrans" cxnId="{C4F2FC5B-D585-4D3D-922E-7E794EEC3F8F}">
      <dgm:prSet/>
      <dgm:spPr/>
      <dgm:t>
        <a:bodyPr/>
        <a:lstStyle/>
        <a:p>
          <a:endParaRPr lang="en-US"/>
        </a:p>
      </dgm:t>
    </dgm:pt>
    <dgm:pt modelId="{A8AFA8E6-54D7-4D3C-A81F-A9A5E72D11A1}" type="sibTrans" cxnId="{C4F2FC5B-D585-4D3D-922E-7E794EEC3F8F}">
      <dgm:prSet phldrT="02"/>
      <dgm:spPr/>
      <dgm:t>
        <a:bodyPr/>
        <a:lstStyle/>
        <a:p>
          <a:r>
            <a:rPr lang="en-US"/>
            <a:t>02</a:t>
          </a:r>
        </a:p>
      </dgm:t>
    </dgm:pt>
    <dgm:pt modelId="{CA9A5C9D-A2CF-4EC6-8326-F9BFA88CF86F}">
      <dgm:prSet/>
      <dgm:spPr/>
      <dgm:t>
        <a:bodyPr/>
        <a:lstStyle/>
        <a:p>
          <a:pPr>
            <a:defRPr cap="all"/>
          </a:pPr>
          <a:r>
            <a:rPr lang="it-IT"/>
            <a:t>Accountab</a:t>
          </a:r>
          <a:r>
            <a:rPr lang="lt-LT"/>
            <a:t>ility</a:t>
          </a:r>
          <a:r>
            <a:rPr lang="it-IT"/>
            <a:t> for decisions and responsi</a:t>
          </a:r>
          <a:r>
            <a:rPr lang="lt-LT"/>
            <a:t>bility</a:t>
          </a:r>
          <a:r>
            <a:rPr lang="it-IT"/>
            <a:t> for our actions.</a:t>
          </a:r>
          <a:endParaRPr lang="en-US"/>
        </a:p>
      </dgm:t>
    </dgm:pt>
    <dgm:pt modelId="{D3A4763A-8F41-4970-82B8-7189E9FA9250}" type="parTrans" cxnId="{F77CB8DF-58A1-46C1-8135-E7FDEBDF35F0}">
      <dgm:prSet/>
      <dgm:spPr/>
      <dgm:t>
        <a:bodyPr/>
        <a:lstStyle/>
        <a:p>
          <a:endParaRPr lang="en-US"/>
        </a:p>
      </dgm:t>
    </dgm:pt>
    <dgm:pt modelId="{E48F8EB3-7892-410F-8A9A-E3041612963C}" type="sibTrans" cxnId="{F77CB8DF-58A1-46C1-8135-E7FDEBDF35F0}">
      <dgm:prSet phldrT="03"/>
      <dgm:spPr/>
      <dgm:t>
        <a:bodyPr/>
        <a:lstStyle/>
        <a:p>
          <a:r>
            <a:rPr lang="en-US"/>
            <a:t>03</a:t>
          </a:r>
        </a:p>
      </dgm:t>
    </dgm:pt>
    <dgm:pt modelId="{AF44DBA4-0002-4987-AF5D-E4BFBD0BF1F9}" type="pres">
      <dgm:prSet presAssocID="{F5F1ACCB-E535-438F-BCF5-43D930678441}" presName="Name0" presStyleCnt="0">
        <dgm:presLayoutVars>
          <dgm:animLvl val="lvl"/>
          <dgm:resizeHandles val="exact"/>
        </dgm:presLayoutVars>
      </dgm:prSet>
      <dgm:spPr/>
    </dgm:pt>
    <dgm:pt modelId="{ED9CBD60-F501-4ACA-B040-FEC56645AC73}" type="pres">
      <dgm:prSet presAssocID="{58375FFB-02E6-49CA-92E8-127E5B4226E3}" presName="compositeNode" presStyleCnt="0">
        <dgm:presLayoutVars>
          <dgm:bulletEnabled val="1"/>
        </dgm:presLayoutVars>
      </dgm:prSet>
      <dgm:spPr/>
    </dgm:pt>
    <dgm:pt modelId="{44935050-5484-4A35-BD28-B3871113DC37}" type="pres">
      <dgm:prSet presAssocID="{58375FFB-02E6-49CA-92E8-127E5B4226E3}" presName="bgRect" presStyleLbl="alignNode1" presStyleIdx="0" presStyleCnt="3"/>
      <dgm:spPr/>
    </dgm:pt>
    <dgm:pt modelId="{751ED929-81EB-4A3C-ADE7-FED1546A0BB5}" type="pres">
      <dgm:prSet presAssocID="{2006CFA2-41CF-4259-AA67-A30E2E7E78FA}" presName="sibTransNodeRect" presStyleLbl="alignNode1" presStyleIdx="0" presStyleCnt="3">
        <dgm:presLayoutVars>
          <dgm:chMax val="0"/>
          <dgm:bulletEnabled val="1"/>
        </dgm:presLayoutVars>
      </dgm:prSet>
      <dgm:spPr/>
    </dgm:pt>
    <dgm:pt modelId="{477E76C7-BBBD-4546-AB2D-F62E74F29D6D}" type="pres">
      <dgm:prSet presAssocID="{58375FFB-02E6-49CA-92E8-127E5B4226E3}" presName="nodeRect" presStyleLbl="alignNode1" presStyleIdx="0" presStyleCnt="3">
        <dgm:presLayoutVars>
          <dgm:bulletEnabled val="1"/>
        </dgm:presLayoutVars>
      </dgm:prSet>
      <dgm:spPr/>
    </dgm:pt>
    <dgm:pt modelId="{BB7E167D-B5C3-4C1F-A3F0-7841564844E9}" type="pres">
      <dgm:prSet presAssocID="{2006CFA2-41CF-4259-AA67-A30E2E7E78FA}" presName="sibTrans" presStyleCnt="0"/>
      <dgm:spPr/>
    </dgm:pt>
    <dgm:pt modelId="{C8F7E0D2-D21B-4A1F-AD2F-D4F111AC4DC6}" type="pres">
      <dgm:prSet presAssocID="{6A3CEA5B-4799-4D9B-8A39-F7129296DA61}" presName="compositeNode" presStyleCnt="0">
        <dgm:presLayoutVars>
          <dgm:bulletEnabled val="1"/>
        </dgm:presLayoutVars>
      </dgm:prSet>
      <dgm:spPr/>
    </dgm:pt>
    <dgm:pt modelId="{DC94FF0B-923E-4D5C-8825-2532B4D33332}" type="pres">
      <dgm:prSet presAssocID="{6A3CEA5B-4799-4D9B-8A39-F7129296DA61}" presName="bgRect" presStyleLbl="alignNode1" presStyleIdx="1" presStyleCnt="3"/>
      <dgm:spPr/>
    </dgm:pt>
    <dgm:pt modelId="{A1E8D40E-107E-49AD-9CC1-0EE4391A20D6}" type="pres">
      <dgm:prSet presAssocID="{A8AFA8E6-54D7-4D3C-A81F-A9A5E72D11A1}" presName="sibTransNodeRect" presStyleLbl="alignNode1" presStyleIdx="1" presStyleCnt="3">
        <dgm:presLayoutVars>
          <dgm:chMax val="0"/>
          <dgm:bulletEnabled val="1"/>
        </dgm:presLayoutVars>
      </dgm:prSet>
      <dgm:spPr/>
    </dgm:pt>
    <dgm:pt modelId="{10AFD295-181C-45BF-8090-C20125BA7705}" type="pres">
      <dgm:prSet presAssocID="{6A3CEA5B-4799-4D9B-8A39-F7129296DA61}" presName="nodeRect" presStyleLbl="alignNode1" presStyleIdx="1" presStyleCnt="3">
        <dgm:presLayoutVars>
          <dgm:bulletEnabled val="1"/>
        </dgm:presLayoutVars>
      </dgm:prSet>
      <dgm:spPr/>
    </dgm:pt>
    <dgm:pt modelId="{4C8D802B-7B47-4243-A590-0340C669B3CC}" type="pres">
      <dgm:prSet presAssocID="{A8AFA8E6-54D7-4D3C-A81F-A9A5E72D11A1}" presName="sibTrans" presStyleCnt="0"/>
      <dgm:spPr/>
    </dgm:pt>
    <dgm:pt modelId="{3548D5E9-FDF2-4DC5-87A7-7C974DA5363D}" type="pres">
      <dgm:prSet presAssocID="{CA9A5C9D-A2CF-4EC6-8326-F9BFA88CF86F}" presName="compositeNode" presStyleCnt="0">
        <dgm:presLayoutVars>
          <dgm:bulletEnabled val="1"/>
        </dgm:presLayoutVars>
      </dgm:prSet>
      <dgm:spPr/>
    </dgm:pt>
    <dgm:pt modelId="{54EDD1D5-FE29-4FD3-A290-1FCA5EECC30A}" type="pres">
      <dgm:prSet presAssocID="{CA9A5C9D-A2CF-4EC6-8326-F9BFA88CF86F}" presName="bgRect" presStyleLbl="alignNode1" presStyleIdx="2" presStyleCnt="3"/>
      <dgm:spPr/>
    </dgm:pt>
    <dgm:pt modelId="{7561A4A7-E50E-45B5-A7D7-0B0AB78CCFE2}" type="pres">
      <dgm:prSet presAssocID="{E48F8EB3-7892-410F-8A9A-E3041612963C}" presName="sibTransNodeRect" presStyleLbl="alignNode1" presStyleIdx="2" presStyleCnt="3">
        <dgm:presLayoutVars>
          <dgm:chMax val="0"/>
          <dgm:bulletEnabled val="1"/>
        </dgm:presLayoutVars>
      </dgm:prSet>
      <dgm:spPr/>
    </dgm:pt>
    <dgm:pt modelId="{5D2D4F4E-4B27-44A8-8BAC-DA58C36A8081}" type="pres">
      <dgm:prSet presAssocID="{CA9A5C9D-A2CF-4EC6-8326-F9BFA88CF86F}" presName="nodeRect" presStyleLbl="alignNode1" presStyleIdx="2" presStyleCnt="3">
        <dgm:presLayoutVars>
          <dgm:bulletEnabled val="1"/>
        </dgm:presLayoutVars>
      </dgm:prSet>
      <dgm:spPr/>
    </dgm:pt>
  </dgm:ptLst>
  <dgm:cxnLst>
    <dgm:cxn modelId="{60F9850D-8591-4F4A-97EB-DF3E517895DD}" srcId="{F5F1ACCB-E535-438F-BCF5-43D930678441}" destId="{58375FFB-02E6-49CA-92E8-127E5B4226E3}" srcOrd="0" destOrd="0" parTransId="{8C4D0521-399E-4350-AAD4-69A1DC3CE5F7}" sibTransId="{2006CFA2-41CF-4259-AA67-A30E2E7E78FA}"/>
    <dgm:cxn modelId="{BAFC4E12-42F6-4B67-B0A4-CA62B8C97E18}" type="presOf" srcId="{58375FFB-02E6-49CA-92E8-127E5B4226E3}" destId="{477E76C7-BBBD-4546-AB2D-F62E74F29D6D}" srcOrd="1" destOrd="0" presId="urn:microsoft.com/office/officeart/2016/7/layout/LinearBlockProcessNumbered"/>
    <dgm:cxn modelId="{7B9C8A24-4744-49B7-AFE6-A3CEBB29BF56}" type="presOf" srcId="{CA9A5C9D-A2CF-4EC6-8326-F9BFA88CF86F}" destId="{5D2D4F4E-4B27-44A8-8BAC-DA58C36A8081}" srcOrd="1" destOrd="0" presId="urn:microsoft.com/office/officeart/2016/7/layout/LinearBlockProcessNumbered"/>
    <dgm:cxn modelId="{E4EB1A27-CB7C-4DD3-B1E2-B005C9E21F8F}" type="presOf" srcId="{6A3CEA5B-4799-4D9B-8A39-F7129296DA61}" destId="{DC94FF0B-923E-4D5C-8825-2532B4D33332}" srcOrd="0" destOrd="0" presId="urn:microsoft.com/office/officeart/2016/7/layout/LinearBlockProcessNumbered"/>
    <dgm:cxn modelId="{D2B84F3A-D489-4D20-AF77-55A5E0F0F3F9}" type="presOf" srcId="{58375FFB-02E6-49CA-92E8-127E5B4226E3}" destId="{44935050-5484-4A35-BD28-B3871113DC37}" srcOrd="0" destOrd="0" presId="urn:microsoft.com/office/officeart/2016/7/layout/LinearBlockProcessNumbered"/>
    <dgm:cxn modelId="{C4F2FC5B-D585-4D3D-922E-7E794EEC3F8F}" srcId="{F5F1ACCB-E535-438F-BCF5-43D930678441}" destId="{6A3CEA5B-4799-4D9B-8A39-F7129296DA61}" srcOrd="1" destOrd="0" parTransId="{7C6F8FD1-9C27-453F-9E2B-2F337E38DF49}" sibTransId="{A8AFA8E6-54D7-4D3C-A81F-A9A5E72D11A1}"/>
    <dgm:cxn modelId="{2DF4264C-53B5-435B-B14F-81EC2DCE3C2B}" type="presOf" srcId="{2006CFA2-41CF-4259-AA67-A30E2E7E78FA}" destId="{751ED929-81EB-4A3C-ADE7-FED1546A0BB5}" srcOrd="0" destOrd="0" presId="urn:microsoft.com/office/officeart/2016/7/layout/LinearBlockProcessNumbered"/>
    <dgm:cxn modelId="{1A8C1C73-1DF9-4F7A-9215-176226DC16C4}" type="presOf" srcId="{F5F1ACCB-E535-438F-BCF5-43D930678441}" destId="{AF44DBA4-0002-4987-AF5D-E4BFBD0BF1F9}" srcOrd="0" destOrd="0" presId="urn:microsoft.com/office/officeart/2016/7/layout/LinearBlockProcessNumbered"/>
    <dgm:cxn modelId="{8939A054-9ED8-4697-9364-8BDB374FD896}" type="presOf" srcId="{6A3CEA5B-4799-4D9B-8A39-F7129296DA61}" destId="{10AFD295-181C-45BF-8090-C20125BA7705}" srcOrd="1" destOrd="0" presId="urn:microsoft.com/office/officeart/2016/7/layout/LinearBlockProcessNumbered"/>
    <dgm:cxn modelId="{15FC2EA9-C6E1-49A0-AF2C-405956EF302D}" type="presOf" srcId="{A8AFA8E6-54D7-4D3C-A81F-A9A5E72D11A1}" destId="{A1E8D40E-107E-49AD-9CC1-0EE4391A20D6}" srcOrd="0" destOrd="0" presId="urn:microsoft.com/office/officeart/2016/7/layout/LinearBlockProcessNumbered"/>
    <dgm:cxn modelId="{51401FBF-27C3-42FC-BEE5-89267FB3D4A1}" type="presOf" srcId="{CA9A5C9D-A2CF-4EC6-8326-F9BFA88CF86F}" destId="{54EDD1D5-FE29-4FD3-A290-1FCA5EECC30A}" srcOrd="0" destOrd="0" presId="urn:microsoft.com/office/officeart/2016/7/layout/LinearBlockProcessNumbered"/>
    <dgm:cxn modelId="{F77CB8DF-58A1-46C1-8135-E7FDEBDF35F0}" srcId="{F5F1ACCB-E535-438F-BCF5-43D930678441}" destId="{CA9A5C9D-A2CF-4EC6-8326-F9BFA88CF86F}" srcOrd="2" destOrd="0" parTransId="{D3A4763A-8F41-4970-82B8-7189E9FA9250}" sibTransId="{E48F8EB3-7892-410F-8A9A-E3041612963C}"/>
    <dgm:cxn modelId="{656653E1-17EF-49C2-ABA0-49438B7FD39A}" type="presOf" srcId="{E48F8EB3-7892-410F-8A9A-E3041612963C}" destId="{7561A4A7-E50E-45B5-A7D7-0B0AB78CCFE2}" srcOrd="0" destOrd="0" presId="urn:microsoft.com/office/officeart/2016/7/layout/LinearBlockProcessNumbered"/>
    <dgm:cxn modelId="{87FC93B7-DAAB-4A92-93A0-0CCC8E17D780}" type="presParOf" srcId="{AF44DBA4-0002-4987-AF5D-E4BFBD0BF1F9}" destId="{ED9CBD60-F501-4ACA-B040-FEC56645AC73}" srcOrd="0" destOrd="0" presId="urn:microsoft.com/office/officeart/2016/7/layout/LinearBlockProcessNumbered"/>
    <dgm:cxn modelId="{6E655243-4379-4D6D-B5A6-F924DADD9BCD}" type="presParOf" srcId="{ED9CBD60-F501-4ACA-B040-FEC56645AC73}" destId="{44935050-5484-4A35-BD28-B3871113DC37}" srcOrd="0" destOrd="0" presId="urn:microsoft.com/office/officeart/2016/7/layout/LinearBlockProcessNumbered"/>
    <dgm:cxn modelId="{9039BCD0-A6D2-4765-A4E7-51F92D72B097}" type="presParOf" srcId="{ED9CBD60-F501-4ACA-B040-FEC56645AC73}" destId="{751ED929-81EB-4A3C-ADE7-FED1546A0BB5}" srcOrd="1" destOrd="0" presId="urn:microsoft.com/office/officeart/2016/7/layout/LinearBlockProcessNumbered"/>
    <dgm:cxn modelId="{1CC3A3BD-523A-4DD8-AC35-70A171A2E145}" type="presParOf" srcId="{ED9CBD60-F501-4ACA-B040-FEC56645AC73}" destId="{477E76C7-BBBD-4546-AB2D-F62E74F29D6D}" srcOrd="2" destOrd="0" presId="urn:microsoft.com/office/officeart/2016/7/layout/LinearBlockProcessNumbered"/>
    <dgm:cxn modelId="{5C52543A-775F-4371-8972-45D9195B0C02}" type="presParOf" srcId="{AF44DBA4-0002-4987-AF5D-E4BFBD0BF1F9}" destId="{BB7E167D-B5C3-4C1F-A3F0-7841564844E9}" srcOrd="1" destOrd="0" presId="urn:microsoft.com/office/officeart/2016/7/layout/LinearBlockProcessNumbered"/>
    <dgm:cxn modelId="{970F227A-2F03-4DB0-A227-D8A491937BF0}" type="presParOf" srcId="{AF44DBA4-0002-4987-AF5D-E4BFBD0BF1F9}" destId="{C8F7E0D2-D21B-4A1F-AD2F-D4F111AC4DC6}" srcOrd="2" destOrd="0" presId="urn:microsoft.com/office/officeart/2016/7/layout/LinearBlockProcessNumbered"/>
    <dgm:cxn modelId="{2FC1EC29-9BFD-448C-BE48-3BDE6938C531}" type="presParOf" srcId="{C8F7E0D2-D21B-4A1F-AD2F-D4F111AC4DC6}" destId="{DC94FF0B-923E-4D5C-8825-2532B4D33332}" srcOrd="0" destOrd="0" presId="urn:microsoft.com/office/officeart/2016/7/layout/LinearBlockProcessNumbered"/>
    <dgm:cxn modelId="{10A50585-E4C4-409A-A5EA-C6CB769C306C}" type="presParOf" srcId="{C8F7E0D2-D21B-4A1F-AD2F-D4F111AC4DC6}" destId="{A1E8D40E-107E-49AD-9CC1-0EE4391A20D6}" srcOrd="1" destOrd="0" presId="urn:microsoft.com/office/officeart/2016/7/layout/LinearBlockProcessNumbered"/>
    <dgm:cxn modelId="{03418958-4D73-4919-93B5-550308B1C443}" type="presParOf" srcId="{C8F7E0D2-D21B-4A1F-AD2F-D4F111AC4DC6}" destId="{10AFD295-181C-45BF-8090-C20125BA7705}" srcOrd="2" destOrd="0" presId="urn:microsoft.com/office/officeart/2016/7/layout/LinearBlockProcessNumbered"/>
    <dgm:cxn modelId="{8DB5869C-CD8F-46CB-B926-4D6AE9D1CA1D}" type="presParOf" srcId="{AF44DBA4-0002-4987-AF5D-E4BFBD0BF1F9}" destId="{4C8D802B-7B47-4243-A590-0340C669B3CC}" srcOrd="3" destOrd="0" presId="urn:microsoft.com/office/officeart/2016/7/layout/LinearBlockProcessNumbered"/>
    <dgm:cxn modelId="{FB7CFA25-F561-440A-90D0-4516C40B3FD3}" type="presParOf" srcId="{AF44DBA4-0002-4987-AF5D-E4BFBD0BF1F9}" destId="{3548D5E9-FDF2-4DC5-87A7-7C974DA5363D}" srcOrd="4" destOrd="0" presId="urn:microsoft.com/office/officeart/2016/7/layout/LinearBlockProcessNumbered"/>
    <dgm:cxn modelId="{A4163E6A-D3A1-44AF-A605-20540AE4DDC0}" type="presParOf" srcId="{3548D5E9-FDF2-4DC5-87A7-7C974DA5363D}" destId="{54EDD1D5-FE29-4FD3-A290-1FCA5EECC30A}" srcOrd="0" destOrd="0" presId="urn:microsoft.com/office/officeart/2016/7/layout/LinearBlockProcessNumbered"/>
    <dgm:cxn modelId="{84799278-E2E0-4408-830F-18982B6BC8BD}" type="presParOf" srcId="{3548D5E9-FDF2-4DC5-87A7-7C974DA5363D}" destId="{7561A4A7-E50E-45B5-A7D7-0B0AB78CCFE2}" srcOrd="1" destOrd="0" presId="urn:microsoft.com/office/officeart/2016/7/layout/LinearBlockProcessNumbered"/>
    <dgm:cxn modelId="{31E3A730-C2F7-420F-9D24-A9E91B9BE017}" type="presParOf" srcId="{3548D5E9-FDF2-4DC5-87A7-7C974DA5363D}" destId="{5D2D4F4E-4B27-44A8-8BAC-DA58C36A8081}" srcOrd="2" destOrd="0" presId="urn:microsoft.com/office/officeart/2016/7/layout/LinearBlock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935050-5484-4A35-BD28-B3871113DC37}">
      <dsp:nvSpPr>
        <dsp:cNvPr id="0" name=""/>
        <dsp:cNvSpPr/>
      </dsp:nvSpPr>
      <dsp:spPr>
        <a:xfrm>
          <a:off x="795" y="0"/>
          <a:ext cx="3220715" cy="3594100"/>
        </a:xfrm>
        <a:prstGeom prst="rect">
          <a:avLst/>
        </a:prstGeom>
        <a:solidFill>
          <a:schemeClr val="accent2">
            <a:hueOff val="0"/>
            <a:satOff val="0"/>
            <a:lumOff val="0"/>
            <a:alphaOff val="0"/>
          </a:schemeClr>
        </a:solidFill>
        <a:ln w="12700" cap="flat" cmpd="sng" algn="in">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8135" tIns="0" rIns="318135" bIns="330200" numCol="1" spcCol="1270" anchor="t" anchorCtr="0">
          <a:noAutofit/>
        </a:bodyPr>
        <a:lstStyle/>
        <a:p>
          <a:pPr marL="0" lvl="0" indent="0" algn="l" defTabSz="977900">
            <a:lnSpc>
              <a:spcPct val="90000"/>
            </a:lnSpc>
            <a:spcBef>
              <a:spcPct val="0"/>
            </a:spcBef>
            <a:spcAft>
              <a:spcPct val="35000"/>
            </a:spcAft>
            <a:buNone/>
            <a:defRPr cap="all"/>
          </a:pPr>
          <a:r>
            <a:rPr lang="nb-NO" sz="2200" kern="1200"/>
            <a:t>Increasing the awareness of importance of renewable energy sources.</a:t>
          </a:r>
          <a:endParaRPr lang="en-US" sz="2200" kern="1200"/>
        </a:p>
      </dsp:txBody>
      <dsp:txXfrm>
        <a:off x="795" y="1437640"/>
        <a:ext cx="3220715" cy="2156460"/>
      </dsp:txXfrm>
    </dsp:sp>
    <dsp:sp modelId="{751ED929-81EB-4A3C-ADE7-FED1546A0BB5}">
      <dsp:nvSpPr>
        <dsp:cNvPr id="0" name=""/>
        <dsp:cNvSpPr/>
      </dsp:nvSpPr>
      <dsp:spPr>
        <a:xfrm>
          <a:off x="795" y="0"/>
          <a:ext cx="3220715" cy="1437640"/>
        </a:xfrm>
        <a:prstGeom prst="rect">
          <a:avLst/>
        </a:prstGeom>
        <a:noFill/>
        <a:ln w="12700" cap="flat" cmpd="sng" algn="in">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318135" tIns="165100" rIns="318135" bIns="165100" numCol="1" spcCol="1270" anchor="ctr" anchorCtr="0">
          <a:noAutofit/>
        </a:bodyPr>
        <a:lstStyle/>
        <a:p>
          <a:pPr marL="0" lvl="0" indent="0" algn="l" defTabSz="2933700">
            <a:lnSpc>
              <a:spcPct val="90000"/>
            </a:lnSpc>
            <a:spcBef>
              <a:spcPct val="0"/>
            </a:spcBef>
            <a:spcAft>
              <a:spcPct val="35000"/>
            </a:spcAft>
            <a:buNone/>
          </a:pPr>
          <a:r>
            <a:rPr lang="en-US" sz="6600" kern="1200"/>
            <a:t>01</a:t>
          </a:r>
        </a:p>
      </dsp:txBody>
      <dsp:txXfrm>
        <a:off x="795" y="0"/>
        <a:ext cx="3220715" cy="1437640"/>
      </dsp:txXfrm>
    </dsp:sp>
    <dsp:sp modelId="{DC94FF0B-923E-4D5C-8825-2532B4D33332}">
      <dsp:nvSpPr>
        <dsp:cNvPr id="0" name=""/>
        <dsp:cNvSpPr/>
      </dsp:nvSpPr>
      <dsp:spPr>
        <a:xfrm>
          <a:off x="3479167" y="0"/>
          <a:ext cx="3220715" cy="3594100"/>
        </a:xfrm>
        <a:prstGeom prst="rect">
          <a:avLst/>
        </a:prstGeom>
        <a:solidFill>
          <a:schemeClr val="accent2">
            <a:hueOff val="3119331"/>
            <a:satOff val="17752"/>
            <a:lumOff val="5490"/>
            <a:alphaOff val="0"/>
          </a:schemeClr>
        </a:solidFill>
        <a:ln w="12700" cap="flat" cmpd="sng" algn="in">
          <a:solidFill>
            <a:schemeClr val="accent2">
              <a:hueOff val="3119331"/>
              <a:satOff val="17752"/>
              <a:lumOff val="549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8135" tIns="0" rIns="318135" bIns="330200" numCol="1" spcCol="1270" anchor="t" anchorCtr="0">
          <a:noAutofit/>
        </a:bodyPr>
        <a:lstStyle/>
        <a:p>
          <a:pPr marL="0" lvl="0" indent="0" algn="l" defTabSz="977900">
            <a:lnSpc>
              <a:spcPct val="90000"/>
            </a:lnSpc>
            <a:spcBef>
              <a:spcPct val="0"/>
            </a:spcBef>
            <a:spcAft>
              <a:spcPct val="35000"/>
            </a:spcAft>
            <a:buNone/>
            <a:defRPr cap="all"/>
          </a:pPr>
          <a:r>
            <a:rPr lang="nb-NO" sz="2200" kern="1200"/>
            <a:t>To create a better future for the next generation.</a:t>
          </a:r>
          <a:endParaRPr lang="en-US" sz="2200" kern="1200"/>
        </a:p>
      </dsp:txBody>
      <dsp:txXfrm>
        <a:off x="3479167" y="1437640"/>
        <a:ext cx="3220715" cy="2156460"/>
      </dsp:txXfrm>
    </dsp:sp>
    <dsp:sp modelId="{A1E8D40E-107E-49AD-9CC1-0EE4391A20D6}">
      <dsp:nvSpPr>
        <dsp:cNvPr id="0" name=""/>
        <dsp:cNvSpPr/>
      </dsp:nvSpPr>
      <dsp:spPr>
        <a:xfrm>
          <a:off x="3479167" y="0"/>
          <a:ext cx="3220715" cy="1437640"/>
        </a:xfrm>
        <a:prstGeom prst="rect">
          <a:avLst/>
        </a:prstGeom>
        <a:noFill/>
        <a:ln w="12700" cap="flat" cmpd="sng" algn="in">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318135" tIns="165100" rIns="318135" bIns="165100" numCol="1" spcCol="1270" anchor="ctr" anchorCtr="0">
          <a:noAutofit/>
        </a:bodyPr>
        <a:lstStyle/>
        <a:p>
          <a:pPr marL="0" lvl="0" indent="0" algn="l" defTabSz="2933700">
            <a:lnSpc>
              <a:spcPct val="90000"/>
            </a:lnSpc>
            <a:spcBef>
              <a:spcPct val="0"/>
            </a:spcBef>
            <a:spcAft>
              <a:spcPct val="35000"/>
            </a:spcAft>
            <a:buNone/>
          </a:pPr>
          <a:r>
            <a:rPr lang="en-US" sz="6600" kern="1200"/>
            <a:t>02</a:t>
          </a:r>
        </a:p>
      </dsp:txBody>
      <dsp:txXfrm>
        <a:off x="3479167" y="0"/>
        <a:ext cx="3220715" cy="1437640"/>
      </dsp:txXfrm>
    </dsp:sp>
    <dsp:sp modelId="{54EDD1D5-FE29-4FD3-A290-1FCA5EECC30A}">
      <dsp:nvSpPr>
        <dsp:cNvPr id="0" name=""/>
        <dsp:cNvSpPr/>
      </dsp:nvSpPr>
      <dsp:spPr>
        <a:xfrm>
          <a:off x="6957539" y="0"/>
          <a:ext cx="3220715" cy="3594100"/>
        </a:xfrm>
        <a:prstGeom prst="rect">
          <a:avLst/>
        </a:prstGeom>
        <a:solidFill>
          <a:schemeClr val="accent2">
            <a:hueOff val="6238661"/>
            <a:satOff val="35504"/>
            <a:lumOff val="10980"/>
            <a:alphaOff val="0"/>
          </a:schemeClr>
        </a:solidFill>
        <a:ln w="12700" cap="flat" cmpd="sng" algn="in">
          <a:solidFill>
            <a:schemeClr val="accent2">
              <a:hueOff val="6238661"/>
              <a:satOff val="35504"/>
              <a:lumOff val="1098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8135" tIns="0" rIns="318135" bIns="330200" numCol="1" spcCol="1270" anchor="t" anchorCtr="0">
          <a:noAutofit/>
        </a:bodyPr>
        <a:lstStyle/>
        <a:p>
          <a:pPr marL="0" lvl="0" indent="0" algn="l" defTabSz="977900">
            <a:lnSpc>
              <a:spcPct val="90000"/>
            </a:lnSpc>
            <a:spcBef>
              <a:spcPct val="0"/>
            </a:spcBef>
            <a:spcAft>
              <a:spcPct val="35000"/>
            </a:spcAft>
            <a:buNone/>
            <a:defRPr cap="all"/>
          </a:pPr>
          <a:r>
            <a:rPr lang="it-IT" sz="2200" kern="1200"/>
            <a:t>Accountab</a:t>
          </a:r>
          <a:r>
            <a:rPr lang="lt-LT" sz="2200" kern="1200"/>
            <a:t>ility</a:t>
          </a:r>
          <a:r>
            <a:rPr lang="it-IT" sz="2200" kern="1200"/>
            <a:t> for decisions and responsi</a:t>
          </a:r>
          <a:r>
            <a:rPr lang="lt-LT" sz="2200" kern="1200"/>
            <a:t>bility</a:t>
          </a:r>
          <a:r>
            <a:rPr lang="it-IT" sz="2200" kern="1200"/>
            <a:t> for our actions.</a:t>
          </a:r>
          <a:endParaRPr lang="en-US" sz="2200" kern="1200"/>
        </a:p>
      </dsp:txBody>
      <dsp:txXfrm>
        <a:off x="6957539" y="1437640"/>
        <a:ext cx="3220715" cy="2156460"/>
      </dsp:txXfrm>
    </dsp:sp>
    <dsp:sp modelId="{7561A4A7-E50E-45B5-A7D7-0B0AB78CCFE2}">
      <dsp:nvSpPr>
        <dsp:cNvPr id="0" name=""/>
        <dsp:cNvSpPr/>
      </dsp:nvSpPr>
      <dsp:spPr>
        <a:xfrm>
          <a:off x="6957539" y="0"/>
          <a:ext cx="3220715" cy="1437640"/>
        </a:xfrm>
        <a:prstGeom prst="rect">
          <a:avLst/>
        </a:prstGeom>
        <a:noFill/>
        <a:ln w="12700" cap="flat" cmpd="sng" algn="in">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318135" tIns="165100" rIns="318135" bIns="165100" numCol="1" spcCol="1270" anchor="ctr" anchorCtr="0">
          <a:noAutofit/>
        </a:bodyPr>
        <a:lstStyle/>
        <a:p>
          <a:pPr marL="0" lvl="0" indent="0" algn="l" defTabSz="2933700">
            <a:lnSpc>
              <a:spcPct val="90000"/>
            </a:lnSpc>
            <a:spcBef>
              <a:spcPct val="0"/>
            </a:spcBef>
            <a:spcAft>
              <a:spcPct val="35000"/>
            </a:spcAft>
            <a:buNone/>
          </a:pPr>
          <a:r>
            <a:rPr lang="en-US" sz="6600" kern="1200"/>
            <a:t>03</a:t>
          </a:r>
        </a:p>
      </dsp:txBody>
      <dsp:txXfrm>
        <a:off x="6957539" y="0"/>
        <a:ext cx="3220715" cy="1437640"/>
      </dsp:txXfrm>
    </dsp:sp>
  </dsp:spTree>
</dsp:drawing>
</file>

<file path=ppt/diagrams/layout1.xml><?xml version="1.0" encoding="utf-8"?>
<dgm:layoutDef xmlns:dgm="http://schemas.openxmlformats.org/drawingml/2006/diagram" xmlns:a="http://schemas.openxmlformats.org/drawingml/2006/main" uniqueId="urn:microsoft.com/office/officeart/2016/7/layout/LinearBlockProcessNumbered">
  <dgm:title val="Linear Block Process Numbered"/>
  <dgm:desc val="Used to show a progression; a timeline; sequential steps in a task, process, or workflow; or to emphasize movement or direction. Automatic numbers have been introduced to show the steps of the process. Level 1 text and Level 2 text both appears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01</a:t>
              </a:r>
            </a:p>
          </dgm:t>
        </dgm:pt>
        <dgm:pt modelId="201" type="sibTrans" cxnId="5">
          <dgm:prSet phldrT="2"/>
          <dgm:t>
            <a:bodyPr/>
            <a:lstStyle/>
            <a:p>
              <a:r>
                <a:t>02</a:t>
              </a:r>
            </a:p>
          </dgm:t>
        </dgm:pt>
        <dgm:pt modelId="301" type="sibTrans" cxnId="6">
          <dgm:prSet phldrT="3"/>
          <dgm:t>
            <a:bodyPr/>
            <a:lstStyle/>
            <a:p>
              <a:r>
                <a:t>03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sibTransNodeRect" op="equ"/>
      <dgm:constr type="primFontSz" for="des" forName="nodeRect" op="equ"/>
    </dgm:constrLst>
    <dgm:ruleLst/>
    <dgm:forEach name="Name4" axis="ch" ptType="node">
      <dgm:layoutNode name="compositeNode">
        <dgm:varLst>
          <dgm:bulletEnabled val="1"/>
        </dgm:varLst>
        <dgm:alg type="composite"/>
        <dgm:constrLst>
          <dgm:constr type="h" refType="w" op="lte" fact="1.2"/>
          <dgm:constr type="w" for="ch" forName="bgRect" refType="w"/>
          <dgm:constr type="h" for="ch" forName="bgRect" refType="h"/>
          <dgm:constr type="t" for="ch" forName="bgRect"/>
          <dgm:constr type="l" for="ch" forName="bgRect"/>
          <dgm:constr type="w" for="ch" forName="sibTransNodeRect" refType="w" refFor="ch" refForName="bgRect"/>
          <dgm:constr type="h" for="ch" forName="sibTransNodeRect" refType="h" refFor="ch" refForName="bgRect" fact="0.4"/>
          <dgm:constr type="t" for="ch" forName="sibTransNodeRect"/>
          <dgm:constr type="l" for="ch" forName="sibTransNodeRect"/>
          <dgm:constr type="r" for="ch" forName="nodeRect" refType="r" refFor="ch" refForName="bgRect"/>
          <dgm:constr type="h" for="ch" forName="nodeRect" refType="h" refFor="ch" refForName="bgRect" fact="0.6"/>
          <dgm:constr type="t" for="ch" forName="nodeRect" refType="b" refFor="ch" refForName="sibTransNodeRect"/>
          <dgm:constr type="l" for="ch" forName="nodeRect" refType="l" refFor="ch" refForName="bgRect"/>
        </dgm:constrLst>
        <dgm:ruleLst>
          <dgm:rule type="w" for="ch" forName="nodeRect" val="NaN" fact="NaN" max="30"/>
        </dgm:ruleLst>
        <dgm:layoutNode name="bgRect" styleLbl="alignNode1">
          <dgm:alg type="sp"/>
          <dgm:shape xmlns:r="http://schemas.openxmlformats.org/officeDocument/2006/relationships" type="rect" r:blip="">
            <dgm:adjLst>
              <dgm:adj idx="1" val="0.05"/>
            </dgm:adjLst>
          </dgm:shape>
          <dgm:presOf axis="self"/>
          <dgm:constrLst/>
          <dgm:ruleLst/>
        </dgm:layoutNode>
        <dgm:forEach name="Name19" axis="followSib" ptType="sibTrans" hideLastTrans="0" cnt="1">
          <dgm:layoutNode name="sibTransNodeRect" styleLbl="alignNode1">
            <dgm:varLst>
              <dgm:chMax val="0"/>
              <dgm:bulletEnabled val="1"/>
            </dgm:varLst>
            <dgm:presOf axis="self"/>
            <dgm:alg type="tx">
              <dgm:param type="parTxLTRAlign" val="l"/>
              <dgm:param type="parTxRTLAlign" val="l"/>
            </dgm:alg>
            <dgm:shape xmlns:r="http://schemas.openxmlformats.org/officeDocument/2006/relationships" type="rect" r:blip="" hideGeom="1">
              <dgm:adjLst/>
            </dgm:shape>
            <dgm:constrLst>
              <dgm:constr type="primFontSz" val="66"/>
              <dgm:constr type="tMarg" val="13"/>
              <dgm:constr type="lMarg" refType="w" fact="0.28"/>
              <dgm:constr type="rMarg" refType="w" fact="0.28"/>
              <dgm:constr type="bMarg" val="13"/>
            </dgm:constrLst>
            <dgm:ruleLst>
              <dgm:rule type="primFontSz" val="14" fact="NaN" max="NaN"/>
              <dgm:rule type="tMarg" val="13" fact="NaN" max="NaN"/>
            </dgm:ruleLst>
          </dgm:layoutNode>
        </dgm:forEach>
        <dgm:layoutNode name="nodeRect" styleLbl="alignNode1" moveWith="bgRect">
          <dgm:varLst>
            <dgm:bulletEnabled val="1"/>
          </dgm:varLst>
          <dgm:alg type="tx">
            <dgm:param type="parTxLTRAlign" val="l"/>
            <dgm:param type="parTxRTLAlign" val="r"/>
            <dgm:param type="txAnchorVert" val="t"/>
            <dgm:param type="stBulletLvl" val="2"/>
          </dgm:alg>
          <dgm:shape xmlns:r="http://schemas.openxmlformats.org/officeDocument/2006/relationships" type="rect" r:blip="" hideGeom="1">
            <dgm:adjLst/>
          </dgm:shape>
          <dgm:presOf axis="desOrSelf" ptType="node"/>
          <dgm:constrLst>
            <dgm:constr type="primFontSz" val="26"/>
            <dgm:constr type="tMarg"/>
            <dgm:constr type="lMarg" refType="w" fact="0.28"/>
            <dgm:constr type="rMarg" refType="w" fact="0.28"/>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1">
            <a:buAutoNum type="arabicParenBoth"/>
          </dgm1611:buPr>
        </dgm1611:autoBuNodeInfo>
      </dgm1611:autoBuNodeInfoLst>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3600DB-2A10-5940-B9D2-87F74DB15118}" type="datetimeFigureOut">
              <a:rPr lang="en-US" smtClean="0"/>
              <a:t>7/7/2022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C93BB8-EEF5-0D40-B56A-60215615190E}" type="slidenum">
              <a:rPr lang="en-US" smtClean="0"/>
              <a:t>‹#›</a:t>
            </a:fld>
            <a:endParaRPr lang="en-US"/>
          </a:p>
        </p:txBody>
      </p:sp>
    </p:spTree>
    <p:extLst>
      <p:ext uri="{BB962C8B-B14F-4D97-AF65-F5344CB8AC3E}">
        <p14:creationId xmlns:p14="http://schemas.microsoft.com/office/powerpoint/2010/main" val="23404677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GB"/>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1A979761-B9C8-914C-B087-A5CB49315B3A}" type="datetime1">
              <a:rPr lang="en-GB" smtClean="0"/>
              <a:t>07/07/2022</a:t>
            </a:fld>
            <a:endParaRPr lang="en-US" dirty="0"/>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r>
              <a:rPr lang="en-US"/>
              <a:t>Project Number: 2020-1-UK01-KA227-SCH-094437</a:t>
            </a:r>
            <a:endParaRPr lang="en-US" dirty="0"/>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71766878-3199-4EAB-94E7-2D6D11070E14}" type="slidenum">
              <a:rPr lang="en-US" dirty="0"/>
              <a:pPr/>
              <a:t>‹#›</a:t>
            </a:fld>
            <a:endParaRPr lang="en-US" dirty="0"/>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F56BC35-0C87-1E4C-8148-720B3088BA45}" type="datetime1">
              <a:rPr lang="en-GB" smtClean="0"/>
              <a:t>07/07/2022</a:t>
            </a:fld>
            <a:endParaRPr lang="en-US" dirty="0"/>
          </a:p>
        </p:txBody>
      </p:sp>
      <p:sp>
        <p:nvSpPr>
          <p:cNvPr id="5" name="Footer Placeholder 4"/>
          <p:cNvSpPr>
            <a:spLocks noGrp="1"/>
          </p:cNvSpPr>
          <p:nvPr>
            <p:ph type="ftr" sz="quarter" idx="11"/>
          </p:nvPr>
        </p:nvSpPr>
        <p:spPr/>
        <p:txBody>
          <a:bodyPr/>
          <a:lstStyle/>
          <a:p>
            <a:r>
              <a:rPr lang="en-US"/>
              <a:t>Project Number: 2020-1-UK01-KA227-SCH-094437</a:t>
            </a:r>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AAC3267F-0A1D-8445-89F5-D8FEE83EFFC7}" type="datetime1">
              <a:rPr lang="en-GB" smtClean="0"/>
              <a:t>07/07/2022</a:t>
            </a:fld>
            <a:endParaRPr lang="en-US" dirty="0"/>
          </a:p>
        </p:txBody>
      </p:sp>
      <p:sp>
        <p:nvSpPr>
          <p:cNvPr id="5" name="Footer Placeholder 4"/>
          <p:cNvSpPr>
            <a:spLocks noGrp="1"/>
          </p:cNvSpPr>
          <p:nvPr>
            <p:ph type="ftr" sz="quarter" idx="11"/>
          </p:nvPr>
        </p:nvSpPr>
        <p:spPr/>
        <p:txBody>
          <a:bodyPr/>
          <a:lstStyle/>
          <a:p>
            <a:r>
              <a:rPr lang="en-US"/>
              <a:t>Project Number: 2020-1-UK01-KA227-SCH-094437</a:t>
            </a:r>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a:t>Project Number: 2020-1-UK01-KA227-SCH-094437</a:t>
            </a:r>
            <a:endParaRPr lang="en-US" dirty="0"/>
          </a:p>
        </p:txBody>
      </p:sp>
      <p:sp>
        <p:nvSpPr>
          <p:cNvPr id="6" name="Slide Number Placeholder 5"/>
          <p:cNvSpPr>
            <a:spLocks noGrp="1"/>
          </p:cNvSpPr>
          <p:nvPr>
            <p:ph type="sldNum" sz="quarter" idx="12"/>
          </p:nvPr>
        </p:nvSpPr>
        <p:spPr/>
        <p:txBody>
          <a:bodyPr/>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GB"/>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71736E9B-9413-8343-828B-2D54377CAE81}" type="datetime1">
              <a:rPr lang="en-GB" smtClean="0"/>
              <a:t>07/07/2022</a:t>
            </a:fld>
            <a:endParaRPr lang="en-US" dirty="0"/>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r>
              <a:rPr lang="en-US"/>
              <a:t>Project Number: 2020-1-UK01-KA227-SCH-094437</a:t>
            </a:r>
            <a:endParaRPr lang="en-US" dirty="0"/>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71766878-3199-4EAB-94E7-2D6D11070E14}" type="slidenum">
              <a:rPr lang="en-US" dirty="0"/>
              <a:pPr/>
              <a:t>‹#›</a:t>
            </a:fld>
            <a:endParaRPr lang="en-US" dirty="0"/>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8E61774E-19EB-B44B-942E-BCE0854D6A0C}" type="datetime1">
              <a:rPr lang="en-GB" smtClean="0"/>
              <a:t>07/07/2022</a:t>
            </a:fld>
            <a:endParaRPr lang="en-US" dirty="0"/>
          </a:p>
        </p:txBody>
      </p:sp>
      <p:sp>
        <p:nvSpPr>
          <p:cNvPr id="6" name="Footer Placeholder 5"/>
          <p:cNvSpPr>
            <a:spLocks noGrp="1"/>
          </p:cNvSpPr>
          <p:nvPr>
            <p:ph type="ftr" sz="quarter" idx="11"/>
          </p:nvPr>
        </p:nvSpPr>
        <p:spPr/>
        <p:txBody>
          <a:bodyPr/>
          <a:lstStyle/>
          <a:p>
            <a:r>
              <a:rPr lang="en-US"/>
              <a:t>Project Number: 2020-1-UK01-KA227-SCH-094437</a:t>
            </a:r>
            <a:endParaRPr lang="en-US" dirty="0"/>
          </a:p>
        </p:txBody>
      </p:sp>
      <p:sp>
        <p:nvSpPr>
          <p:cNvPr id="7" name="Slide Number Placeholder 6"/>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GB"/>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83CD2F6B-FA66-B04E-B61D-28343A78A4D9}" type="datetime1">
              <a:rPr lang="en-GB" smtClean="0"/>
              <a:t>07/07/2022</a:t>
            </a:fld>
            <a:endParaRPr lang="en-US" dirty="0"/>
          </a:p>
        </p:txBody>
      </p:sp>
      <p:sp>
        <p:nvSpPr>
          <p:cNvPr id="8" name="Footer Placeholder 7"/>
          <p:cNvSpPr>
            <a:spLocks noGrp="1"/>
          </p:cNvSpPr>
          <p:nvPr>
            <p:ph type="ftr" sz="quarter" idx="11"/>
          </p:nvPr>
        </p:nvSpPr>
        <p:spPr/>
        <p:txBody>
          <a:bodyPr/>
          <a:lstStyle/>
          <a:p>
            <a:r>
              <a:rPr lang="en-US"/>
              <a:t>Project Number: 2020-1-UK01-KA227-SCH-094437</a:t>
            </a:r>
            <a:endParaRPr lang="en-US" dirty="0"/>
          </a:p>
        </p:txBody>
      </p:sp>
      <p:sp>
        <p:nvSpPr>
          <p:cNvPr id="9" name="Slide Number Placeholder 8"/>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53830F8C-BFFB-5D4C-ACF5-E563FDFA3D8F}" type="datetime1">
              <a:rPr lang="en-GB" smtClean="0"/>
              <a:t>07/07/2022</a:t>
            </a:fld>
            <a:endParaRPr lang="en-US" dirty="0"/>
          </a:p>
        </p:txBody>
      </p:sp>
      <p:sp>
        <p:nvSpPr>
          <p:cNvPr id="4" name="Footer Placeholder 3"/>
          <p:cNvSpPr>
            <a:spLocks noGrp="1"/>
          </p:cNvSpPr>
          <p:nvPr>
            <p:ph type="ftr" sz="quarter" idx="11"/>
          </p:nvPr>
        </p:nvSpPr>
        <p:spPr/>
        <p:txBody>
          <a:bodyPr/>
          <a:lstStyle/>
          <a:p>
            <a:r>
              <a:rPr lang="en-US"/>
              <a:t>Project Number: 2020-1-UK01-KA227-SCH-094437</a:t>
            </a:r>
            <a:endParaRPr lang="en-US" dirty="0"/>
          </a:p>
        </p:txBody>
      </p:sp>
      <p:sp>
        <p:nvSpPr>
          <p:cNvPr id="5" name="Slide Number Placeholder 4"/>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DCED11-2C8D-5B47-902D-86B57F185A5D}" type="datetime1">
              <a:rPr lang="en-GB" smtClean="0"/>
              <a:t>07/07/2022</a:t>
            </a:fld>
            <a:endParaRPr lang="en-US" dirty="0"/>
          </a:p>
        </p:txBody>
      </p:sp>
      <p:sp>
        <p:nvSpPr>
          <p:cNvPr id="3" name="Footer Placeholder 2"/>
          <p:cNvSpPr>
            <a:spLocks noGrp="1"/>
          </p:cNvSpPr>
          <p:nvPr>
            <p:ph type="ftr" sz="quarter" idx="11"/>
          </p:nvPr>
        </p:nvSpPr>
        <p:spPr/>
        <p:txBody>
          <a:bodyPr/>
          <a:lstStyle/>
          <a:p>
            <a:r>
              <a:rPr lang="en-US"/>
              <a:t>Project Number: 2020-1-UK01-KA227-SCH-094437</a:t>
            </a:r>
            <a:endParaRPr lang="en-US" dirty="0"/>
          </a:p>
        </p:txBody>
      </p:sp>
      <p:sp>
        <p:nvSpPr>
          <p:cNvPr id="4" name="Slide Number Placeholder 3"/>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GB"/>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765051" y="6375679"/>
            <a:ext cx="1233355" cy="348462"/>
          </a:xfrm>
        </p:spPr>
        <p:txBody>
          <a:bodyPr/>
          <a:lstStyle/>
          <a:p>
            <a:fld id="{D427772D-D78E-964F-9997-8A7B9565E962}" type="datetime1">
              <a:rPr lang="en-GB" smtClean="0"/>
              <a:t>07/07/2022</a:t>
            </a:fld>
            <a:endParaRPr lang="en-US" dirty="0"/>
          </a:p>
        </p:txBody>
      </p:sp>
      <p:sp>
        <p:nvSpPr>
          <p:cNvPr id="6" name="Footer Placeholder 5"/>
          <p:cNvSpPr>
            <a:spLocks noGrp="1"/>
          </p:cNvSpPr>
          <p:nvPr>
            <p:ph type="ftr" sz="quarter" idx="11"/>
          </p:nvPr>
        </p:nvSpPr>
        <p:spPr>
          <a:xfrm>
            <a:off x="2103620" y="6375679"/>
            <a:ext cx="3482179" cy="345796"/>
          </a:xfrm>
        </p:spPr>
        <p:txBody>
          <a:bodyPr/>
          <a:lstStyle/>
          <a:p>
            <a:r>
              <a:rPr lang="en-US"/>
              <a:t>Project Number: 2020-1-UK01-KA227-SCH-094437</a:t>
            </a:r>
            <a:endParaRPr lang="en-US" dirty="0"/>
          </a:p>
        </p:txBody>
      </p:sp>
      <p:sp>
        <p:nvSpPr>
          <p:cNvPr id="7" name="Slide Number Placeholder 6"/>
          <p:cNvSpPr>
            <a:spLocks noGrp="1"/>
          </p:cNvSpPr>
          <p:nvPr>
            <p:ph type="sldNum" sz="quarter" idx="12"/>
          </p:nvPr>
        </p:nvSpPr>
        <p:spPr>
          <a:xfrm>
            <a:off x="5691014" y="6375679"/>
            <a:ext cx="1232456" cy="345796"/>
          </a:xfrm>
        </p:spPr>
        <p:txBody>
          <a:bodyPr/>
          <a:lstStyle/>
          <a:p>
            <a:fld id="{71766878-3199-4EAB-94E7-2D6D11070E14}" type="slidenum">
              <a:rPr lang="en-US" dirty="0"/>
              <a:t>‹#›</a:t>
            </a:fld>
            <a:endParaRPr lang="en-US" dirty="0"/>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GB"/>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765950" y="6375679"/>
            <a:ext cx="1232456" cy="348462"/>
          </a:xfrm>
        </p:spPr>
        <p:txBody>
          <a:bodyPr/>
          <a:lstStyle/>
          <a:p>
            <a:fld id="{CECC396E-2263-914E-A99B-9B2DC42B3F38}" type="datetime1">
              <a:rPr lang="en-GB" smtClean="0"/>
              <a:t>07/07/2022</a:t>
            </a:fld>
            <a:endParaRPr lang="en-US" dirty="0"/>
          </a:p>
        </p:txBody>
      </p:sp>
      <p:sp>
        <p:nvSpPr>
          <p:cNvPr id="6" name="Footer Placeholder 5"/>
          <p:cNvSpPr>
            <a:spLocks noGrp="1"/>
          </p:cNvSpPr>
          <p:nvPr>
            <p:ph type="ftr" sz="quarter" idx="11"/>
          </p:nvPr>
        </p:nvSpPr>
        <p:spPr>
          <a:xfrm>
            <a:off x="2103621" y="6375679"/>
            <a:ext cx="3482178" cy="345796"/>
          </a:xfrm>
        </p:spPr>
        <p:txBody>
          <a:bodyPr/>
          <a:lstStyle/>
          <a:p>
            <a:r>
              <a:rPr lang="en-US"/>
              <a:t>Project Number: 2020-1-UK01-KA227-SCH-094437</a:t>
            </a:r>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71766878-3199-4EAB-94E7-2D6D11070E14}"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09391D8E-3AC0-2643-BE71-EC31FBF298E5}" type="datetime1">
              <a:rPr lang="en-GB" smtClean="0"/>
              <a:t>07/07/2022</a:t>
            </a:fld>
            <a:endParaRPr lang="en-US" dirty="0"/>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r>
              <a:rPr lang="en-US"/>
              <a:t>Project Number: 2020-1-UK01-KA227-SCH-094437</a:t>
            </a:r>
            <a:endParaRPr lang="en-US" dirty="0"/>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71766878-3199-4EAB-94E7-2D6D11070E14}" type="slidenum">
              <a:rPr lang="en-US" dirty="0"/>
              <a:pPr/>
              <a:t>‹#›</a:t>
            </a:fld>
            <a:endParaRPr lang="en-US" dirty="0"/>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hyperlink" Target="https://www.nationalgeographic.com/environment/article/partner-content-sustainable-electric-future"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www.youtube.com/watch?v=EHEqQsv8AGw"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researchgate.net/figure/Wide-observation-to-renewable-energy-sources_fig1_355433390" TargetMode="External"/><Relationship Id="rId2" Type="http://schemas.openxmlformats.org/officeDocument/2006/relationships/hyperlink" Target="https://climate.selectra.com/en/environment/renewable-energy" TargetMode="External"/><Relationship Id="rId1" Type="http://schemas.openxmlformats.org/officeDocument/2006/relationships/slideLayout" Target="../slideLayouts/slideLayout2.xml"/><Relationship Id="rId6" Type="http://schemas.openxmlformats.org/officeDocument/2006/relationships/hyperlink" Target="https://www.regjeringen.no/en/topics/energy/renewable-energy/renewable-energy-production-in-norway/id2343462/" TargetMode="External"/><Relationship Id="rId5" Type="http://schemas.openxmlformats.org/officeDocument/2006/relationships/hyperlink" Target="https://www.dreamstime.com/cycle-biomass-energy-as-direct-combustion-power-plant-outline-diagram-cycle-biomass-energy-as-direct-combustion-power-image226799932" TargetMode="External"/><Relationship Id="rId4" Type="http://schemas.openxmlformats.org/officeDocument/2006/relationships/hyperlink" Target="https://polarpedia.eu/en/non-renewable-energy/"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tiff"/><Relationship Id="rId2" Type="http://schemas.openxmlformats.org/officeDocument/2006/relationships/image" Target="../media/image3.tiff"/><Relationship Id="rId1" Type="http://schemas.openxmlformats.org/officeDocument/2006/relationships/slideLayout" Target="../slideLayouts/slideLayout2.xml"/><Relationship Id="rId6" Type="http://schemas.openxmlformats.org/officeDocument/2006/relationships/image" Target="../media/image7.tiff"/><Relationship Id="rId5" Type="http://schemas.openxmlformats.org/officeDocument/2006/relationships/image" Target="../media/image6.tiff"/><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dreamstime.com/vectormine_info" TargetMode="External"/><Relationship Id="rId2" Type="http://schemas.openxmlformats.org/officeDocument/2006/relationships/image" Target="../media/image1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F15AFC-058A-FF4F-A98B-737D1FE47131}"/>
              </a:ext>
            </a:extLst>
          </p:cNvPr>
          <p:cNvSpPr>
            <a:spLocks noGrp="1"/>
          </p:cNvSpPr>
          <p:nvPr>
            <p:ph type="ctrTitle"/>
          </p:nvPr>
        </p:nvSpPr>
        <p:spPr/>
        <p:txBody>
          <a:bodyPr/>
          <a:lstStyle/>
          <a:p>
            <a:r>
              <a:rPr lang="nb-NO" dirty="0"/>
              <a:t>ENVIRONMENT </a:t>
            </a:r>
            <a:r>
              <a:rPr lang="en-US" dirty="0"/>
              <a:t>Citizenship module </a:t>
            </a:r>
            <a:br>
              <a:rPr lang="en-US" dirty="0"/>
            </a:br>
            <a:r>
              <a:rPr lang="en-US" sz="3600" b="1" dirty="0"/>
              <a:t>INTERMEZZO UNGDOMSORGANISASJON</a:t>
            </a:r>
            <a:endParaRPr lang="en-US" sz="3600" dirty="0"/>
          </a:p>
        </p:txBody>
      </p:sp>
      <p:pic>
        <p:nvPicPr>
          <p:cNvPr id="4" name="Grafik 3" descr="A picture containing logo&#10;&#10;Description automatically generated">
            <a:extLst>
              <a:ext uri="{FF2B5EF4-FFF2-40B4-BE49-F238E27FC236}">
                <a16:creationId xmlns:a16="http://schemas.microsoft.com/office/drawing/2014/main" id="{8B67029D-13E4-BC44-A0DD-043723D2DF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1678" y="6131626"/>
            <a:ext cx="1508125" cy="442912"/>
          </a:xfrm>
          <a:prstGeom prst="rect">
            <a:avLst/>
          </a:prstGeom>
          <a:noFill/>
          <a:extLst>
            <a:ext uri="{909E8E84-426E-40DD-AFC4-6F175D3DCCD1}">
              <a14:hiddenFill xmlns:a14="http://schemas.microsoft.com/office/drawing/2010/main">
                <a:solidFill>
                  <a:srgbClr val="FFFFFF"/>
                </a:solidFill>
              </a14:hiddenFill>
            </a:ext>
          </a:extLst>
        </p:spPr>
      </p:pic>
      <p:pic>
        <p:nvPicPr>
          <p:cNvPr id="5" name="Resim 5">
            <a:extLst>
              <a:ext uri="{FF2B5EF4-FFF2-40B4-BE49-F238E27FC236}">
                <a16:creationId xmlns:a16="http://schemas.microsoft.com/office/drawing/2014/main" id="{785C29A9-A69F-3249-A76B-53923856FA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47250" y="6060188"/>
            <a:ext cx="1682750" cy="514350"/>
          </a:xfrm>
          <a:prstGeom prst="rect">
            <a:avLst/>
          </a:prstGeom>
          <a:noFill/>
          <a:extLst>
            <a:ext uri="{909E8E84-426E-40DD-AFC4-6F175D3DCCD1}">
              <a14:hiddenFill xmlns:a14="http://schemas.microsoft.com/office/drawing/2010/main">
                <a:solidFill>
                  <a:srgbClr val="FFFFFF"/>
                </a:solidFill>
              </a14:hiddenFill>
            </a:ext>
          </a:extLst>
        </p:spPr>
      </p:pic>
      <p:sp>
        <p:nvSpPr>
          <p:cNvPr id="7" name="Footer Placeholder 3">
            <a:extLst>
              <a:ext uri="{FF2B5EF4-FFF2-40B4-BE49-F238E27FC236}">
                <a16:creationId xmlns:a16="http://schemas.microsoft.com/office/drawing/2014/main" id="{F15EC940-D0D5-2086-959C-F905D93644D8}"/>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spTree>
    <p:extLst>
      <p:ext uri="{BB962C8B-B14F-4D97-AF65-F5344CB8AC3E}">
        <p14:creationId xmlns:p14="http://schemas.microsoft.com/office/powerpoint/2010/main" val="5806951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2B1E5695-DFBD-4F28-9278-86412A7EED5A}"/>
              </a:ext>
            </a:extLst>
          </p:cNvPr>
          <p:cNvSpPr>
            <a:spLocks noGrp="1"/>
          </p:cNvSpPr>
          <p:nvPr>
            <p:ph type="title"/>
          </p:nvPr>
        </p:nvSpPr>
        <p:spPr>
          <a:xfrm>
            <a:off x="1251678" y="936456"/>
            <a:ext cx="10178322" cy="865647"/>
          </a:xfrm>
        </p:spPr>
        <p:txBody>
          <a:bodyPr/>
          <a:lstStyle/>
          <a:p>
            <a:pPr algn="ctr"/>
            <a:r>
              <a:rPr lang="nb-NO" dirty="0"/>
              <a:t>Two SIDES of renewable energy</a:t>
            </a:r>
          </a:p>
        </p:txBody>
      </p:sp>
      <p:pic>
        <p:nvPicPr>
          <p:cNvPr id="6" name="Plassholder for innhold 5">
            <a:extLst>
              <a:ext uri="{FF2B5EF4-FFF2-40B4-BE49-F238E27FC236}">
                <a16:creationId xmlns:a16="http://schemas.microsoft.com/office/drawing/2014/main" id="{6900E176-40C2-40C9-BD39-68D903AA4CDC}"/>
              </a:ext>
            </a:extLst>
          </p:cNvPr>
          <p:cNvPicPr>
            <a:picLocks noGrp="1" noChangeAspect="1"/>
          </p:cNvPicPr>
          <p:nvPr>
            <p:ph idx="1"/>
          </p:nvPr>
        </p:nvPicPr>
        <p:blipFill>
          <a:blip r:embed="rId2"/>
          <a:stretch>
            <a:fillRect/>
          </a:stretch>
        </p:blipFill>
        <p:spPr>
          <a:xfrm>
            <a:off x="1444625" y="2482850"/>
            <a:ext cx="9791700" cy="2438400"/>
          </a:xfrm>
        </p:spPr>
      </p:pic>
      <p:sp>
        <p:nvSpPr>
          <p:cNvPr id="4" name="Plassholder for bunntekst 3">
            <a:extLst>
              <a:ext uri="{FF2B5EF4-FFF2-40B4-BE49-F238E27FC236}">
                <a16:creationId xmlns:a16="http://schemas.microsoft.com/office/drawing/2014/main" id="{928C3B9B-325D-473D-9B55-540ABF9F78B1}"/>
              </a:ext>
            </a:extLst>
          </p:cNvPr>
          <p:cNvSpPr>
            <a:spLocks noGrp="1"/>
          </p:cNvSpPr>
          <p:nvPr>
            <p:ph type="ftr" sz="quarter" idx="11"/>
          </p:nvPr>
        </p:nvSpPr>
        <p:spPr/>
        <p:txBody>
          <a:bodyPr/>
          <a:lstStyle/>
          <a:p>
            <a:r>
              <a:rPr lang="en-US"/>
              <a:t>Project Number: 2020-1-UK01-KA227-SCH-094437</a:t>
            </a:r>
            <a:endParaRPr lang="en-US" dirty="0"/>
          </a:p>
        </p:txBody>
      </p:sp>
      <p:sp>
        <p:nvSpPr>
          <p:cNvPr id="7" name="Content Placeholder 9">
            <a:extLst>
              <a:ext uri="{FF2B5EF4-FFF2-40B4-BE49-F238E27FC236}">
                <a16:creationId xmlns:a16="http://schemas.microsoft.com/office/drawing/2014/main" id="{3AC9CB64-44A4-C593-E56C-8DB54DC05703}"/>
              </a:ext>
            </a:extLst>
          </p:cNvPr>
          <p:cNvSpPr txBox="1">
            <a:spLocks/>
          </p:cNvSpPr>
          <p:nvPr/>
        </p:nvSpPr>
        <p:spPr>
          <a:xfrm>
            <a:off x="3501763" y="5331597"/>
            <a:ext cx="5188474" cy="858617"/>
          </a:xfrm>
          <a:prstGeom prst="rect">
            <a:avLst/>
          </a:prstGeom>
        </p:spPr>
        <p:txBody>
          <a:bodyPr vert="horz" lIns="91440" tIns="45720" rIns="91440" bIns="45720" rtlCol="0">
            <a:normAutofit/>
          </a:bodyPr>
          <a:lst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a:lstStyle>
          <a:p>
            <a:pPr marL="0" indent="0">
              <a:buNone/>
            </a:pPr>
            <a:r>
              <a:rPr lang="en-US" sz="1800" dirty="0">
                <a:solidFill>
                  <a:schemeClr val="tx1">
                    <a:lumMod val="85000"/>
                    <a:lumOff val="15000"/>
                  </a:schemeClr>
                </a:solidFill>
              </a:rPr>
              <a:t>Source: Garett Caroline. (2022). Renewable energy sources: definition, types and stocks. </a:t>
            </a:r>
            <a:r>
              <a:rPr lang="en-US" sz="1800" dirty="0" err="1">
                <a:solidFill>
                  <a:schemeClr val="tx1">
                    <a:lumMod val="85000"/>
                    <a:lumOff val="15000"/>
                  </a:schemeClr>
                </a:solidFill>
              </a:rPr>
              <a:t>Selectra</a:t>
            </a:r>
            <a:r>
              <a:rPr lang="en-US" sz="1800" dirty="0">
                <a:solidFill>
                  <a:schemeClr val="tx1">
                    <a:lumMod val="85000"/>
                    <a:lumOff val="15000"/>
                  </a:schemeClr>
                </a:solidFill>
              </a:rPr>
              <a:t> Climate.</a:t>
            </a:r>
          </a:p>
        </p:txBody>
      </p:sp>
    </p:spTree>
    <p:extLst>
      <p:ext uri="{BB962C8B-B14F-4D97-AF65-F5344CB8AC3E}">
        <p14:creationId xmlns:p14="http://schemas.microsoft.com/office/powerpoint/2010/main" val="10096509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D6CE9D5-28BB-4329-B5E2-B06131F27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3" name="Rectangle 12">
            <a:extLst>
              <a:ext uri="{FF2B5EF4-FFF2-40B4-BE49-F238E27FC236}">
                <a16:creationId xmlns:a16="http://schemas.microsoft.com/office/drawing/2014/main" id="{8D9F7D40-5D59-4F59-A331-D8F7710AC9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Freeform 11">
            <a:extLst>
              <a:ext uri="{FF2B5EF4-FFF2-40B4-BE49-F238E27FC236}">
                <a16:creationId xmlns:a16="http://schemas.microsoft.com/office/drawing/2014/main" id="{E2B1BC2F-AEBF-4990-A7F9-197AAF28BC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7548664" y="0"/>
            <a:ext cx="4643336"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tel 1">
            <a:extLst>
              <a:ext uri="{FF2B5EF4-FFF2-40B4-BE49-F238E27FC236}">
                <a16:creationId xmlns:a16="http://schemas.microsoft.com/office/drawing/2014/main" id="{6F00F2E1-A49A-432A-B60D-2B2AAEEA50EB}"/>
              </a:ext>
            </a:extLst>
          </p:cNvPr>
          <p:cNvSpPr>
            <a:spLocks noGrp="1"/>
          </p:cNvSpPr>
          <p:nvPr>
            <p:ph type="title"/>
          </p:nvPr>
        </p:nvSpPr>
        <p:spPr>
          <a:xfrm>
            <a:off x="8339328" y="457200"/>
            <a:ext cx="3090672" cy="1197864"/>
          </a:xfrm>
        </p:spPr>
        <p:txBody>
          <a:bodyPr anchor="b">
            <a:normAutofit/>
          </a:bodyPr>
          <a:lstStyle/>
          <a:p>
            <a:pPr algn="ctr"/>
            <a:r>
              <a:rPr lang="nb-NO" sz="1900" dirty="0">
                <a:solidFill>
                  <a:schemeClr val="accent1"/>
                </a:solidFill>
              </a:rPr>
              <a:t>NORWAY</a:t>
            </a:r>
          </a:p>
        </p:txBody>
      </p:sp>
      <p:pic>
        <p:nvPicPr>
          <p:cNvPr id="6" name="Bilde 5">
            <a:extLst>
              <a:ext uri="{FF2B5EF4-FFF2-40B4-BE49-F238E27FC236}">
                <a16:creationId xmlns:a16="http://schemas.microsoft.com/office/drawing/2014/main" id="{2D54430F-02C9-4555-810D-8E127343623C}"/>
              </a:ext>
            </a:extLst>
          </p:cNvPr>
          <p:cNvPicPr>
            <a:picLocks noChangeAspect="1"/>
          </p:cNvPicPr>
          <p:nvPr/>
        </p:nvPicPr>
        <p:blipFill>
          <a:blip r:embed="rId2"/>
          <a:stretch>
            <a:fillRect/>
          </a:stretch>
        </p:blipFill>
        <p:spPr>
          <a:xfrm>
            <a:off x="926927" y="1084117"/>
            <a:ext cx="5978273" cy="4379084"/>
          </a:xfrm>
          <a:prstGeom prst="rect">
            <a:avLst/>
          </a:prstGeom>
        </p:spPr>
      </p:pic>
      <p:sp>
        <p:nvSpPr>
          <p:cNvPr id="3" name="Plassholder for innhold 2">
            <a:extLst>
              <a:ext uri="{FF2B5EF4-FFF2-40B4-BE49-F238E27FC236}">
                <a16:creationId xmlns:a16="http://schemas.microsoft.com/office/drawing/2014/main" id="{1CD93385-49FC-435D-A53A-DA395A05A25A}"/>
              </a:ext>
            </a:extLst>
          </p:cNvPr>
          <p:cNvSpPr>
            <a:spLocks noGrp="1"/>
          </p:cNvSpPr>
          <p:nvPr>
            <p:ph idx="1"/>
          </p:nvPr>
        </p:nvSpPr>
        <p:spPr>
          <a:xfrm>
            <a:off x="8324996" y="1865130"/>
            <a:ext cx="3090672" cy="4224528"/>
          </a:xfrm>
        </p:spPr>
        <p:txBody>
          <a:bodyPr>
            <a:noAutofit/>
          </a:bodyPr>
          <a:lstStyle/>
          <a:p>
            <a:r>
              <a:rPr lang="en-US" sz="2400" dirty="0">
                <a:solidFill>
                  <a:schemeClr val="bg1"/>
                </a:solidFill>
              </a:rPr>
              <a:t>Norway produces %98 of its' electricity from renewable energy, and in this hydroelectricity comes in first by a wide margin.</a:t>
            </a:r>
          </a:p>
        </p:txBody>
      </p:sp>
      <p:sp>
        <p:nvSpPr>
          <p:cNvPr id="4" name="Plassholder for bunntekst 3">
            <a:extLst>
              <a:ext uri="{FF2B5EF4-FFF2-40B4-BE49-F238E27FC236}">
                <a16:creationId xmlns:a16="http://schemas.microsoft.com/office/drawing/2014/main" id="{1C42D6E2-7A28-4D8C-962B-07469817E02E}"/>
              </a:ext>
            </a:extLst>
          </p:cNvPr>
          <p:cNvSpPr>
            <a:spLocks noGrp="1"/>
          </p:cNvSpPr>
          <p:nvPr>
            <p:ph type="ftr" sz="quarter" idx="11"/>
          </p:nvPr>
        </p:nvSpPr>
        <p:spPr>
          <a:xfrm>
            <a:off x="926926" y="6375679"/>
            <a:ext cx="5978273" cy="345796"/>
          </a:xfrm>
        </p:spPr>
        <p:txBody>
          <a:bodyPr>
            <a:normAutofit/>
          </a:bodyPr>
          <a:lstStyle/>
          <a:p>
            <a:pPr>
              <a:spcAft>
                <a:spcPts val="600"/>
              </a:spcAft>
            </a:pPr>
            <a:r>
              <a:rPr lang="en-US"/>
              <a:t>Project Number: 2020-1-UK01-KA227-SCH-094437</a:t>
            </a:r>
          </a:p>
        </p:txBody>
      </p:sp>
      <p:sp>
        <p:nvSpPr>
          <p:cNvPr id="12" name="TextBox 11">
            <a:extLst>
              <a:ext uri="{FF2B5EF4-FFF2-40B4-BE49-F238E27FC236}">
                <a16:creationId xmlns:a16="http://schemas.microsoft.com/office/drawing/2014/main" id="{787D15EF-F332-6B44-D044-5036097129EF}"/>
              </a:ext>
            </a:extLst>
          </p:cNvPr>
          <p:cNvSpPr txBox="1"/>
          <p:nvPr/>
        </p:nvSpPr>
        <p:spPr>
          <a:xfrm>
            <a:off x="1059796" y="5729348"/>
            <a:ext cx="6098058" cy="646331"/>
          </a:xfrm>
          <a:prstGeom prst="rect">
            <a:avLst/>
          </a:prstGeom>
          <a:noFill/>
        </p:spPr>
        <p:txBody>
          <a:bodyPr wrap="square">
            <a:spAutoFit/>
          </a:bodyPr>
          <a:lstStyle/>
          <a:p>
            <a:r>
              <a:rPr lang="en-GB" dirty="0"/>
              <a:t>Source: Norway Ministry of Petroleum and Energy (2016) </a:t>
            </a:r>
            <a:r>
              <a:rPr lang="en-US" dirty="0"/>
              <a:t>Renewable energy production in Norway. </a:t>
            </a:r>
            <a:endParaRPr lang="en-GB" dirty="0"/>
          </a:p>
        </p:txBody>
      </p:sp>
    </p:spTree>
    <p:extLst>
      <p:ext uri="{BB962C8B-B14F-4D97-AF65-F5344CB8AC3E}">
        <p14:creationId xmlns:p14="http://schemas.microsoft.com/office/powerpoint/2010/main" val="12410381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FC012A5-170D-4B0F-A916-A8EE2C6CE9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37F40654-5E8C-468A-9596-50927AF198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34598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tel 1">
            <a:extLst>
              <a:ext uri="{FF2B5EF4-FFF2-40B4-BE49-F238E27FC236}">
                <a16:creationId xmlns:a16="http://schemas.microsoft.com/office/drawing/2014/main" id="{5A9868DB-80AA-4668-B296-188D324C8347}"/>
              </a:ext>
            </a:extLst>
          </p:cNvPr>
          <p:cNvSpPr>
            <a:spLocks noGrp="1"/>
          </p:cNvSpPr>
          <p:nvPr>
            <p:ph type="title"/>
          </p:nvPr>
        </p:nvSpPr>
        <p:spPr>
          <a:xfrm>
            <a:off x="965201" y="1354945"/>
            <a:ext cx="2059048" cy="4148110"/>
          </a:xfrm>
        </p:spPr>
        <p:txBody>
          <a:bodyPr anchor="ctr">
            <a:normAutofit/>
          </a:bodyPr>
          <a:lstStyle/>
          <a:p>
            <a:r>
              <a:rPr lang="nb-NO" sz="2800">
                <a:solidFill>
                  <a:srgbClr val="2A1A00"/>
                </a:solidFill>
              </a:rPr>
              <a:t>THE SITUATION IN NORWAY</a:t>
            </a:r>
          </a:p>
        </p:txBody>
      </p:sp>
      <p:sp>
        <p:nvSpPr>
          <p:cNvPr id="13" name="Rectangle 12">
            <a:extLst>
              <a:ext uri="{FF2B5EF4-FFF2-40B4-BE49-F238E27FC236}">
                <a16:creationId xmlns:a16="http://schemas.microsoft.com/office/drawing/2014/main" id="{50B1BD4A-8DE6-4266-9C27-59260F938E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43467" cy="6858000"/>
          </a:xfrm>
          <a:prstGeom prst="rect">
            <a:avLst/>
          </a:prstGeom>
          <a:solidFill>
            <a:schemeClr val="accent1">
              <a:lumMod val="75000"/>
            </a:schemeClr>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solidFill>
                <a:schemeClr val="accent2"/>
              </a:solidFill>
            </a:endParaRPr>
          </a:p>
        </p:txBody>
      </p:sp>
      <p:sp>
        <p:nvSpPr>
          <p:cNvPr id="3" name="Plassholder for innhold 2">
            <a:extLst>
              <a:ext uri="{FF2B5EF4-FFF2-40B4-BE49-F238E27FC236}">
                <a16:creationId xmlns:a16="http://schemas.microsoft.com/office/drawing/2014/main" id="{23832EA5-C84D-4848-92E6-8CDBEEA19DE0}"/>
              </a:ext>
            </a:extLst>
          </p:cNvPr>
          <p:cNvSpPr>
            <a:spLocks noGrp="1"/>
          </p:cNvSpPr>
          <p:nvPr>
            <p:ph idx="1"/>
          </p:nvPr>
        </p:nvSpPr>
        <p:spPr>
          <a:xfrm>
            <a:off x="3828580" y="1354945"/>
            <a:ext cx="7601419" cy="4148110"/>
          </a:xfrm>
        </p:spPr>
        <p:txBody>
          <a:bodyPr anchor="ctr">
            <a:normAutofit/>
          </a:bodyPr>
          <a:lstStyle/>
          <a:p>
            <a:r>
              <a:rPr lang="en-GB" b="0" i="0" dirty="0">
                <a:effectLst/>
                <a:latin typeface="Open Sans" panose="020B0606030504020204" pitchFamily="34" charset="0"/>
              </a:rPr>
              <a:t>Norway’s near total utilization of renewable energy places it as a powerful example for the whole world. While flexible hydropower takes up the majority, wind and geothermal energy are also used to generate electricity in Norway. </a:t>
            </a:r>
          </a:p>
          <a:p>
            <a:r>
              <a:rPr lang="en-GB" b="0" i="0" dirty="0">
                <a:effectLst/>
                <a:latin typeface="Open Sans" panose="020B0606030504020204" pitchFamily="34" charset="0"/>
              </a:rPr>
              <a:t>For example, Norway produced 134 terawatt hours of electricity in 2013. Meanwhile, Oslo, Norway’s capital requires about 9 terawatt hours per year. (A terawatt hour is equivalent to one billion kilowatt hours.)</a:t>
            </a:r>
            <a:endParaRPr lang="nb-NO" dirty="0"/>
          </a:p>
        </p:txBody>
      </p:sp>
      <p:sp>
        <p:nvSpPr>
          <p:cNvPr id="4" name="Plassholder for bunntekst 3">
            <a:extLst>
              <a:ext uri="{FF2B5EF4-FFF2-40B4-BE49-F238E27FC236}">
                <a16:creationId xmlns:a16="http://schemas.microsoft.com/office/drawing/2014/main" id="{868075ED-F674-4801-938D-E6E12296DFA4}"/>
              </a:ext>
            </a:extLst>
          </p:cNvPr>
          <p:cNvSpPr>
            <a:spLocks noGrp="1"/>
          </p:cNvSpPr>
          <p:nvPr>
            <p:ph type="ftr" sz="quarter" idx="11"/>
          </p:nvPr>
        </p:nvSpPr>
        <p:spPr>
          <a:xfrm>
            <a:off x="3828580" y="6375679"/>
            <a:ext cx="4324820" cy="345796"/>
          </a:xfrm>
        </p:spPr>
        <p:txBody>
          <a:bodyPr>
            <a:normAutofit/>
          </a:bodyPr>
          <a:lstStyle/>
          <a:p>
            <a:pPr algn="l">
              <a:spcAft>
                <a:spcPts val="600"/>
              </a:spcAft>
            </a:pPr>
            <a:r>
              <a:rPr lang="en-US"/>
              <a:t>Project Number: 2020-1-UK01-KA227-SCH-094437</a:t>
            </a:r>
          </a:p>
        </p:txBody>
      </p:sp>
      <p:sp>
        <p:nvSpPr>
          <p:cNvPr id="8" name="TextBox 7">
            <a:extLst>
              <a:ext uri="{FF2B5EF4-FFF2-40B4-BE49-F238E27FC236}">
                <a16:creationId xmlns:a16="http://schemas.microsoft.com/office/drawing/2014/main" id="{41CB5BD7-7431-2D07-6984-B14D8B3DEB3B}"/>
              </a:ext>
            </a:extLst>
          </p:cNvPr>
          <p:cNvSpPr txBox="1"/>
          <p:nvPr/>
        </p:nvSpPr>
        <p:spPr>
          <a:xfrm>
            <a:off x="5104371" y="5293035"/>
            <a:ext cx="6098058" cy="646331"/>
          </a:xfrm>
          <a:prstGeom prst="rect">
            <a:avLst/>
          </a:prstGeom>
          <a:noFill/>
        </p:spPr>
        <p:txBody>
          <a:bodyPr wrap="square">
            <a:spAutoFit/>
          </a:bodyPr>
          <a:lstStyle/>
          <a:p>
            <a:r>
              <a:rPr lang="en-GB" dirty="0"/>
              <a:t>Source: Norway Ministry of Petroleum and Energy (2016) </a:t>
            </a:r>
            <a:r>
              <a:rPr lang="en-US" dirty="0"/>
              <a:t>Renewable energy production in Norway. </a:t>
            </a:r>
            <a:endParaRPr lang="en-GB" dirty="0"/>
          </a:p>
        </p:txBody>
      </p:sp>
    </p:spTree>
    <p:extLst>
      <p:ext uri="{BB962C8B-B14F-4D97-AF65-F5344CB8AC3E}">
        <p14:creationId xmlns:p14="http://schemas.microsoft.com/office/powerpoint/2010/main" val="3368701270"/>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Freeform 6">
            <a:extLst>
              <a:ext uri="{FF2B5EF4-FFF2-40B4-BE49-F238E27FC236}">
                <a16:creationId xmlns:a16="http://schemas.microsoft.com/office/drawing/2014/main" id="{B217C2AD-51B4-40CE-A71F-F5D3F846D9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6" name="Rectangle 25">
            <a:extLst>
              <a:ext uri="{FF2B5EF4-FFF2-40B4-BE49-F238E27FC236}">
                <a16:creationId xmlns:a16="http://schemas.microsoft.com/office/drawing/2014/main" id="{6F1BF92E-23CF-4BFE-9E1F-C359BACFA3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28" name="Rectangle 27">
            <a:extLst>
              <a:ext uri="{FF2B5EF4-FFF2-40B4-BE49-F238E27FC236}">
                <a16:creationId xmlns:a16="http://schemas.microsoft.com/office/drawing/2014/main" id="{1D21332B-FE15-41A6-8919-8563A89EAE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tel 1">
            <a:extLst>
              <a:ext uri="{FF2B5EF4-FFF2-40B4-BE49-F238E27FC236}">
                <a16:creationId xmlns:a16="http://schemas.microsoft.com/office/drawing/2014/main" id="{1D1B17D6-058E-4F87-8421-4AE485AE6D75}"/>
              </a:ext>
            </a:extLst>
          </p:cNvPr>
          <p:cNvSpPr>
            <a:spLocks noGrp="1"/>
          </p:cNvSpPr>
          <p:nvPr>
            <p:ph type="title"/>
          </p:nvPr>
        </p:nvSpPr>
        <p:spPr>
          <a:xfrm>
            <a:off x="1028901" y="3741641"/>
            <a:ext cx="10134198" cy="1857901"/>
          </a:xfrm>
        </p:spPr>
        <p:txBody>
          <a:bodyPr vert="horz" lIns="91440" tIns="45720" rIns="91440" bIns="45720" rtlCol="0" anchor="t">
            <a:normAutofit/>
          </a:bodyPr>
          <a:lstStyle/>
          <a:p>
            <a:pPr algn="ctr"/>
            <a:r>
              <a:rPr lang="en-US" sz="6100" spc="800"/>
              <a:t>HOW NORWAY IS THE LEADING COUNTRY</a:t>
            </a:r>
          </a:p>
        </p:txBody>
      </p:sp>
      <p:sp>
        <p:nvSpPr>
          <p:cNvPr id="8" name="Plassholder for innhold 7">
            <a:extLst>
              <a:ext uri="{FF2B5EF4-FFF2-40B4-BE49-F238E27FC236}">
                <a16:creationId xmlns:a16="http://schemas.microsoft.com/office/drawing/2014/main" id="{B35EC66C-44CE-422E-B7B1-ABD09A524CF5}"/>
              </a:ext>
            </a:extLst>
          </p:cNvPr>
          <p:cNvSpPr>
            <a:spLocks noGrp="1"/>
          </p:cNvSpPr>
          <p:nvPr>
            <p:ph idx="1"/>
          </p:nvPr>
        </p:nvSpPr>
        <p:spPr>
          <a:xfrm>
            <a:off x="2073314" y="5715000"/>
            <a:ext cx="8045373" cy="660679"/>
          </a:xfrm>
        </p:spPr>
        <p:txBody>
          <a:bodyPr vert="horz" lIns="91440" tIns="45720" rIns="91440" bIns="45720" rtlCol="0" anchor="t">
            <a:normAutofit/>
          </a:bodyPr>
          <a:lstStyle/>
          <a:p>
            <a:pPr marL="0" indent="0" algn="ctr">
              <a:lnSpc>
                <a:spcPct val="90000"/>
              </a:lnSpc>
              <a:buNone/>
            </a:pPr>
            <a:r>
              <a:rPr lang="en-US" sz="1300" b="1" cap="all" spc="400" dirty="0">
                <a:solidFill>
                  <a:schemeClr val="tx2"/>
                </a:solidFill>
                <a:hlinkClick r:id="rId2"/>
              </a:rPr>
              <a:t>https://www.nationalgeographic.com/environment/article/partner-content-sustainable-electric-future</a:t>
            </a:r>
            <a:r>
              <a:rPr lang="en-US" sz="1300" b="1" cap="all" spc="400" dirty="0">
                <a:solidFill>
                  <a:schemeClr val="tx2"/>
                </a:solidFill>
              </a:rPr>
              <a:t> </a:t>
            </a:r>
          </a:p>
        </p:txBody>
      </p:sp>
      <p:sp>
        <p:nvSpPr>
          <p:cNvPr id="30" name="Freeform 6">
            <a:extLst>
              <a:ext uri="{FF2B5EF4-FFF2-40B4-BE49-F238E27FC236}">
                <a16:creationId xmlns:a16="http://schemas.microsoft.com/office/drawing/2014/main" id="{439F6CA3-780D-4C3A-A889-C705E7E7D1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pic>
        <p:nvPicPr>
          <p:cNvPr id="10" name="Bilde 9">
            <a:extLst>
              <a:ext uri="{FF2B5EF4-FFF2-40B4-BE49-F238E27FC236}">
                <a16:creationId xmlns:a16="http://schemas.microsoft.com/office/drawing/2014/main" id="{061B35A6-61D9-42DE-8999-BA7ED06A58B3}"/>
              </a:ext>
            </a:extLst>
          </p:cNvPr>
          <p:cNvPicPr>
            <a:picLocks noChangeAspect="1"/>
          </p:cNvPicPr>
          <p:nvPr/>
        </p:nvPicPr>
        <p:blipFill>
          <a:blip r:embed="rId3"/>
          <a:stretch>
            <a:fillRect/>
          </a:stretch>
        </p:blipFill>
        <p:spPr>
          <a:xfrm>
            <a:off x="3726992" y="941544"/>
            <a:ext cx="4738015" cy="2487458"/>
          </a:xfrm>
          <a:prstGeom prst="rect">
            <a:avLst/>
          </a:prstGeom>
        </p:spPr>
      </p:pic>
      <p:sp>
        <p:nvSpPr>
          <p:cNvPr id="4" name="Plassholder for bunntekst 3">
            <a:extLst>
              <a:ext uri="{FF2B5EF4-FFF2-40B4-BE49-F238E27FC236}">
                <a16:creationId xmlns:a16="http://schemas.microsoft.com/office/drawing/2014/main" id="{299D279D-3C4E-4732-BA19-B434844C40E5}"/>
              </a:ext>
            </a:extLst>
          </p:cNvPr>
          <p:cNvSpPr>
            <a:spLocks noGrp="1"/>
          </p:cNvSpPr>
          <p:nvPr>
            <p:ph type="ftr" sz="quarter" idx="11"/>
          </p:nvPr>
        </p:nvSpPr>
        <p:spPr>
          <a:xfrm>
            <a:off x="3761015" y="6375678"/>
            <a:ext cx="4669971" cy="366865"/>
          </a:xfrm>
        </p:spPr>
        <p:txBody>
          <a:bodyPr vert="horz" lIns="91440" tIns="45720" rIns="91440" bIns="45720" rtlCol="0" anchor="ctr">
            <a:normAutofit/>
          </a:bodyPr>
          <a:lstStyle/>
          <a:p>
            <a:pPr defTabSz="914400">
              <a:spcAft>
                <a:spcPts val="600"/>
              </a:spcAft>
            </a:pPr>
            <a:r>
              <a:rPr lang="en-US">
                <a:solidFill>
                  <a:schemeClr val="tx1">
                    <a:lumMod val="50000"/>
                    <a:lumOff val="50000"/>
                  </a:schemeClr>
                </a:solidFill>
              </a:rPr>
              <a:t>Project Number: 2020-1-UK01-KA227-SCH-094437</a:t>
            </a:r>
          </a:p>
        </p:txBody>
      </p:sp>
      <p:sp>
        <p:nvSpPr>
          <p:cNvPr id="32" name="Rectangle 31">
            <a:extLst>
              <a:ext uri="{FF2B5EF4-FFF2-40B4-BE49-F238E27FC236}">
                <a16:creationId xmlns:a16="http://schemas.microsoft.com/office/drawing/2014/main" id="{E6335BA4-3C40-424B-A885-29B1007B80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4211218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3B3D315-2706-4149-873C-331EDFAFEF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1219200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tel 1">
            <a:extLst>
              <a:ext uri="{FF2B5EF4-FFF2-40B4-BE49-F238E27FC236}">
                <a16:creationId xmlns:a16="http://schemas.microsoft.com/office/drawing/2014/main" id="{FF2DB10B-DFD5-49B2-8675-253C0D119BEF}"/>
              </a:ext>
            </a:extLst>
          </p:cNvPr>
          <p:cNvSpPr>
            <a:spLocks noGrp="1"/>
          </p:cNvSpPr>
          <p:nvPr>
            <p:ph type="title"/>
          </p:nvPr>
        </p:nvSpPr>
        <p:spPr>
          <a:xfrm>
            <a:off x="1251678" y="949642"/>
            <a:ext cx="4882422" cy="1492132"/>
          </a:xfrm>
        </p:spPr>
        <p:txBody>
          <a:bodyPr>
            <a:normAutofit/>
          </a:bodyPr>
          <a:lstStyle/>
          <a:p>
            <a:r>
              <a:rPr lang="nb-NO" dirty="0"/>
              <a:t>DOCUMENTARY</a:t>
            </a:r>
          </a:p>
        </p:txBody>
      </p:sp>
      <p:sp>
        <p:nvSpPr>
          <p:cNvPr id="13" name="Rectangle 12">
            <a:extLst>
              <a:ext uri="{FF2B5EF4-FFF2-40B4-BE49-F238E27FC236}">
                <a16:creationId xmlns:a16="http://schemas.microsoft.com/office/drawing/2014/main" id="{8D04E398-086D-467C-B390-9F9079FA7A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lassholder for innhold 2">
            <a:extLst>
              <a:ext uri="{FF2B5EF4-FFF2-40B4-BE49-F238E27FC236}">
                <a16:creationId xmlns:a16="http://schemas.microsoft.com/office/drawing/2014/main" id="{2EBC0626-3812-455C-8F20-780F49A68C18}"/>
              </a:ext>
            </a:extLst>
          </p:cNvPr>
          <p:cNvSpPr>
            <a:spLocks noGrp="1"/>
          </p:cNvSpPr>
          <p:nvPr>
            <p:ph idx="1"/>
          </p:nvPr>
        </p:nvSpPr>
        <p:spPr>
          <a:xfrm>
            <a:off x="1251678" y="2667000"/>
            <a:ext cx="4964065" cy="3212592"/>
          </a:xfrm>
        </p:spPr>
        <p:txBody>
          <a:bodyPr>
            <a:normAutofit/>
          </a:bodyPr>
          <a:lstStyle/>
          <a:p>
            <a:r>
              <a:rPr lang="nb-NO" dirty="0">
                <a:solidFill>
                  <a:schemeClr val="tx1">
                    <a:lumMod val="85000"/>
                    <a:lumOff val="15000"/>
                  </a:schemeClr>
                </a:solidFill>
                <a:hlinkClick r:id="rId2"/>
              </a:rPr>
              <a:t>https://www.youtube.com/watch?v=EHEqQsv8AGw</a:t>
            </a:r>
            <a:endParaRPr lang="nb-NO" dirty="0">
              <a:solidFill>
                <a:schemeClr val="tx1">
                  <a:lumMod val="85000"/>
                  <a:lumOff val="15000"/>
                </a:schemeClr>
              </a:solidFill>
            </a:endParaRPr>
          </a:p>
          <a:p>
            <a:endParaRPr lang="nb-NO" dirty="0">
              <a:solidFill>
                <a:schemeClr val="tx1">
                  <a:lumMod val="85000"/>
                  <a:lumOff val="15000"/>
                </a:schemeClr>
              </a:solidFill>
            </a:endParaRPr>
          </a:p>
          <a:p>
            <a:pPr marL="0" indent="0">
              <a:buNone/>
            </a:pPr>
            <a:r>
              <a:rPr lang="nb-NO" dirty="0">
                <a:solidFill>
                  <a:schemeClr val="tx1">
                    <a:lumMod val="85000"/>
                    <a:lumOff val="15000"/>
                  </a:schemeClr>
                </a:solidFill>
              </a:rPr>
              <a:t> DW NEWS</a:t>
            </a:r>
          </a:p>
        </p:txBody>
      </p:sp>
      <p:sp>
        <p:nvSpPr>
          <p:cNvPr id="15" name="Freeform 6">
            <a:extLst>
              <a:ext uri="{FF2B5EF4-FFF2-40B4-BE49-F238E27FC236}">
                <a16:creationId xmlns:a16="http://schemas.microsoft.com/office/drawing/2014/main" id="{20E344BB-E23E-4198-B2C7-8E752C6A95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390140" y="61344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pic>
        <p:nvPicPr>
          <p:cNvPr id="6" name="Bilde 5" descr="Et bilde som inneholder pil&#10;&#10;Automatisk generert beskrivelse">
            <a:extLst>
              <a:ext uri="{FF2B5EF4-FFF2-40B4-BE49-F238E27FC236}">
                <a16:creationId xmlns:a16="http://schemas.microsoft.com/office/drawing/2014/main" id="{EDA920AB-FB6D-4E88-9517-9F8D7FF005B1}"/>
              </a:ext>
            </a:extLst>
          </p:cNvPr>
          <p:cNvPicPr>
            <a:picLocks noChangeAspect="1"/>
          </p:cNvPicPr>
          <p:nvPr/>
        </p:nvPicPr>
        <p:blipFill>
          <a:blip r:embed="rId3"/>
          <a:stretch>
            <a:fillRect/>
          </a:stretch>
        </p:blipFill>
        <p:spPr>
          <a:xfrm>
            <a:off x="7399261" y="2113908"/>
            <a:ext cx="3217333" cy="2228301"/>
          </a:xfrm>
          <a:prstGeom prst="rect">
            <a:avLst/>
          </a:prstGeom>
        </p:spPr>
      </p:pic>
      <p:sp>
        <p:nvSpPr>
          <p:cNvPr id="4" name="Plassholder for bunntekst 3">
            <a:extLst>
              <a:ext uri="{FF2B5EF4-FFF2-40B4-BE49-F238E27FC236}">
                <a16:creationId xmlns:a16="http://schemas.microsoft.com/office/drawing/2014/main" id="{F0E6FD6C-353C-49FE-8782-7C8BCCF3D56A}"/>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spTree>
    <p:extLst>
      <p:ext uri="{BB962C8B-B14F-4D97-AF65-F5344CB8AC3E}">
        <p14:creationId xmlns:p14="http://schemas.microsoft.com/office/powerpoint/2010/main" val="11068852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47F2F6ED-9D61-4AEA-80B0-C219A7E69851}"/>
              </a:ext>
            </a:extLst>
          </p:cNvPr>
          <p:cNvSpPr>
            <a:spLocks noGrp="1"/>
          </p:cNvSpPr>
          <p:nvPr>
            <p:ph type="title"/>
          </p:nvPr>
        </p:nvSpPr>
        <p:spPr>
          <a:xfrm>
            <a:off x="1251678" y="978408"/>
            <a:ext cx="10178322" cy="1492132"/>
          </a:xfrm>
        </p:spPr>
        <p:txBody>
          <a:bodyPr/>
          <a:lstStyle/>
          <a:p>
            <a:pPr algn="ctr"/>
            <a:r>
              <a:rPr lang="nb-NO" dirty="0"/>
              <a:t>GENERAL DISCUSSION</a:t>
            </a:r>
          </a:p>
        </p:txBody>
      </p:sp>
      <p:sp>
        <p:nvSpPr>
          <p:cNvPr id="3" name="Plassholder for innhold 2">
            <a:extLst>
              <a:ext uri="{FF2B5EF4-FFF2-40B4-BE49-F238E27FC236}">
                <a16:creationId xmlns:a16="http://schemas.microsoft.com/office/drawing/2014/main" id="{F0355465-EC44-4C64-B552-0DBEAEE4147E}"/>
              </a:ext>
            </a:extLst>
          </p:cNvPr>
          <p:cNvSpPr>
            <a:spLocks noGrp="1"/>
          </p:cNvSpPr>
          <p:nvPr>
            <p:ph idx="1"/>
          </p:nvPr>
        </p:nvSpPr>
        <p:spPr/>
        <p:txBody>
          <a:bodyPr>
            <a:normAutofit lnSpcReduction="10000"/>
          </a:bodyPr>
          <a:lstStyle/>
          <a:p>
            <a:pPr marL="457200" indent="-457200">
              <a:buFont typeface="+mj-lt"/>
              <a:buAutoNum type="arabicPeriod"/>
            </a:pPr>
            <a:r>
              <a:rPr lang="nb-NO" dirty="0"/>
              <a:t>What did we understand from the term «renewable energy resources»?</a:t>
            </a:r>
          </a:p>
          <a:p>
            <a:pPr marL="457200" indent="-457200">
              <a:buFont typeface="+mj-lt"/>
              <a:buAutoNum type="arabicPeriod"/>
            </a:pPr>
            <a:r>
              <a:rPr lang="nb-NO" dirty="0"/>
              <a:t>How can we increase awareness of «renewable energy resources»?</a:t>
            </a:r>
          </a:p>
          <a:p>
            <a:pPr marL="457200" indent="-457200">
              <a:buFont typeface="+mj-lt"/>
              <a:buAutoNum type="arabicPeriod"/>
            </a:pPr>
            <a:r>
              <a:rPr lang="nb-NO" dirty="0"/>
              <a:t>What do you think about Norway’s achievement? Is it possible to reach Norwegian renewable energy percentage level?</a:t>
            </a:r>
          </a:p>
          <a:p>
            <a:pPr marL="457200" indent="-457200">
              <a:buFont typeface="+mj-lt"/>
              <a:buAutoNum type="arabicPeriod"/>
            </a:pPr>
            <a:r>
              <a:rPr lang="nb-NO" dirty="0"/>
              <a:t>What do we need first to reach the same level as Norway?</a:t>
            </a:r>
          </a:p>
          <a:p>
            <a:pPr marL="457200" indent="-457200">
              <a:buFont typeface="+mj-lt"/>
              <a:buAutoNum type="arabicPeriod"/>
            </a:pPr>
            <a:r>
              <a:rPr lang="nb-NO" dirty="0"/>
              <a:t>Do you think that you can implement a high level of awareness and renewable resources level in your country? If yes,  what do you need?</a:t>
            </a:r>
          </a:p>
          <a:p>
            <a:pPr marL="457200" indent="-457200">
              <a:buFont typeface="+mj-lt"/>
              <a:buAutoNum type="arabicPeriod"/>
            </a:pPr>
            <a:endParaRPr lang="nb-NO" dirty="0"/>
          </a:p>
          <a:p>
            <a:pPr marL="0" indent="0">
              <a:buNone/>
            </a:pPr>
            <a:r>
              <a:rPr lang="nb-NO" dirty="0"/>
              <a:t>Make a poster in </a:t>
            </a:r>
            <a:r>
              <a:rPr lang="nb-NO" dirty="0" err="1"/>
              <a:t>your</a:t>
            </a:r>
            <a:r>
              <a:rPr lang="nb-NO" dirty="0"/>
              <a:t> </a:t>
            </a:r>
            <a:r>
              <a:rPr lang="nb-NO" dirty="0" err="1"/>
              <a:t>group</a:t>
            </a:r>
            <a:r>
              <a:rPr lang="nb-NO" dirty="0"/>
              <a:t> and </a:t>
            </a:r>
            <a:r>
              <a:rPr lang="nb-NO" dirty="0" err="1"/>
              <a:t>put</a:t>
            </a:r>
            <a:r>
              <a:rPr lang="nb-NO" dirty="0"/>
              <a:t> it </a:t>
            </a:r>
            <a:r>
              <a:rPr lang="nb-NO" dirty="0" err="1"/>
              <a:t>somewhere</a:t>
            </a:r>
            <a:r>
              <a:rPr lang="nb-NO" dirty="0"/>
              <a:t> visible</a:t>
            </a:r>
          </a:p>
        </p:txBody>
      </p:sp>
      <p:sp>
        <p:nvSpPr>
          <p:cNvPr id="4" name="Plassholder for bunntekst 3">
            <a:extLst>
              <a:ext uri="{FF2B5EF4-FFF2-40B4-BE49-F238E27FC236}">
                <a16:creationId xmlns:a16="http://schemas.microsoft.com/office/drawing/2014/main" id="{EF4AF189-0830-42A8-AC7E-0B4A98C92086}"/>
              </a:ext>
            </a:extLst>
          </p:cNvPr>
          <p:cNvSpPr>
            <a:spLocks noGrp="1"/>
          </p:cNvSpPr>
          <p:nvPr>
            <p:ph type="ftr" sz="quarter" idx="11"/>
          </p:nvPr>
        </p:nvSpPr>
        <p:spPr/>
        <p:txBody>
          <a:bodyPr/>
          <a:lstStyle/>
          <a:p>
            <a:r>
              <a:rPr lang="en-US"/>
              <a:t>Project Number: 2020-1-UK01-KA227-SCH-094437</a:t>
            </a:r>
            <a:endParaRPr lang="en-US" dirty="0"/>
          </a:p>
        </p:txBody>
      </p:sp>
    </p:spTree>
    <p:extLst>
      <p:ext uri="{BB962C8B-B14F-4D97-AF65-F5344CB8AC3E}">
        <p14:creationId xmlns:p14="http://schemas.microsoft.com/office/powerpoint/2010/main" val="28275545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12D9C67-5790-4535-993C-36B36B1715F8}"/>
              </a:ext>
            </a:extLst>
          </p:cNvPr>
          <p:cNvSpPr>
            <a:spLocks noGrp="1"/>
          </p:cNvSpPr>
          <p:nvPr>
            <p:ph type="title"/>
          </p:nvPr>
        </p:nvSpPr>
        <p:spPr/>
        <p:txBody>
          <a:bodyPr/>
          <a:lstStyle/>
          <a:p>
            <a:pPr algn="ctr"/>
            <a:r>
              <a:rPr lang="nb-NO" dirty="0"/>
              <a:t>REFERENCES</a:t>
            </a:r>
          </a:p>
        </p:txBody>
      </p:sp>
      <p:sp>
        <p:nvSpPr>
          <p:cNvPr id="3" name="Plassholder for innhold 2">
            <a:extLst>
              <a:ext uri="{FF2B5EF4-FFF2-40B4-BE49-F238E27FC236}">
                <a16:creationId xmlns:a16="http://schemas.microsoft.com/office/drawing/2014/main" id="{A845FC72-319C-4369-A2CF-9183A31ED371}"/>
              </a:ext>
            </a:extLst>
          </p:cNvPr>
          <p:cNvSpPr>
            <a:spLocks noGrp="1"/>
          </p:cNvSpPr>
          <p:nvPr>
            <p:ph idx="1"/>
          </p:nvPr>
        </p:nvSpPr>
        <p:spPr/>
        <p:txBody>
          <a:bodyPr/>
          <a:lstStyle/>
          <a:p>
            <a:r>
              <a:rPr lang="nb-NO" dirty="0">
                <a:hlinkClick r:id="rId2"/>
              </a:rPr>
              <a:t>https://climate.selectra.com/en/environment/renewable-energy</a:t>
            </a:r>
            <a:endParaRPr lang="nb-NO" dirty="0"/>
          </a:p>
          <a:p>
            <a:r>
              <a:rPr lang="nb-NO" dirty="0">
                <a:hlinkClick r:id="rId3"/>
              </a:rPr>
              <a:t>https://www.researchgate.net/figure/Wide-observation-to-renewable-energy-sources_fig1_355433390</a:t>
            </a:r>
            <a:endParaRPr lang="nb-NO" dirty="0"/>
          </a:p>
          <a:p>
            <a:r>
              <a:rPr lang="nb-NO" dirty="0">
                <a:hlinkClick r:id="rId4"/>
              </a:rPr>
              <a:t>https://polarpedia.eu/en/non-renewable-energy/</a:t>
            </a:r>
            <a:endParaRPr lang="nb-NO" dirty="0"/>
          </a:p>
          <a:p>
            <a:r>
              <a:rPr lang="nb-NO" dirty="0">
                <a:hlinkClick r:id="rId5"/>
              </a:rPr>
              <a:t>https://www.dreamstime.com/cycle-biomass-energy-as-direct-combustion-power-plant-outline-diagram-cycle-biomass-energy-as-direct-combustion-power-image226799932</a:t>
            </a:r>
            <a:r>
              <a:rPr lang="nb-NO" dirty="0"/>
              <a:t> </a:t>
            </a:r>
          </a:p>
          <a:p>
            <a:r>
              <a:rPr lang="nb-NO" dirty="0">
                <a:hlinkClick r:id="rId6"/>
              </a:rPr>
              <a:t>https://www.regjeringen.no/en/topics/energy/renewable-energy/renewable-energy-production-in-norway/id2343462/</a:t>
            </a:r>
            <a:r>
              <a:rPr lang="nb-NO" dirty="0"/>
              <a:t> </a:t>
            </a:r>
          </a:p>
          <a:p>
            <a:endParaRPr lang="nb-NO" dirty="0"/>
          </a:p>
          <a:p>
            <a:endParaRPr lang="nb-NO" dirty="0"/>
          </a:p>
          <a:p>
            <a:endParaRPr lang="nb-NO" dirty="0"/>
          </a:p>
          <a:p>
            <a:endParaRPr lang="nb-NO" dirty="0"/>
          </a:p>
        </p:txBody>
      </p:sp>
      <p:sp>
        <p:nvSpPr>
          <p:cNvPr id="4" name="Plassholder for bunntekst 3">
            <a:extLst>
              <a:ext uri="{FF2B5EF4-FFF2-40B4-BE49-F238E27FC236}">
                <a16:creationId xmlns:a16="http://schemas.microsoft.com/office/drawing/2014/main" id="{642A0228-983A-4FE6-9D46-4B02957B1087}"/>
              </a:ext>
            </a:extLst>
          </p:cNvPr>
          <p:cNvSpPr>
            <a:spLocks noGrp="1"/>
          </p:cNvSpPr>
          <p:nvPr>
            <p:ph type="ftr" sz="quarter" idx="11"/>
          </p:nvPr>
        </p:nvSpPr>
        <p:spPr/>
        <p:txBody>
          <a:bodyPr/>
          <a:lstStyle/>
          <a:p>
            <a:r>
              <a:rPr lang="en-US"/>
              <a:t>Project Number: 2020-1-UK01-KA227-SCH-094437</a:t>
            </a:r>
            <a:endParaRPr lang="en-US" dirty="0"/>
          </a:p>
        </p:txBody>
      </p:sp>
    </p:spTree>
    <p:extLst>
      <p:ext uri="{BB962C8B-B14F-4D97-AF65-F5344CB8AC3E}">
        <p14:creationId xmlns:p14="http://schemas.microsoft.com/office/powerpoint/2010/main" val="34628537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DD896-32BA-0B47-9B8F-0D7F0D133EF9}"/>
              </a:ext>
            </a:extLst>
          </p:cNvPr>
          <p:cNvSpPr>
            <a:spLocks noGrp="1"/>
          </p:cNvSpPr>
          <p:nvPr>
            <p:ph type="title"/>
          </p:nvPr>
        </p:nvSpPr>
        <p:spPr/>
        <p:txBody>
          <a:bodyPr>
            <a:normAutofit fontScale="90000"/>
          </a:bodyPr>
          <a:lstStyle/>
          <a:p>
            <a:pPr algn="ctr"/>
            <a:r>
              <a:rPr lang="en-US" dirty="0"/>
              <a:t>TOPIC </a:t>
            </a:r>
            <a:r>
              <a:rPr lang="nb-NO" dirty="0"/>
              <a:t>1</a:t>
            </a:r>
            <a:r>
              <a:rPr lang="lt-LT" dirty="0"/>
              <a:t>:</a:t>
            </a:r>
            <a:r>
              <a:rPr lang="nb-NO" dirty="0"/>
              <a:t> </a:t>
            </a:r>
            <a:r>
              <a:rPr lang="nb-NO" dirty="0" err="1"/>
              <a:t>renewable</a:t>
            </a:r>
            <a:r>
              <a:rPr lang="nb-NO" dirty="0"/>
              <a:t> </a:t>
            </a:r>
            <a:r>
              <a:rPr lang="nb-NO" dirty="0" err="1"/>
              <a:t>energy</a:t>
            </a:r>
            <a:r>
              <a:rPr lang="nb-NO" dirty="0"/>
              <a:t> </a:t>
            </a:r>
            <a:r>
              <a:rPr lang="nb-NO" dirty="0" err="1"/>
              <a:t>sources</a:t>
            </a:r>
            <a:br>
              <a:rPr lang="en-US" dirty="0"/>
            </a:br>
            <a:br>
              <a:rPr lang="en-US" dirty="0"/>
            </a:br>
            <a:br>
              <a:rPr lang="en-US" dirty="0"/>
            </a:br>
            <a:r>
              <a:rPr lang="en-US" dirty="0"/>
              <a:t> </a:t>
            </a:r>
          </a:p>
        </p:txBody>
      </p:sp>
      <p:pic>
        <p:nvPicPr>
          <p:cNvPr id="1038" name="Content Placeholder 3" descr="Logo&#10;&#10;Description automatically generated">
            <a:extLst>
              <a:ext uri="{FF2B5EF4-FFF2-40B4-BE49-F238E27FC236}">
                <a16:creationId xmlns:a16="http://schemas.microsoft.com/office/drawing/2014/main" id="{6AB00B85-E4ED-344D-A9F3-D79D0570CBE1}"/>
              </a:ext>
            </a:extLst>
          </p:cNvPr>
          <p:cNvPicPr>
            <a:picLocks noGrp="1"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3202" y="2535189"/>
            <a:ext cx="1508125" cy="1094474"/>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7" descr="Text&#10;&#10;Description automatically generated">
            <a:extLst>
              <a:ext uri="{FF2B5EF4-FFF2-40B4-BE49-F238E27FC236}">
                <a16:creationId xmlns:a16="http://schemas.microsoft.com/office/drawing/2014/main" id="{4919B66D-046F-D64B-9B5F-24125C030A8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42830" y="2511528"/>
            <a:ext cx="1890712" cy="1057481"/>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9">
            <a:extLst>
              <a:ext uri="{FF2B5EF4-FFF2-40B4-BE49-F238E27FC236}">
                <a16:creationId xmlns:a16="http://schemas.microsoft.com/office/drawing/2014/main" id="{960B13B3-46E9-C942-9895-A2A8074BA6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08258" y="2545463"/>
            <a:ext cx="1697581" cy="1023875"/>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
            <a:extLst>
              <a:ext uri="{FF2B5EF4-FFF2-40B4-BE49-F238E27FC236}">
                <a16:creationId xmlns:a16="http://schemas.microsoft.com/office/drawing/2014/main" id="{FAC62EAC-5A16-7D4E-AF57-BE69C8ADBD4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34732" y="2491689"/>
            <a:ext cx="1508124" cy="1137974"/>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Text&#10;&#10;Description automatically generated">
            <a:extLst>
              <a:ext uri="{FF2B5EF4-FFF2-40B4-BE49-F238E27FC236}">
                <a16:creationId xmlns:a16="http://schemas.microsoft.com/office/drawing/2014/main" id="{47139EB6-9E6B-E64A-8ECB-099E1F353D9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21327" y="3886777"/>
            <a:ext cx="1771650" cy="892238"/>
          </a:xfrm>
          <a:prstGeom prst="rect">
            <a:avLst/>
          </a:prstGeom>
          <a:noFill/>
          <a:extLst>
            <a:ext uri="{909E8E84-426E-40DD-AFC4-6F175D3DCCD1}">
              <a14:hiddenFill xmlns:a14="http://schemas.microsoft.com/office/drawing/2010/main">
                <a:solidFill>
                  <a:srgbClr val="FFFFFF"/>
                </a:solidFill>
              </a14:hiddenFill>
            </a:ext>
          </a:extLst>
        </p:spPr>
      </p:pic>
      <p:pic>
        <p:nvPicPr>
          <p:cNvPr id="1037" name="Picture 11" descr="A picture containing diagram&#10;&#10;Description automatically generated">
            <a:extLst>
              <a:ext uri="{FF2B5EF4-FFF2-40B4-BE49-F238E27FC236}">
                <a16:creationId xmlns:a16="http://schemas.microsoft.com/office/drawing/2014/main" id="{6B48E10D-7F2B-5E4C-AF8B-4BC4987ECF1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66932" y="3879044"/>
            <a:ext cx="1905505" cy="976745"/>
          </a:xfrm>
          <a:prstGeom prst="rect">
            <a:avLst/>
          </a:prstGeom>
          <a:noFill/>
          <a:extLst>
            <a:ext uri="{909E8E84-426E-40DD-AFC4-6F175D3DCCD1}">
              <a14:hiddenFill xmlns:a14="http://schemas.microsoft.com/office/drawing/2010/main">
                <a:solidFill>
                  <a:srgbClr val="FFFFFF"/>
                </a:solidFill>
              </a14:hiddenFill>
            </a:ext>
          </a:extLst>
        </p:spPr>
      </p:pic>
      <p:sp>
        <p:nvSpPr>
          <p:cNvPr id="11" name="Footer Placeholder 3">
            <a:extLst>
              <a:ext uri="{FF2B5EF4-FFF2-40B4-BE49-F238E27FC236}">
                <a16:creationId xmlns:a16="http://schemas.microsoft.com/office/drawing/2014/main" id="{B5CE9D81-71FD-E7F4-6E70-231DD9C19A7C}"/>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spTree>
    <p:extLst>
      <p:ext uri="{BB962C8B-B14F-4D97-AF65-F5344CB8AC3E}">
        <p14:creationId xmlns:p14="http://schemas.microsoft.com/office/powerpoint/2010/main" val="19073224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F9D76A-5185-9542-9D9F-D4E0F61B70B9}"/>
              </a:ext>
            </a:extLst>
          </p:cNvPr>
          <p:cNvSpPr>
            <a:spLocks noGrp="1"/>
          </p:cNvSpPr>
          <p:nvPr>
            <p:ph type="title"/>
          </p:nvPr>
        </p:nvSpPr>
        <p:spPr>
          <a:xfrm>
            <a:off x="1251678" y="382385"/>
            <a:ext cx="10178322" cy="1492132"/>
          </a:xfrm>
        </p:spPr>
        <p:txBody>
          <a:bodyPr anchor="ctr">
            <a:normAutofit/>
          </a:bodyPr>
          <a:lstStyle/>
          <a:p>
            <a:pPr algn="ctr"/>
            <a:br>
              <a:rPr lang="en-US" sz="3200" dirty="0"/>
            </a:br>
            <a:r>
              <a:rPr lang="lt-LT" sz="3200" dirty="0"/>
              <a:t>values</a:t>
            </a:r>
            <a:br>
              <a:rPr lang="lt-LT" sz="3200" dirty="0"/>
            </a:br>
            <a:endParaRPr lang="en-US" sz="3200" dirty="0"/>
          </a:p>
        </p:txBody>
      </p:sp>
      <p:sp>
        <p:nvSpPr>
          <p:cNvPr id="4" name="Footer Placeholder 3">
            <a:extLst>
              <a:ext uri="{FF2B5EF4-FFF2-40B4-BE49-F238E27FC236}">
                <a16:creationId xmlns:a16="http://schemas.microsoft.com/office/drawing/2014/main" id="{9774F9BD-B73B-FC40-B0A3-F4228640D30B}"/>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graphicFrame>
        <p:nvGraphicFramePr>
          <p:cNvPr id="8" name="Turinio vietos rezervavimo ženklas 5">
            <a:extLst>
              <a:ext uri="{FF2B5EF4-FFF2-40B4-BE49-F238E27FC236}">
                <a16:creationId xmlns:a16="http://schemas.microsoft.com/office/drawing/2014/main" id="{22821628-13DC-5664-C1A9-9E4A98393705}"/>
              </a:ext>
            </a:extLst>
          </p:cNvPr>
          <p:cNvGraphicFramePr>
            <a:graphicFrameLocks noGrp="1"/>
          </p:cNvGraphicFramePr>
          <p:nvPr>
            <p:ph idx="1"/>
            <p:extLst>
              <p:ext uri="{D42A27DB-BD31-4B8C-83A1-F6EECF244321}">
                <p14:modId xmlns:p14="http://schemas.microsoft.com/office/powerpoint/2010/main" val="908588593"/>
              </p:ext>
            </p:extLst>
          </p:nvPr>
        </p:nvGraphicFramePr>
        <p:xfrm>
          <a:off x="1250950" y="2286000"/>
          <a:ext cx="10179050" cy="3594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6095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93B3D315-2706-4149-873C-331EDFAFEF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1219200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tel 1">
            <a:extLst>
              <a:ext uri="{FF2B5EF4-FFF2-40B4-BE49-F238E27FC236}">
                <a16:creationId xmlns:a16="http://schemas.microsoft.com/office/drawing/2014/main" id="{BBB5DD29-F4AB-438A-841E-DFCAFC7BEFE9}"/>
              </a:ext>
            </a:extLst>
          </p:cNvPr>
          <p:cNvSpPr>
            <a:spLocks noGrp="1"/>
          </p:cNvSpPr>
          <p:nvPr>
            <p:ph type="title"/>
          </p:nvPr>
        </p:nvSpPr>
        <p:spPr>
          <a:xfrm>
            <a:off x="1251678" y="949642"/>
            <a:ext cx="4882422" cy="1492132"/>
          </a:xfrm>
        </p:spPr>
        <p:txBody>
          <a:bodyPr>
            <a:normAutofit/>
          </a:bodyPr>
          <a:lstStyle/>
          <a:p>
            <a:pPr algn="ctr"/>
            <a:r>
              <a:rPr lang="nb-NO" dirty="0"/>
              <a:t>RENEWABLE RESOURCES</a:t>
            </a:r>
          </a:p>
        </p:txBody>
      </p:sp>
      <p:sp>
        <p:nvSpPr>
          <p:cNvPr id="15" name="Rectangle 14">
            <a:extLst>
              <a:ext uri="{FF2B5EF4-FFF2-40B4-BE49-F238E27FC236}">
                <a16:creationId xmlns:a16="http://schemas.microsoft.com/office/drawing/2014/main" id="{8D04E398-086D-467C-B390-9F9079FA7A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Content Placeholder 9">
            <a:extLst>
              <a:ext uri="{FF2B5EF4-FFF2-40B4-BE49-F238E27FC236}">
                <a16:creationId xmlns:a16="http://schemas.microsoft.com/office/drawing/2014/main" id="{8BBD44E4-7F6A-6E6A-2BDD-2AC76241F716}"/>
              </a:ext>
            </a:extLst>
          </p:cNvPr>
          <p:cNvSpPr>
            <a:spLocks noGrp="1"/>
          </p:cNvSpPr>
          <p:nvPr>
            <p:ph idx="1"/>
          </p:nvPr>
        </p:nvSpPr>
        <p:spPr>
          <a:xfrm>
            <a:off x="624062" y="2667000"/>
            <a:ext cx="5766078" cy="3212592"/>
          </a:xfrm>
        </p:spPr>
        <p:txBody>
          <a:bodyPr>
            <a:normAutofit/>
          </a:bodyPr>
          <a:lstStyle/>
          <a:p>
            <a:pPr algn="ctr"/>
            <a:r>
              <a:rPr lang="en-US" sz="2200" dirty="0">
                <a:solidFill>
                  <a:schemeClr val="tx1">
                    <a:lumMod val="85000"/>
                    <a:lumOff val="15000"/>
                  </a:schemeClr>
                </a:solidFill>
              </a:rPr>
              <a:t>Renewable resources are continually replenished as a result of natural processes. We can use these resources to harvest energy. </a:t>
            </a:r>
          </a:p>
        </p:txBody>
      </p:sp>
      <p:sp>
        <p:nvSpPr>
          <p:cNvPr id="17" name="Freeform 6">
            <a:extLst>
              <a:ext uri="{FF2B5EF4-FFF2-40B4-BE49-F238E27FC236}">
                <a16:creationId xmlns:a16="http://schemas.microsoft.com/office/drawing/2014/main" id="{20E344BB-E23E-4198-B2C7-8E752C6A95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390140" y="61344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pic>
        <p:nvPicPr>
          <p:cNvPr id="6" name="Plassholder for innhold 5">
            <a:extLst>
              <a:ext uri="{FF2B5EF4-FFF2-40B4-BE49-F238E27FC236}">
                <a16:creationId xmlns:a16="http://schemas.microsoft.com/office/drawing/2014/main" id="{711007F6-0F22-441A-82AA-0612E1AFB2D4}"/>
              </a:ext>
            </a:extLst>
          </p:cNvPr>
          <p:cNvPicPr>
            <a:picLocks noChangeAspect="1"/>
          </p:cNvPicPr>
          <p:nvPr/>
        </p:nvPicPr>
        <p:blipFill>
          <a:blip r:embed="rId2"/>
          <a:stretch>
            <a:fillRect/>
          </a:stretch>
        </p:blipFill>
        <p:spPr>
          <a:xfrm>
            <a:off x="7164702" y="1465742"/>
            <a:ext cx="3566052" cy="3647796"/>
          </a:xfrm>
          <a:prstGeom prst="rect">
            <a:avLst/>
          </a:prstGeom>
        </p:spPr>
      </p:pic>
      <p:sp>
        <p:nvSpPr>
          <p:cNvPr id="4" name="Plassholder for bunntekst 3">
            <a:extLst>
              <a:ext uri="{FF2B5EF4-FFF2-40B4-BE49-F238E27FC236}">
                <a16:creationId xmlns:a16="http://schemas.microsoft.com/office/drawing/2014/main" id="{8611AE1C-FC79-41BC-B2B1-52F3CF07299B}"/>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sp>
        <p:nvSpPr>
          <p:cNvPr id="9" name="Content Placeholder 9">
            <a:extLst>
              <a:ext uri="{FF2B5EF4-FFF2-40B4-BE49-F238E27FC236}">
                <a16:creationId xmlns:a16="http://schemas.microsoft.com/office/drawing/2014/main" id="{7DB8AD14-B48B-0A62-9CA6-EA794FCFCFEB}"/>
              </a:ext>
            </a:extLst>
          </p:cNvPr>
          <p:cNvSpPr txBox="1">
            <a:spLocks/>
          </p:cNvSpPr>
          <p:nvPr/>
        </p:nvSpPr>
        <p:spPr>
          <a:xfrm>
            <a:off x="1098652" y="5020975"/>
            <a:ext cx="5188474" cy="858617"/>
          </a:xfrm>
          <a:prstGeom prst="rect">
            <a:avLst/>
          </a:prstGeom>
        </p:spPr>
        <p:txBody>
          <a:bodyPr vert="horz" lIns="91440" tIns="45720" rIns="91440" bIns="45720" rtlCol="0">
            <a:normAutofit/>
          </a:bodyPr>
          <a:lst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a:lstStyle>
          <a:p>
            <a:pPr marL="0" indent="0">
              <a:buNone/>
            </a:pPr>
            <a:r>
              <a:rPr lang="en-US" sz="1800" dirty="0">
                <a:solidFill>
                  <a:schemeClr val="tx1">
                    <a:lumMod val="85000"/>
                    <a:lumOff val="15000"/>
                  </a:schemeClr>
                </a:solidFill>
              </a:rPr>
              <a:t>Source: Garett Caroline. (2022). Renewable energy sources: definition, types and stocks. </a:t>
            </a:r>
            <a:r>
              <a:rPr lang="en-US" sz="1800" dirty="0" err="1">
                <a:solidFill>
                  <a:schemeClr val="tx1">
                    <a:lumMod val="85000"/>
                    <a:lumOff val="15000"/>
                  </a:schemeClr>
                </a:solidFill>
              </a:rPr>
              <a:t>Selectra</a:t>
            </a:r>
            <a:r>
              <a:rPr lang="en-US" sz="1800" dirty="0">
                <a:solidFill>
                  <a:schemeClr val="tx1">
                    <a:lumMod val="85000"/>
                    <a:lumOff val="15000"/>
                  </a:schemeClr>
                </a:solidFill>
              </a:rPr>
              <a:t> Climate.</a:t>
            </a:r>
          </a:p>
        </p:txBody>
      </p:sp>
      <p:sp>
        <p:nvSpPr>
          <p:cNvPr id="11" name="TextBox 10">
            <a:extLst>
              <a:ext uri="{FF2B5EF4-FFF2-40B4-BE49-F238E27FC236}">
                <a16:creationId xmlns:a16="http://schemas.microsoft.com/office/drawing/2014/main" id="{2C66423B-DEAE-AE4E-F153-76375FB665FD}"/>
              </a:ext>
            </a:extLst>
          </p:cNvPr>
          <p:cNvSpPr txBox="1"/>
          <p:nvPr/>
        </p:nvSpPr>
        <p:spPr>
          <a:xfrm>
            <a:off x="7108810" y="5842671"/>
            <a:ext cx="3798233" cy="461665"/>
          </a:xfrm>
          <a:prstGeom prst="rect">
            <a:avLst/>
          </a:prstGeom>
          <a:noFill/>
        </p:spPr>
        <p:txBody>
          <a:bodyPr wrap="square">
            <a:spAutoFit/>
          </a:bodyPr>
          <a:lstStyle/>
          <a:p>
            <a:r>
              <a:rPr lang="en-US" sz="1200" dirty="0">
                <a:solidFill>
                  <a:schemeClr val="bg2">
                    <a:lumMod val="25000"/>
                  </a:schemeClr>
                </a:solidFill>
              </a:rPr>
              <a:t>Effect of wide observation of nature in renewable energy engineering education - Scientific Figure on ResearchGate</a:t>
            </a:r>
            <a:endParaRPr lang="en-GB" sz="1200" dirty="0">
              <a:solidFill>
                <a:schemeClr val="bg2">
                  <a:lumMod val="25000"/>
                </a:schemeClr>
              </a:solidFill>
            </a:endParaRPr>
          </a:p>
        </p:txBody>
      </p:sp>
    </p:spTree>
    <p:extLst>
      <p:ext uri="{BB962C8B-B14F-4D97-AF65-F5344CB8AC3E}">
        <p14:creationId xmlns:p14="http://schemas.microsoft.com/office/powerpoint/2010/main" val="20630116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2D6CE9D5-28BB-4329-B5E2-B06131F27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5" name="Rectangle 14">
            <a:extLst>
              <a:ext uri="{FF2B5EF4-FFF2-40B4-BE49-F238E27FC236}">
                <a16:creationId xmlns:a16="http://schemas.microsoft.com/office/drawing/2014/main" id="{8D9F7D40-5D59-4F59-A331-D8F7710AC9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Freeform 11">
            <a:extLst>
              <a:ext uri="{FF2B5EF4-FFF2-40B4-BE49-F238E27FC236}">
                <a16:creationId xmlns:a16="http://schemas.microsoft.com/office/drawing/2014/main" id="{E2B1BC2F-AEBF-4990-A7F9-197AAF28BC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7548664" y="0"/>
            <a:ext cx="4643336"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tel 1">
            <a:extLst>
              <a:ext uri="{FF2B5EF4-FFF2-40B4-BE49-F238E27FC236}">
                <a16:creationId xmlns:a16="http://schemas.microsoft.com/office/drawing/2014/main" id="{B2CC95DB-1AB0-4585-9BCF-EC03E3202295}"/>
              </a:ext>
            </a:extLst>
          </p:cNvPr>
          <p:cNvSpPr>
            <a:spLocks noGrp="1"/>
          </p:cNvSpPr>
          <p:nvPr>
            <p:ph type="title"/>
          </p:nvPr>
        </p:nvSpPr>
        <p:spPr>
          <a:xfrm>
            <a:off x="8339328" y="457200"/>
            <a:ext cx="3090672" cy="1197864"/>
          </a:xfrm>
        </p:spPr>
        <p:txBody>
          <a:bodyPr anchor="b">
            <a:normAutofit/>
          </a:bodyPr>
          <a:lstStyle/>
          <a:p>
            <a:r>
              <a:rPr lang="nb-NO" sz="1600" dirty="0">
                <a:solidFill>
                  <a:schemeClr val="accent1"/>
                </a:solidFill>
              </a:rPr>
              <a:t>What Are non-renewable resources?</a:t>
            </a:r>
          </a:p>
        </p:txBody>
      </p:sp>
      <p:pic>
        <p:nvPicPr>
          <p:cNvPr id="8" name="Bilde 7">
            <a:extLst>
              <a:ext uri="{FF2B5EF4-FFF2-40B4-BE49-F238E27FC236}">
                <a16:creationId xmlns:a16="http://schemas.microsoft.com/office/drawing/2014/main" id="{4ECA2FAC-E7AC-4991-B45F-9474ED442A5A}"/>
              </a:ext>
            </a:extLst>
          </p:cNvPr>
          <p:cNvPicPr>
            <a:picLocks noChangeAspect="1"/>
          </p:cNvPicPr>
          <p:nvPr/>
        </p:nvPicPr>
        <p:blipFill>
          <a:blip r:embed="rId2"/>
          <a:stretch>
            <a:fillRect/>
          </a:stretch>
        </p:blipFill>
        <p:spPr>
          <a:xfrm>
            <a:off x="1001719" y="643464"/>
            <a:ext cx="5828688" cy="5236129"/>
          </a:xfrm>
          <a:prstGeom prst="rect">
            <a:avLst/>
          </a:prstGeom>
        </p:spPr>
      </p:pic>
      <p:sp>
        <p:nvSpPr>
          <p:cNvPr id="6" name="Plassholder for innhold 5">
            <a:extLst>
              <a:ext uri="{FF2B5EF4-FFF2-40B4-BE49-F238E27FC236}">
                <a16:creationId xmlns:a16="http://schemas.microsoft.com/office/drawing/2014/main" id="{E142CD03-197B-475D-A025-0025F509F7E8}"/>
              </a:ext>
            </a:extLst>
          </p:cNvPr>
          <p:cNvSpPr>
            <a:spLocks noGrp="1"/>
          </p:cNvSpPr>
          <p:nvPr>
            <p:ph idx="1"/>
          </p:nvPr>
        </p:nvSpPr>
        <p:spPr>
          <a:xfrm>
            <a:off x="8099609" y="1865130"/>
            <a:ext cx="3090672" cy="4224528"/>
          </a:xfrm>
        </p:spPr>
        <p:txBody>
          <a:bodyPr>
            <a:normAutofit/>
          </a:bodyPr>
          <a:lstStyle/>
          <a:p>
            <a:r>
              <a:rPr lang="en-US" sz="1600" b="0" i="0" u="none" strike="noStrike" dirty="0">
                <a:solidFill>
                  <a:schemeClr val="bg1"/>
                </a:solidFill>
                <a:effectLst/>
                <a:latin typeface="Helvetica" pitchFamily="2" charset="0"/>
              </a:rPr>
              <a:t>Non-renewable resources on the other hand are built up very slowly compared to how much we consume. </a:t>
            </a:r>
          </a:p>
          <a:p>
            <a:endParaRPr lang="en-US" sz="1600" dirty="0">
              <a:solidFill>
                <a:schemeClr val="bg1"/>
              </a:solidFill>
              <a:latin typeface="Helvetica" pitchFamily="2" charset="0"/>
            </a:endParaRPr>
          </a:p>
          <a:p>
            <a:r>
              <a:rPr lang="en-US" sz="1600" b="0" i="0" u="none" strike="noStrike" dirty="0">
                <a:solidFill>
                  <a:schemeClr val="bg1"/>
                </a:solidFill>
                <a:effectLst/>
                <a:latin typeface="Helvetica" pitchFamily="2" charset="0"/>
              </a:rPr>
              <a:t>For energy production fossil fuels like coal, oil or natural gas are dug up from the ground and burned.</a:t>
            </a:r>
            <a:endParaRPr lang="nb-NO" sz="1600" dirty="0">
              <a:solidFill>
                <a:schemeClr val="bg1"/>
              </a:solidFill>
              <a:latin typeface="Helvetica" pitchFamily="2" charset="0"/>
            </a:endParaRPr>
          </a:p>
        </p:txBody>
      </p:sp>
      <p:sp>
        <p:nvSpPr>
          <p:cNvPr id="4" name="Plassholder for bunntekst 3">
            <a:extLst>
              <a:ext uri="{FF2B5EF4-FFF2-40B4-BE49-F238E27FC236}">
                <a16:creationId xmlns:a16="http://schemas.microsoft.com/office/drawing/2014/main" id="{E646C70F-6A6B-4AFE-A0D3-5C92EE52BD71}"/>
              </a:ext>
            </a:extLst>
          </p:cNvPr>
          <p:cNvSpPr>
            <a:spLocks noGrp="1"/>
          </p:cNvSpPr>
          <p:nvPr>
            <p:ph type="ftr" sz="quarter" idx="11"/>
          </p:nvPr>
        </p:nvSpPr>
        <p:spPr>
          <a:xfrm>
            <a:off x="926926" y="6375679"/>
            <a:ext cx="5978273" cy="345796"/>
          </a:xfrm>
        </p:spPr>
        <p:txBody>
          <a:bodyPr>
            <a:normAutofit/>
          </a:bodyPr>
          <a:lstStyle/>
          <a:p>
            <a:pPr>
              <a:spcAft>
                <a:spcPts val="600"/>
              </a:spcAft>
            </a:pPr>
            <a:r>
              <a:rPr lang="en-US"/>
              <a:t>Project Number: 2020-1-UK01-KA227-SCH-094437</a:t>
            </a:r>
          </a:p>
        </p:txBody>
      </p:sp>
      <p:sp>
        <p:nvSpPr>
          <p:cNvPr id="9" name="Content Placeholder 9">
            <a:extLst>
              <a:ext uri="{FF2B5EF4-FFF2-40B4-BE49-F238E27FC236}">
                <a16:creationId xmlns:a16="http://schemas.microsoft.com/office/drawing/2014/main" id="{6D1794EA-2988-1738-CDFB-ED67144A425C}"/>
              </a:ext>
            </a:extLst>
          </p:cNvPr>
          <p:cNvSpPr txBox="1">
            <a:spLocks/>
          </p:cNvSpPr>
          <p:nvPr/>
        </p:nvSpPr>
        <p:spPr>
          <a:xfrm>
            <a:off x="1507114" y="5879593"/>
            <a:ext cx="5766078" cy="858617"/>
          </a:xfrm>
          <a:prstGeom prst="rect">
            <a:avLst/>
          </a:prstGeom>
        </p:spPr>
        <p:txBody>
          <a:bodyPr vert="horz" lIns="91440" tIns="45720" rIns="91440" bIns="45720" rtlCol="0">
            <a:normAutofit/>
          </a:bodyPr>
          <a:lst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a:lstStyle>
          <a:p>
            <a:pPr marL="0" indent="0">
              <a:buNone/>
            </a:pPr>
            <a:r>
              <a:rPr lang="en-US" sz="1800" dirty="0">
                <a:solidFill>
                  <a:schemeClr val="tx1">
                    <a:lumMod val="85000"/>
                    <a:lumOff val="15000"/>
                  </a:schemeClr>
                </a:solidFill>
              </a:rPr>
              <a:t>Source: </a:t>
            </a:r>
            <a:r>
              <a:rPr lang="en-US" sz="1800" dirty="0" err="1">
                <a:solidFill>
                  <a:schemeClr val="tx1">
                    <a:lumMod val="85000"/>
                    <a:lumOff val="15000"/>
                  </a:schemeClr>
                </a:solidFill>
              </a:rPr>
              <a:t>Polarpedia</a:t>
            </a:r>
            <a:r>
              <a:rPr lang="en-US" sz="1800" dirty="0">
                <a:solidFill>
                  <a:schemeClr val="tx1">
                    <a:lumMod val="85000"/>
                    <a:lumOff val="15000"/>
                  </a:schemeClr>
                </a:solidFill>
              </a:rPr>
              <a:t>. (2020). Non-renewable energy.</a:t>
            </a:r>
          </a:p>
        </p:txBody>
      </p:sp>
    </p:spTree>
    <p:extLst>
      <p:ext uri="{BB962C8B-B14F-4D97-AF65-F5344CB8AC3E}">
        <p14:creationId xmlns:p14="http://schemas.microsoft.com/office/powerpoint/2010/main" val="1602914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37D61F25-7CD4-44E4-9F55-D4332D2954EE}"/>
              </a:ext>
            </a:extLst>
          </p:cNvPr>
          <p:cNvSpPr>
            <a:spLocks noGrp="1"/>
          </p:cNvSpPr>
          <p:nvPr>
            <p:ph type="title"/>
          </p:nvPr>
        </p:nvSpPr>
        <p:spPr>
          <a:xfrm>
            <a:off x="5195727" y="382385"/>
            <a:ext cx="6335338" cy="1492132"/>
          </a:xfrm>
        </p:spPr>
        <p:txBody>
          <a:bodyPr>
            <a:normAutofit/>
          </a:bodyPr>
          <a:lstStyle/>
          <a:p>
            <a:pPr algn="ctr"/>
            <a:r>
              <a:rPr lang="nb-NO" dirty="0"/>
              <a:t> </a:t>
            </a:r>
            <a:r>
              <a:rPr lang="nb-NO" dirty="0" err="1"/>
              <a:t>renewable</a:t>
            </a:r>
            <a:r>
              <a:rPr lang="nb-NO" dirty="0"/>
              <a:t> </a:t>
            </a:r>
            <a:r>
              <a:rPr lang="nb-NO" dirty="0" err="1"/>
              <a:t>energy</a:t>
            </a:r>
            <a:r>
              <a:rPr lang="nb-NO" dirty="0"/>
              <a:t> </a:t>
            </a:r>
            <a:r>
              <a:rPr lang="nb-NO" dirty="0" err="1"/>
              <a:t>sources</a:t>
            </a:r>
            <a:endParaRPr lang="nb-NO" dirty="0"/>
          </a:p>
        </p:txBody>
      </p:sp>
      <p:pic>
        <p:nvPicPr>
          <p:cNvPr id="14" name="Picture 5" descr="Et bilde som inneholder gress, himmel, utendørs, utendørsobjekt&#10;&#10;Automatisk generert beskrivelse">
            <a:extLst>
              <a:ext uri="{FF2B5EF4-FFF2-40B4-BE49-F238E27FC236}">
                <a16:creationId xmlns:a16="http://schemas.microsoft.com/office/drawing/2014/main" id="{58077B7B-0CA9-6E2D-815F-A575812CA59C}"/>
              </a:ext>
            </a:extLst>
          </p:cNvPr>
          <p:cNvPicPr>
            <a:picLocks noChangeAspect="1"/>
          </p:cNvPicPr>
          <p:nvPr/>
        </p:nvPicPr>
        <p:blipFill rotWithShape="1">
          <a:blip r:embed="rId2"/>
          <a:srcRect l="30077" r="36096" b="-1"/>
          <a:stretch/>
        </p:blipFill>
        <p:spPr>
          <a:xfrm>
            <a:off x="688434" y="-9525"/>
            <a:ext cx="4129822" cy="6867525"/>
          </a:xfrm>
          <a:prstGeom prst="rect">
            <a:avLst/>
          </a:prstGeom>
        </p:spPr>
      </p:pic>
      <p:sp>
        <p:nvSpPr>
          <p:cNvPr id="15" name="Freeform 6">
            <a:extLst>
              <a:ext uri="{FF2B5EF4-FFF2-40B4-BE49-F238E27FC236}">
                <a16:creationId xmlns:a16="http://schemas.microsoft.com/office/drawing/2014/main" id="{5402222E-F041-43A0-81BC-1B3F2EF765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3" name="Plassholder for innhold 2">
            <a:extLst>
              <a:ext uri="{FF2B5EF4-FFF2-40B4-BE49-F238E27FC236}">
                <a16:creationId xmlns:a16="http://schemas.microsoft.com/office/drawing/2014/main" id="{25A80920-BA82-4FE8-8F7F-8F84A309D224}"/>
              </a:ext>
            </a:extLst>
          </p:cNvPr>
          <p:cNvSpPr>
            <a:spLocks noGrp="1"/>
          </p:cNvSpPr>
          <p:nvPr>
            <p:ph idx="1"/>
          </p:nvPr>
        </p:nvSpPr>
        <p:spPr>
          <a:xfrm>
            <a:off x="5195727" y="2286001"/>
            <a:ext cx="6335338" cy="3593591"/>
          </a:xfrm>
        </p:spPr>
        <p:txBody>
          <a:bodyPr>
            <a:normAutofit/>
          </a:bodyPr>
          <a:lstStyle/>
          <a:p>
            <a:r>
              <a:rPr lang="en-US" dirty="0"/>
              <a:t>Renewable energy generation can be categorized by the main source they utilize such as solar, wind, water, biomass and geothermal sources.</a:t>
            </a:r>
          </a:p>
        </p:txBody>
      </p:sp>
      <p:sp>
        <p:nvSpPr>
          <p:cNvPr id="4" name="Plassholder for bunntekst 3">
            <a:extLst>
              <a:ext uri="{FF2B5EF4-FFF2-40B4-BE49-F238E27FC236}">
                <a16:creationId xmlns:a16="http://schemas.microsoft.com/office/drawing/2014/main" id="{A4F38C94-3F13-41E4-A446-7B02A545E8E9}"/>
              </a:ext>
            </a:extLst>
          </p:cNvPr>
          <p:cNvSpPr>
            <a:spLocks noGrp="1"/>
          </p:cNvSpPr>
          <p:nvPr>
            <p:ph type="ftr" sz="quarter" idx="11"/>
          </p:nvPr>
        </p:nvSpPr>
        <p:spPr>
          <a:xfrm>
            <a:off x="5195726" y="6375679"/>
            <a:ext cx="4271016" cy="345796"/>
          </a:xfrm>
        </p:spPr>
        <p:txBody>
          <a:bodyPr>
            <a:normAutofit/>
          </a:bodyPr>
          <a:lstStyle/>
          <a:p>
            <a:pPr algn="l">
              <a:spcAft>
                <a:spcPts val="600"/>
              </a:spcAft>
            </a:pPr>
            <a:r>
              <a:rPr lang="en-US"/>
              <a:t>Project Number: 2020-1-UK01-KA227-SCH-094437</a:t>
            </a:r>
          </a:p>
        </p:txBody>
      </p:sp>
      <p:sp>
        <p:nvSpPr>
          <p:cNvPr id="16" name="Rectangle 11">
            <a:extLst>
              <a:ext uri="{FF2B5EF4-FFF2-40B4-BE49-F238E27FC236}">
                <a16:creationId xmlns:a16="http://schemas.microsoft.com/office/drawing/2014/main" id="{B80D28A2-8EA4-4EF0-9056-3BDAA7290F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Content Placeholder 9">
            <a:extLst>
              <a:ext uri="{FF2B5EF4-FFF2-40B4-BE49-F238E27FC236}">
                <a16:creationId xmlns:a16="http://schemas.microsoft.com/office/drawing/2014/main" id="{87416E82-D1EE-79AA-E703-7178F5C938CF}"/>
              </a:ext>
            </a:extLst>
          </p:cNvPr>
          <p:cNvSpPr txBox="1">
            <a:spLocks/>
          </p:cNvSpPr>
          <p:nvPr/>
        </p:nvSpPr>
        <p:spPr>
          <a:xfrm>
            <a:off x="5769159" y="5269018"/>
            <a:ext cx="5188474" cy="858617"/>
          </a:xfrm>
          <a:prstGeom prst="rect">
            <a:avLst/>
          </a:prstGeom>
        </p:spPr>
        <p:txBody>
          <a:bodyPr vert="horz" lIns="91440" tIns="45720" rIns="91440" bIns="45720" rtlCol="0">
            <a:normAutofit/>
          </a:bodyPr>
          <a:lst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a:lstStyle>
          <a:p>
            <a:pPr marL="0" indent="0">
              <a:buNone/>
            </a:pPr>
            <a:r>
              <a:rPr lang="en-US" sz="1800" dirty="0">
                <a:solidFill>
                  <a:schemeClr val="tx1">
                    <a:lumMod val="85000"/>
                    <a:lumOff val="15000"/>
                  </a:schemeClr>
                </a:solidFill>
              </a:rPr>
              <a:t>Source: Garett Caroline. (2022). Renewable energy sources: definition, types and stocks. </a:t>
            </a:r>
            <a:r>
              <a:rPr lang="en-US" sz="1800" dirty="0" err="1">
                <a:solidFill>
                  <a:schemeClr val="tx1">
                    <a:lumMod val="85000"/>
                    <a:lumOff val="15000"/>
                  </a:schemeClr>
                </a:solidFill>
              </a:rPr>
              <a:t>Selectra</a:t>
            </a:r>
            <a:r>
              <a:rPr lang="en-US" sz="1800" dirty="0">
                <a:solidFill>
                  <a:schemeClr val="tx1">
                    <a:lumMod val="85000"/>
                    <a:lumOff val="15000"/>
                  </a:schemeClr>
                </a:solidFill>
              </a:rPr>
              <a:t> Climate.</a:t>
            </a:r>
          </a:p>
        </p:txBody>
      </p:sp>
    </p:spTree>
    <p:extLst>
      <p:ext uri="{BB962C8B-B14F-4D97-AF65-F5344CB8AC3E}">
        <p14:creationId xmlns:p14="http://schemas.microsoft.com/office/powerpoint/2010/main" val="33281131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Bilde 5" descr="Et bilde som inneholder fjell, himmel, vann, utendørs&#10;&#10;Automatisk generert beskrivelse">
            <a:extLst>
              <a:ext uri="{FF2B5EF4-FFF2-40B4-BE49-F238E27FC236}">
                <a16:creationId xmlns:a16="http://schemas.microsoft.com/office/drawing/2014/main" id="{EC4E063B-1B90-4F41-84DC-35E0C823C6E8}"/>
              </a:ext>
            </a:extLst>
          </p:cNvPr>
          <p:cNvPicPr>
            <a:picLocks noChangeAspect="1"/>
          </p:cNvPicPr>
          <p:nvPr/>
        </p:nvPicPr>
        <p:blipFill rotWithShape="1">
          <a:blip r:embed="rId2"/>
          <a:srcRect/>
          <a:stretch/>
        </p:blipFill>
        <p:spPr>
          <a:xfrm>
            <a:off x="20" y="10"/>
            <a:ext cx="12191980" cy="6857990"/>
          </a:xfrm>
          <a:prstGeom prst="rect">
            <a:avLst/>
          </a:prstGeom>
        </p:spPr>
      </p:pic>
      <p:sp>
        <p:nvSpPr>
          <p:cNvPr id="11" name="Freeform: Shape 10">
            <a:extLst>
              <a:ext uri="{FF2B5EF4-FFF2-40B4-BE49-F238E27FC236}">
                <a16:creationId xmlns:a16="http://schemas.microsoft.com/office/drawing/2014/main" id="{0151AADE-3190-40C1-806A-ED37442630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09613" y="0"/>
            <a:ext cx="11482387" cy="6858000"/>
          </a:xfrm>
          <a:custGeom>
            <a:avLst/>
            <a:gdLst>
              <a:gd name="connsiteX0" fmla="*/ 0 w 11482387"/>
              <a:gd name="connsiteY0" fmla="*/ 0 h 6858000"/>
              <a:gd name="connsiteX1" fmla="*/ 11482387 w 11482387"/>
              <a:gd name="connsiteY1" fmla="*/ 0 h 6858000"/>
              <a:gd name="connsiteX2" fmla="*/ 11482387 w 11482387"/>
              <a:gd name="connsiteY2" fmla="*/ 6858000 h 6858000"/>
              <a:gd name="connsiteX3" fmla="*/ 0 w 11482387"/>
              <a:gd name="connsiteY3" fmla="*/ 6858000 h 6858000"/>
              <a:gd name="connsiteX4" fmla="*/ 1587 w 11482387"/>
              <a:gd name="connsiteY4" fmla="*/ 6789738 h 6858000"/>
              <a:gd name="connsiteX5" fmla="*/ 9525 w 11482387"/>
              <a:gd name="connsiteY5" fmla="*/ 6729413 h 6858000"/>
              <a:gd name="connsiteX6" fmla="*/ 20637 w 11482387"/>
              <a:gd name="connsiteY6" fmla="*/ 6677025 h 6858000"/>
              <a:gd name="connsiteX7" fmla="*/ 34925 w 11482387"/>
              <a:gd name="connsiteY7" fmla="*/ 6630988 h 6858000"/>
              <a:gd name="connsiteX8" fmla="*/ 50800 w 11482387"/>
              <a:gd name="connsiteY8" fmla="*/ 6589713 h 6858000"/>
              <a:gd name="connsiteX9" fmla="*/ 69850 w 11482387"/>
              <a:gd name="connsiteY9" fmla="*/ 6553200 h 6858000"/>
              <a:gd name="connsiteX10" fmla="*/ 88900 w 11482387"/>
              <a:gd name="connsiteY10" fmla="*/ 6515100 h 6858000"/>
              <a:gd name="connsiteX11" fmla="*/ 107950 w 11482387"/>
              <a:gd name="connsiteY11" fmla="*/ 6477000 h 6858000"/>
              <a:gd name="connsiteX12" fmla="*/ 123825 w 11482387"/>
              <a:gd name="connsiteY12" fmla="*/ 6440488 h 6858000"/>
              <a:gd name="connsiteX13" fmla="*/ 139700 w 11482387"/>
              <a:gd name="connsiteY13" fmla="*/ 6399213 h 6858000"/>
              <a:gd name="connsiteX14" fmla="*/ 155575 w 11482387"/>
              <a:gd name="connsiteY14" fmla="*/ 6353175 h 6858000"/>
              <a:gd name="connsiteX15" fmla="*/ 166687 w 11482387"/>
              <a:gd name="connsiteY15" fmla="*/ 6300788 h 6858000"/>
              <a:gd name="connsiteX16" fmla="*/ 173037 w 11482387"/>
              <a:gd name="connsiteY16" fmla="*/ 6240463 h 6858000"/>
              <a:gd name="connsiteX17" fmla="*/ 176212 w 11482387"/>
              <a:gd name="connsiteY17" fmla="*/ 6172200 h 6858000"/>
              <a:gd name="connsiteX18" fmla="*/ 173037 w 11482387"/>
              <a:gd name="connsiteY18" fmla="*/ 6103938 h 6858000"/>
              <a:gd name="connsiteX19" fmla="*/ 166687 w 11482387"/>
              <a:gd name="connsiteY19" fmla="*/ 6043613 h 6858000"/>
              <a:gd name="connsiteX20" fmla="*/ 155575 w 11482387"/>
              <a:gd name="connsiteY20" fmla="*/ 5991225 h 6858000"/>
              <a:gd name="connsiteX21" fmla="*/ 139700 w 11482387"/>
              <a:gd name="connsiteY21" fmla="*/ 5945188 h 6858000"/>
              <a:gd name="connsiteX22" fmla="*/ 123825 w 11482387"/>
              <a:gd name="connsiteY22" fmla="*/ 5903913 h 6858000"/>
              <a:gd name="connsiteX23" fmla="*/ 107950 w 11482387"/>
              <a:gd name="connsiteY23" fmla="*/ 5867400 h 6858000"/>
              <a:gd name="connsiteX24" fmla="*/ 88900 w 11482387"/>
              <a:gd name="connsiteY24" fmla="*/ 5829300 h 6858000"/>
              <a:gd name="connsiteX25" fmla="*/ 69850 w 11482387"/>
              <a:gd name="connsiteY25" fmla="*/ 5791200 h 6858000"/>
              <a:gd name="connsiteX26" fmla="*/ 50800 w 11482387"/>
              <a:gd name="connsiteY26" fmla="*/ 5754688 h 6858000"/>
              <a:gd name="connsiteX27" fmla="*/ 34925 w 11482387"/>
              <a:gd name="connsiteY27" fmla="*/ 5713413 h 6858000"/>
              <a:gd name="connsiteX28" fmla="*/ 20637 w 11482387"/>
              <a:gd name="connsiteY28" fmla="*/ 5667375 h 6858000"/>
              <a:gd name="connsiteX29" fmla="*/ 9525 w 11482387"/>
              <a:gd name="connsiteY29" fmla="*/ 5614988 h 6858000"/>
              <a:gd name="connsiteX30" fmla="*/ 1587 w 11482387"/>
              <a:gd name="connsiteY30" fmla="*/ 5554663 h 6858000"/>
              <a:gd name="connsiteX31" fmla="*/ 0 w 11482387"/>
              <a:gd name="connsiteY31" fmla="*/ 5486400 h 6858000"/>
              <a:gd name="connsiteX32" fmla="*/ 1587 w 11482387"/>
              <a:gd name="connsiteY32" fmla="*/ 5418138 h 6858000"/>
              <a:gd name="connsiteX33" fmla="*/ 9525 w 11482387"/>
              <a:gd name="connsiteY33" fmla="*/ 5357813 h 6858000"/>
              <a:gd name="connsiteX34" fmla="*/ 20637 w 11482387"/>
              <a:gd name="connsiteY34" fmla="*/ 5305425 h 6858000"/>
              <a:gd name="connsiteX35" fmla="*/ 34925 w 11482387"/>
              <a:gd name="connsiteY35" fmla="*/ 5259388 h 6858000"/>
              <a:gd name="connsiteX36" fmla="*/ 50800 w 11482387"/>
              <a:gd name="connsiteY36" fmla="*/ 5218113 h 6858000"/>
              <a:gd name="connsiteX37" fmla="*/ 69850 w 11482387"/>
              <a:gd name="connsiteY37" fmla="*/ 5181600 h 6858000"/>
              <a:gd name="connsiteX38" fmla="*/ 88900 w 11482387"/>
              <a:gd name="connsiteY38" fmla="*/ 5143500 h 6858000"/>
              <a:gd name="connsiteX39" fmla="*/ 107950 w 11482387"/>
              <a:gd name="connsiteY39" fmla="*/ 5105400 h 6858000"/>
              <a:gd name="connsiteX40" fmla="*/ 123825 w 11482387"/>
              <a:gd name="connsiteY40" fmla="*/ 5068888 h 6858000"/>
              <a:gd name="connsiteX41" fmla="*/ 139700 w 11482387"/>
              <a:gd name="connsiteY41" fmla="*/ 5027613 h 6858000"/>
              <a:gd name="connsiteX42" fmla="*/ 155575 w 11482387"/>
              <a:gd name="connsiteY42" fmla="*/ 4981575 h 6858000"/>
              <a:gd name="connsiteX43" fmla="*/ 166687 w 11482387"/>
              <a:gd name="connsiteY43" fmla="*/ 4929188 h 6858000"/>
              <a:gd name="connsiteX44" fmla="*/ 173037 w 11482387"/>
              <a:gd name="connsiteY44" fmla="*/ 4868863 h 6858000"/>
              <a:gd name="connsiteX45" fmla="*/ 176212 w 11482387"/>
              <a:gd name="connsiteY45" fmla="*/ 4800600 h 6858000"/>
              <a:gd name="connsiteX46" fmla="*/ 173037 w 11482387"/>
              <a:gd name="connsiteY46" fmla="*/ 4732338 h 6858000"/>
              <a:gd name="connsiteX47" fmla="*/ 166687 w 11482387"/>
              <a:gd name="connsiteY47" fmla="*/ 4672013 h 6858000"/>
              <a:gd name="connsiteX48" fmla="*/ 155575 w 11482387"/>
              <a:gd name="connsiteY48" fmla="*/ 4619625 h 6858000"/>
              <a:gd name="connsiteX49" fmla="*/ 139700 w 11482387"/>
              <a:gd name="connsiteY49" fmla="*/ 4573588 h 6858000"/>
              <a:gd name="connsiteX50" fmla="*/ 123825 w 11482387"/>
              <a:gd name="connsiteY50" fmla="*/ 4532313 h 6858000"/>
              <a:gd name="connsiteX51" fmla="*/ 107950 w 11482387"/>
              <a:gd name="connsiteY51" fmla="*/ 4495800 h 6858000"/>
              <a:gd name="connsiteX52" fmla="*/ 69850 w 11482387"/>
              <a:gd name="connsiteY52" fmla="*/ 4419600 h 6858000"/>
              <a:gd name="connsiteX53" fmla="*/ 50800 w 11482387"/>
              <a:gd name="connsiteY53" fmla="*/ 4383088 h 6858000"/>
              <a:gd name="connsiteX54" fmla="*/ 34925 w 11482387"/>
              <a:gd name="connsiteY54" fmla="*/ 4341813 h 6858000"/>
              <a:gd name="connsiteX55" fmla="*/ 20637 w 11482387"/>
              <a:gd name="connsiteY55" fmla="*/ 4295775 h 6858000"/>
              <a:gd name="connsiteX56" fmla="*/ 9525 w 11482387"/>
              <a:gd name="connsiteY56" fmla="*/ 4243388 h 6858000"/>
              <a:gd name="connsiteX57" fmla="*/ 1587 w 11482387"/>
              <a:gd name="connsiteY57" fmla="*/ 4183063 h 6858000"/>
              <a:gd name="connsiteX58" fmla="*/ 0 w 11482387"/>
              <a:gd name="connsiteY58" fmla="*/ 4114800 h 6858000"/>
              <a:gd name="connsiteX59" fmla="*/ 1587 w 11482387"/>
              <a:gd name="connsiteY59" fmla="*/ 4046538 h 6858000"/>
              <a:gd name="connsiteX60" fmla="*/ 9525 w 11482387"/>
              <a:gd name="connsiteY60" fmla="*/ 3986213 h 6858000"/>
              <a:gd name="connsiteX61" fmla="*/ 20637 w 11482387"/>
              <a:gd name="connsiteY61" fmla="*/ 3933825 h 6858000"/>
              <a:gd name="connsiteX62" fmla="*/ 34925 w 11482387"/>
              <a:gd name="connsiteY62" fmla="*/ 3887788 h 6858000"/>
              <a:gd name="connsiteX63" fmla="*/ 50800 w 11482387"/>
              <a:gd name="connsiteY63" fmla="*/ 3846513 h 6858000"/>
              <a:gd name="connsiteX64" fmla="*/ 69850 w 11482387"/>
              <a:gd name="connsiteY64" fmla="*/ 3810000 h 6858000"/>
              <a:gd name="connsiteX65" fmla="*/ 88900 w 11482387"/>
              <a:gd name="connsiteY65" fmla="*/ 3771900 h 6858000"/>
              <a:gd name="connsiteX66" fmla="*/ 107950 w 11482387"/>
              <a:gd name="connsiteY66" fmla="*/ 3733800 h 6858000"/>
              <a:gd name="connsiteX67" fmla="*/ 123825 w 11482387"/>
              <a:gd name="connsiteY67" fmla="*/ 3697288 h 6858000"/>
              <a:gd name="connsiteX68" fmla="*/ 139700 w 11482387"/>
              <a:gd name="connsiteY68" fmla="*/ 3656013 h 6858000"/>
              <a:gd name="connsiteX69" fmla="*/ 155575 w 11482387"/>
              <a:gd name="connsiteY69" fmla="*/ 3609975 h 6858000"/>
              <a:gd name="connsiteX70" fmla="*/ 166687 w 11482387"/>
              <a:gd name="connsiteY70" fmla="*/ 3557588 h 6858000"/>
              <a:gd name="connsiteX71" fmla="*/ 173037 w 11482387"/>
              <a:gd name="connsiteY71" fmla="*/ 3497263 h 6858000"/>
              <a:gd name="connsiteX72" fmla="*/ 176212 w 11482387"/>
              <a:gd name="connsiteY72" fmla="*/ 3427413 h 6858000"/>
              <a:gd name="connsiteX73" fmla="*/ 173037 w 11482387"/>
              <a:gd name="connsiteY73" fmla="*/ 3360738 h 6858000"/>
              <a:gd name="connsiteX74" fmla="*/ 166687 w 11482387"/>
              <a:gd name="connsiteY74" fmla="*/ 3300413 h 6858000"/>
              <a:gd name="connsiteX75" fmla="*/ 155575 w 11482387"/>
              <a:gd name="connsiteY75" fmla="*/ 3248025 h 6858000"/>
              <a:gd name="connsiteX76" fmla="*/ 139700 w 11482387"/>
              <a:gd name="connsiteY76" fmla="*/ 3201988 h 6858000"/>
              <a:gd name="connsiteX77" fmla="*/ 123825 w 11482387"/>
              <a:gd name="connsiteY77" fmla="*/ 3160713 h 6858000"/>
              <a:gd name="connsiteX78" fmla="*/ 107950 w 11482387"/>
              <a:gd name="connsiteY78" fmla="*/ 3124200 h 6858000"/>
              <a:gd name="connsiteX79" fmla="*/ 88900 w 11482387"/>
              <a:gd name="connsiteY79" fmla="*/ 3086100 h 6858000"/>
              <a:gd name="connsiteX80" fmla="*/ 69850 w 11482387"/>
              <a:gd name="connsiteY80" fmla="*/ 3048000 h 6858000"/>
              <a:gd name="connsiteX81" fmla="*/ 50800 w 11482387"/>
              <a:gd name="connsiteY81" fmla="*/ 3011488 h 6858000"/>
              <a:gd name="connsiteX82" fmla="*/ 34925 w 11482387"/>
              <a:gd name="connsiteY82" fmla="*/ 2970213 h 6858000"/>
              <a:gd name="connsiteX83" fmla="*/ 20637 w 11482387"/>
              <a:gd name="connsiteY83" fmla="*/ 2924175 h 6858000"/>
              <a:gd name="connsiteX84" fmla="*/ 9525 w 11482387"/>
              <a:gd name="connsiteY84" fmla="*/ 2871788 h 6858000"/>
              <a:gd name="connsiteX85" fmla="*/ 1587 w 11482387"/>
              <a:gd name="connsiteY85" fmla="*/ 2811463 h 6858000"/>
              <a:gd name="connsiteX86" fmla="*/ 0 w 11482387"/>
              <a:gd name="connsiteY86" fmla="*/ 2743200 h 6858000"/>
              <a:gd name="connsiteX87" fmla="*/ 1587 w 11482387"/>
              <a:gd name="connsiteY87" fmla="*/ 2674938 h 6858000"/>
              <a:gd name="connsiteX88" fmla="*/ 9525 w 11482387"/>
              <a:gd name="connsiteY88" fmla="*/ 2614613 h 6858000"/>
              <a:gd name="connsiteX89" fmla="*/ 20637 w 11482387"/>
              <a:gd name="connsiteY89" fmla="*/ 2562225 h 6858000"/>
              <a:gd name="connsiteX90" fmla="*/ 34925 w 11482387"/>
              <a:gd name="connsiteY90" fmla="*/ 2516188 h 6858000"/>
              <a:gd name="connsiteX91" fmla="*/ 50800 w 11482387"/>
              <a:gd name="connsiteY91" fmla="*/ 2474913 h 6858000"/>
              <a:gd name="connsiteX92" fmla="*/ 69850 w 11482387"/>
              <a:gd name="connsiteY92" fmla="*/ 2438400 h 6858000"/>
              <a:gd name="connsiteX93" fmla="*/ 88900 w 11482387"/>
              <a:gd name="connsiteY93" fmla="*/ 2400300 h 6858000"/>
              <a:gd name="connsiteX94" fmla="*/ 107950 w 11482387"/>
              <a:gd name="connsiteY94" fmla="*/ 2362200 h 6858000"/>
              <a:gd name="connsiteX95" fmla="*/ 123825 w 11482387"/>
              <a:gd name="connsiteY95" fmla="*/ 2325688 h 6858000"/>
              <a:gd name="connsiteX96" fmla="*/ 139700 w 11482387"/>
              <a:gd name="connsiteY96" fmla="*/ 2284413 h 6858000"/>
              <a:gd name="connsiteX97" fmla="*/ 155575 w 11482387"/>
              <a:gd name="connsiteY97" fmla="*/ 2238375 h 6858000"/>
              <a:gd name="connsiteX98" fmla="*/ 166687 w 11482387"/>
              <a:gd name="connsiteY98" fmla="*/ 2185988 h 6858000"/>
              <a:gd name="connsiteX99" fmla="*/ 173037 w 11482387"/>
              <a:gd name="connsiteY99" fmla="*/ 2125663 h 6858000"/>
              <a:gd name="connsiteX100" fmla="*/ 176212 w 11482387"/>
              <a:gd name="connsiteY100" fmla="*/ 2057400 h 6858000"/>
              <a:gd name="connsiteX101" fmla="*/ 173037 w 11482387"/>
              <a:gd name="connsiteY101" fmla="*/ 1989138 h 6858000"/>
              <a:gd name="connsiteX102" fmla="*/ 166687 w 11482387"/>
              <a:gd name="connsiteY102" fmla="*/ 1928813 h 6858000"/>
              <a:gd name="connsiteX103" fmla="*/ 155575 w 11482387"/>
              <a:gd name="connsiteY103" fmla="*/ 1876425 h 6858000"/>
              <a:gd name="connsiteX104" fmla="*/ 139700 w 11482387"/>
              <a:gd name="connsiteY104" fmla="*/ 1830388 h 6858000"/>
              <a:gd name="connsiteX105" fmla="*/ 123825 w 11482387"/>
              <a:gd name="connsiteY105" fmla="*/ 1789113 h 6858000"/>
              <a:gd name="connsiteX106" fmla="*/ 107950 w 11482387"/>
              <a:gd name="connsiteY106" fmla="*/ 1752600 h 6858000"/>
              <a:gd name="connsiteX107" fmla="*/ 88900 w 11482387"/>
              <a:gd name="connsiteY107" fmla="*/ 1714500 h 6858000"/>
              <a:gd name="connsiteX108" fmla="*/ 69850 w 11482387"/>
              <a:gd name="connsiteY108" fmla="*/ 1676400 h 6858000"/>
              <a:gd name="connsiteX109" fmla="*/ 50800 w 11482387"/>
              <a:gd name="connsiteY109" fmla="*/ 1639888 h 6858000"/>
              <a:gd name="connsiteX110" fmla="*/ 34925 w 11482387"/>
              <a:gd name="connsiteY110" fmla="*/ 1598613 h 6858000"/>
              <a:gd name="connsiteX111" fmla="*/ 20637 w 11482387"/>
              <a:gd name="connsiteY111" fmla="*/ 1552575 h 6858000"/>
              <a:gd name="connsiteX112" fmla="*/ 9525 w 11482387"/>
              <a:gd name="connsiteY112" fmla="*/ 1500188 h 6858000"/>
              <a:gd name="connsiteX113" fmla="*/ 1587 w 11482387"/>
              <a:gd name="connsiteY113" fmla="*/ 1439863 h 6858000"/>
              <a:gd name="connsiteX114" fmla="*/ 0 w 11482387"/>
              <a:gd name="connsiteY114" fmla="*/ 1371600 h 6858000"/>
              <a:gd name="connsiteX115" fmla="*/ 1587 w 11482387"/>
              <a:gd name="connsiteY115" fmla="*/ 1303338 h 6858000"/>
              <a:gd name="connsiteX116" fmla="*/ 9525 w 11482387"/>
              <a:gd name="connsiteY116" fmla="*/ 1243013 h 6858000"/>
              <a:gd name="connsiteX117" fmla="*/ 20637 w 11482387"/>
              <a:gd name="connsiteY117" fmla="*/ 1190625 h 6858000"/>
              <a:gd name="connsiteX118" fmla="*/ 34925 w 11482387"/>
              <a:gd name="connsiteY118" fmla="*/ 1144588 h 6858000"/>
              <a:gd name="connsiteX119" fmla="*/ 50800 w 11482387"/>
              <a:gd name="connsiteY119" fmla="*/ 1103313 h 6858000"/>
              <a:gd name="connsiteX120" fmla="*/ 69850 w 11482387"/>
              <a:gd name="connsiteY120" fmla="*/ 1066800 h 6858000"/>
              <a:gd name="connsiteX121" fmla="*/ 88900 w 11482387"/>
              <a:gd name="connsiteY121" fmla="*/ 1028700 h 6858000"/>
              <a:gd name="connsiteX122" fmla="*/ 107950 w 11482387"/>
              <a:gd name="connsiteY122" fmla="*/ 990600 h 6858000"/>
              <a:gd name="connsiteX123" fmla="*/ 123825 w 11482387"/>
              <a:gd name="connsiteY123" fmla="*/ 954088 h 6858000"/>
              <a:gd name="connsiteX124" fmla="*/ 139700 w 11482387"/>
              <a:gd name="connsiteY124" fmla="*/ 912813 h 6858000"/>
              <a:gd name="connsiteX125" fmla="*/ 155575 w 11482387"/>
              <a:gd name="connsiteY125" fmla="*/ 866775 h 6858000"/>
              <a:gd name="connsiteX126" fmla="*/ 166687 w 11482387"/>
              <a:gd name="connsiteY126" fmla="*/ 814388 h 6858000"/>
              <a:gd name="connsiteX127" fmla="*/ 173037 w 11482387"/>
              <a:gd name="connsiteY127" fmla="*/ 754063 h 6858000"/>
              <a:gd name="connsiteX128" fmla="*/ 176212 w 11482387"/>
              <a:gd name="connsiteY128" fmla="*/ 685800 h 6858000"/>
              <a:gd name="connsiteX129" fmla="*/ 173037 w 11482387"/>
              <a:gd name="connsiteY129" fmla="*/ 617538 h 6858000"/>
              <a:gd name="connsiteX130" fmla="*/ 166687 w 11482387"/>
              <a:gd name="connsiteY130" fmla="*/ 557213 h 6858000"/>
              <a:gd name="connsiteX131" fmla="*/ 155575 w 11482387"/>
              <a:gd name="connsiteY131" fmla="*/ 504825 h 6858000"/>
              <a:gd name="connsiteX132" fmla="*/ 139700 w 11482387"/>
              <a:gd name="connsiteY132" fmla="*/ 458788 h 6858000"/>
              <a:gd name="connsiteX133" fmla="*/ 123825 w 11482387"/>
              <a:gd name="connsiteY133" fmla="*/ 417513 h 6858000"/>
              <a:gd name="connsiteX134" fmla="*/ 107950 w 11482387"/>
              <a:gd name="connsiteY134" fmla="*/ 381000 h 6858000"/>
              <a:gd name="connsiteX135" fmla="*/ 88900 w 11482387"/>
              <a:gd name="connsiteY135" fmla="*/ 342900 h 6858000"/>
              <a:gd name="connsiteX136" fmla="*/ 69850 w 11482387"/>
              <a:gd name="connsiteY136" fmla="*/ 304800 h 6858000"/>
              <a:gd name="connsiteX137" fmla="*/ 50800 w 11482387"/>
              <a:gd name="connsiteY137" fmla="*/ 268288 h 6858000"/>
              <a:gd name="connsiteX138" fmla="*/ 34925 w 11482387"/>
              <a:gd name="connsiteY138" fmla="*/ 227013 h 6858000"/>
              <a:gd name="connsiteX139" fmla="*/ 20637 w 11482387"/>
              <a:gd name="connsiteY139" fmla="*/ 180975 h 6858000"/>
              <a:gd name="connsiteX140" fmla="*/ 9525 w 11482387"/>
              <a:gd name="connsiteY140" fmla="*/ 128588 h 6858000"/>
              <a:gd name="connsiteX141" fmla="*/ 1587 w 11482387"/>
              <a:gd name="connsiteY141" fmla="*/ 6826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11482387" h="6858000">
                <a:moveTo>
                  <a:pt x="0" y="0"/>
                </a:moveTo>
                <a:lnTo>
                  <a:pt x="11482387" y="0"/>
                </a:lnTo>
                <a:lnTo>
                  <a:pt x="11482387" y="6858000"/>
                </a:lnTo>
                <a:lnTo>
                  <a:pt x="0" y="6858000"/>
                </a:lnTo>
                <a:lnTo>
                  <a:pt x="1587" y="6789738"/>
                </a:lnTo>
                <a:lnTo>
                  <a:pt x="9525" y="6729413"/>
                </a:lnTo>
                <a:lnTo>
                  <a:pt x="20637" y="6677025"/>
                </a:lnTo>
                <a:lnTo>
                  <a:pt x="34925" y="6630988"/>
                </a:lnTo>
                <a:lnTo>
                  <a:pt x="50800" y="6589713"/>
                </a:lnTo>
                <a:lnTo>
                  <a:pt x="69850" y="6553200"/>
                </a:lnTo>
                <a:lnTo>
                  <a:pt x="88900" y="6515100"/>
                </a:lnTo>
                <a:lnTo>
                  <a:pt x="107950" y="6477000"/>
                </a:lnTo>
                <a:lnTo>
                  <a:pt x="123825" y="6440488"/>
                </a:lnTo>
                <a:lnTo>
                  <a:pt x="139700" y="6399213"/>
                </a:lnTo>
                <a:lnTo>
                  <a:pt x="155575" y="6353175"/>
                </a:lnTo>
                <a:lnTo>
                  <a:pt x="166687" y="6300788"/>
                </a:lnTo>
                <a:lnTo>
                  <a:pt x="173037" y="6240463"/>
                </a:lnTo>
                <a:lnTo>
                  <a:pt x="176212" y="6172200"/>
                </a:lnTo>
                <a:lnTo>
                  <a:pt x="173037" y="6103938"/>
                </a:lnTo>
                <a:lnTo>
                  <a:pt x="166687" y="6043613"/>
                </a:lnTo>
                <a:lnTo>
                  <a:pt x="155575" y="5991225"/>
                </a:lnTo>
                <a:lnTo>
                  <a:pt x="139700" y="5945188"/>
                </a:lnTo>
                <a:lnTo>
                  <a:pt x="123825" y="5903913"/>
                </a:lnTo>
                <a:lnTo>
                  <a:pt x="107950" y="5867400"/>
                </a:lnTo>
                <a:lnTo>
                  <a:pt x="88900" y="5829300"/>
                </a:lnTo>
                <a:lnTo>
                  <a:pt x="69850" y="5791200"/>
                </a:lnTo>
                <a:lnTo>
                  <a:pt x="50800" y="5754688"/>
                </a:lnTo>
                <a:lnTo>
                  <a:pt x="34925" y="5713413"/>
                </a:lnTo>
                <a:lnTo>
                  <a:pt x="20637" y="5667375"/>
                </a:lnTo>
                <a:lnTo>
                  <a:pt x="9525" y="5614988"/>
                </a:lnTo>
                <a:lnTo>
                  <a:pt x="1587" y="5554663"/>
                </a:lnTo>
                <a:lnTo>
                  <a:pt x="0" y="5486400"/>
                </a:lnTo>
                <a:lnTo>
                  <a:pt x="1587" y="5418138"/>
                </a:lnTo>
                <a:lnTo>
                  <a:pt x="9525" y="5357813"/>
                </a:lnTo>
                <a:lnTo>
                  <a:pt x="20637" y="5305425"/>
                </a:lnTo>
                <a:lnTo>
                  <a:pt x="34925" y="5259388"/>
                </a:lnTo>
                <a:lnTo>
                  <a:pt x="50800" y="5218113"/>
                </a:lnTo>
                <a:lnTo>
                  <a:pt x="69850" y="5181600"/>
                </a:lnTo>
                <a:lnTo>
                  <a:pt x="88900" y="5143500"/>
                </a:lnTo>
                <a:lnTo>
                  <a:pt x="107950" y="5105400"/>
                </a:lnTo>
                <a:lnTo>
                  <a:pt x="123825" y="5068888"/>
                </a:lnTo>
                <a:lnTo>
                  <a:pt x="139700" y="5027613"/>
                </a:lnTo>
                <a:lnTo>
                  <a:pt x="155575" y="4981575"/>
                </a:lnTo>
                <a:lnTo>
                  <a:pt x="166687" y="4929188"/>
                </a:lnTo>
                <a:lnTo>
                  <a:pt x="173037" y="4868863"/>
                </a:lnTo>
                <a:lnTo>
                  <a:pt x="176212" y="4800600"/>
                </a:lnTo>
                <a:lnTo>
                  <a:pt x="173037" y="4732338"/>
                </a:lnTo>
                <a:lnTo>
                  <a:pt x="166687" y="4672013"/>
                </a:lnTo>
                <a:lnTo>
                  <a:pt x="155575" y="4619625"/>
                </a:lnTo>
                <a:lnTo>
                  <a:pt x="139700" y="4573588"/>
                </a:lnTo>
                <a:lnTo>
                  <a:pt x="123825" y="4532313"/>
                </a:lnTo>
                <a:lnTo>
                  <a:pt x="107950" y="4495800"/>
                </a:lnTo>
                <a:lnTo>
                  <a:pt x="69850" y="4419600"/>
                </a:lnTo>
                <a:lnTo>
                  <a:pt x="50800" y="4383088"/>
                </a:lnTo>
                <a:lnTo>
                  <a:pt x="34925" y="4341813"/>
                </a:lnTo>
                <a:lnTo>
                  <a:pt x="20637" y="4295775"/>
                </a:lnTo>
                <a:lnTo>
                  <a:pt x="9525" y="4243388"/>
                </a:lnTo>
                <a:lnTo>
                  <a:pt x="1587" y="4183063"/>
                </a:lnTo>
                <a:lnTo>
                  <a:pt x="0" y="4114800"/>
                </a:lnTo>
                <a:lnTo>
                  <a:pt x="1587" y="4046538"/>
                </a:lnTo>
                <a:lnTo>
                  <a:pt x="9525" y="3986213"/>
                </a:lnTo>
                <a:lnTo>
                  <a:pt x="20637" y="3933825"/>
                </a:lnTo>
                <a:lnTo>
                  <a:pt x="34925" y="3887788"/>
                </a:lnTo>
                <a:lnTo>
                  <a:pt x="50800" y="3846513"/>
                </a:lnTo>
                <a:lnTo>
                  <a:pt x="69850" y="3810000"/>
                </a:lnTo>
                <a:lnTo>
                  <a:pt x="88900" y="3771900"/>
                </a:lnTo>
                <a:lnTo>
                  <a:pt x="107950" y="3733800"/>
                </a:lnTo>
                <a:lnTo>
                  <a:pt x="123825" y="3697288"/>
                </a:lnTo>
                <a:lnTo>
                  <a:pt x="139700" y="3656013"/>
                </a:lnTo>
                <a:lnTo>
                  <a:pt x="155575" y="3609975"/>
                </a:lnTo>
                <a:lnTo>
                  <a:pt x="166687" y="3557588"/>
                </a:lnTo>
                <a:lnTo>
                  <a:pt x="173037" y="3497263"/>
                </a:lnTo>
                <a:lnTo>
                  <a:pt x="176212" y="3427413"/>
                </a:lnTo>
                <a:lnTo>
                  <a:pt x="173037" y="3360738"/>
                </a:lnTo>
                <a:lnTo>
                  <a:pt x="166687" y="3300413"/>
                </a:lnTo>
                <a:lnTo>
                  <a:pt x="155575" y="3248025"/>
                </a:lnTo>
                <a:lnTo>
                  <a:pt x="139700" y="3201988"/>
                </a:lnTo>
                <a:lnTo>
                  <a:pt x="123825" y="3160713"/>
                </a:lnTo>
                <a:lnTo>
                  <a:pt x="107950" y="3124200"/>
                </a:lnTo>
                <a:lnTo>
                  <a:pt x="88900" y="3086100"/>
                </a:lnTo>
                <a:lnTo>
                  <a:pt x="69850" y="3048000"/>
                </a:lnTo>
                <a:lnTo>
                  <a:pt x="50800" y="3011488"/>
                </a:lnTo>
                <a:lnTo>
                  <a:pt x="34925" y="2970213"/>
                </a:lnTo>
                <a:lnTo>
                  <a:pt x="20637" y="2924175"/>
                </a:lnTo>
                <a:lnTo>
                  <a:pt x="9525" y="2871788"/>
                </a:lnTo>
                <a:lnTo>
                  <a:pt x="1587" y="2811463"/>
                </a:lnTo>
                <a:lnTo>
                  <a:pt x="0" y="2743200"/>
                </a:lnTo>
                <a:lnTo>
                  <a:pt x="1587" y="2674938"/>
                </a:lnTo>
                <a:lnTo>
                  <a:pt x="9525" y="2614613"/>
                </a:lnTo>
                <a:lnTo>
                  <a:pt x="20637" y="2562225"/>
                </a:lnTo>
                <a:lnTo>
                  <a:pt x="34925" y="2516188"/>
                </a:lnTo>
                <a:lnTo>
                  <a:pt x="50800" y="2474913"/>
                </a:lnTo>
                <a:lnTo>
                  <a:pt x="69850" y="2438400"/>
                </a:lnTo>
                <a:lnTo>
                  <a:pt x="88900" y="2400300"/>
                </a:lnTo>
                <a:lnTo>
                  <a:pt x="107950" y="2362200"/>
                </a:lnTo>
                <a:lnTo>
                  <a:pt x="123825" y="2325688"/>
                </a:lnTo>
                <a:lnTo>
                  <a:pt x="139700" y="2284413"/>
                </a:lnTo>
                <a:lnTo>
                  <a:pt x="155575" y="2238375"/>
                </a:lnTo>
                <a:lnTo>
                  <a:pt x="166687" y="2185988"/>
                </a:lnTo>
                <a:lnTo>
                  <a:pt x="173037" y="2125663"/>
                </a:lnTo>
                <a:lnTo>
                  <a:pt x="176212" y="2057400"/>
                </a:lnTo>
                <a:lnTo>
                  <a:pt x="173037" y="1989138"/>
                </a:lnTo>
                <a:lnTo>
                  <a:pt x="166687" y="1928813"/>
                </a:lnTo>
                <a:lnTo>
                  <a:pt x="155575" y="1876425"/>
                </a:lnTo>
                <a:lnTo>
                  <a:pt x="139700" y="1830388"/>
                </a:lnTo>
                <a:lnTo>
                  <a:pt x="123825" y="1789113"/>
                </a:lnTo>
                <a:lnTo>
                  <a:pt x="107950" y="1752600"/>
                </a:lnTo>
                <a:lnTo>
                  <a:pt x="88900" y="1714500"/>
                </a:lnTo>
                <a:lnTo>
                  <a:pt x="69850" y="1676400"/>
                </a:lnTo>
                <a:lnTo>
                  <a:pt x="50800" y="1639888"/>
                </a:lnTo>
                <a:lnTo>
                  <a:pt x="34925" y="1598613"/>
                </a:lnTo>
                <a:lnTo>
                  <a:pt x="20637" y="1552575"/>
                </a:lnTo>
                <a:lnTo>
                  <a:pt x="9525" y="1500188"/>
                </a:lnTo>
                <a:lnTo>
                  <a:pt x="1587" y="1439863"/>
                </a:lnTo>
                <a:lnTo>
                  <a:pt x="0" y="1371600"/>
                </a:lnTo>
                <a:lnTo>
                  <a:pt x="1587" y="1303338"/>
                </a:lnTo>
                <a:lnTo>
                  <a:pt x="9525" y="1243013"/>
                </a:lnTo>
                <a:lnTo>
                  <a:pt x="20637" y="1190625"/>
                </a:lnTo>
                <a:lnTo>
                  <a:pt x="34925" y="1144588"/>
                </a:lnTo>
                <a:lnTo>
                  <a:pt x="50800" y="1103313"/>
                </a:lnTo>
                <a:lnTo>
                  <a:pt x="69850" y="1066800"/>
                </a:lnTo>
                <a:lnTo>
                  <a:pt x="88900" y="1028700"/>
                </a:lnTo>
                <a:lnTo>
                  <a:pt x="107950" y="990600"/>
                </a:lnTo>
                <a:lnTo>
                  <a:pt x="123825" y="954088"/>
                </a:lnTo>
                <a:lnTo>
                  <a:pt x="139700" y="912813"/>
                </a:lnTo>
                <a:lnTo>
                  <a:pt x="155575" y="866775"/>
                </a:lnTo>
                <a:lnTo>
                  <a:pt x="166687" y="814388"/>
                </a:lnTo>
                <a:lnTo>
                  <a:pt x="173037" y="754063"/>
                </a:lnTo>
                <a:lnTo>
                  <a:pt x="176212" y="685800"/>
                </a:lnTo>
                <a:lnTo>
                  <a:pt x="173037" y="617538"/>
                </a:lnTo>
                <a:lnTo>
                  <a:pt x="166687" y="557213"/>
                </a:lnTo>
                <a:lnTo>
                  <a:pt x="155575" y="504825"/>
                </a:lnTo>
                <a:lnTo>
                  <a:pt x="139700" y="458788"/>
                </a:lnTo>
                <a:lnTo>
                  <a:pt x="123825" y="417513"/>
                </a:lnTo>
                <a:lnTo>
                  <a:pt x="107950" y="381000"/>
                </a:lnTo>
                <a:lnTo>
                  <a:pt x="88900" y="342900"/>
                </a:lnTo>
                <a:lnTo>
                  <a:pt x="69850" y="304800"/>
                </a:lnTo>
                <a:lnTo>
                  <a:pt x="50800" y="268288"/>
                </a:lnTo>
                <a:lnTo>
                  <a:pt x="34925" y="227013"/>
                </a:lnTo>
                <a:lnTo>
                  <a:pt x="20637" y="180975"/>
                </a:lnTo>
                <a:lnTo>
                  <a:pt x="9525" y="128588"/>
                </a:lnTo>
                <a:lnTo>
                  <a:pt x="1587" y="68263"/>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tel 1">
            <a:extLst>
              <a:ext uri="{FF2B5EF4-FFF2-40B4-BE49-F238E27FC236}">
                <a16:creationId xmlns:a16="http://schemas.microsoft.com/office/drawing/2014/main" id="{9A49BDA1-F2C2-4196-B92A-110F0C78D4B3}"/>
              </a:ext>
            </a:extLst>
          </p:cNvPr>
          <p:cNvSpPr>
            <a:spLocks noGrp="1"/>
          </p:cNvSpPr>
          <p:nvPr>
            <p:ph type="title"/>
          </p:nvPr>
        </p:nvSpPr>
        <p:spPr>
          <a:xfrm>
            <a:off x="1251678" y="382385"/>
            <a:ext cx="10178322" cy="1492132"/>
          </a:xfrm>
        </p:spPr>
        <p:txBody>
          <a:bodyPr>
            <a:normAutofit/>
          </a:bodyPr>
          <a:lstStyle/>
          <a:p>
            <a:pPr algn="ctr"/>
            <a:r>
              <a:rPr lang="nb-NO" dirty="0" err="1"/>
              <a:t>Hydroelectric</a:t>
            </a:r>
            <a:r>
              <a:rPr lang="nb-NO" dirty="0"/>
              <a:t> </a:t>
            </a:r>
            <a:r>
              <a:rPr lang="nb-NO" dirty="0" err="1"/>
              <a:t>energy</a:t>
            </a:r>
            <a:endParaRPr lang="nb-NO" dirty="0"/>
          </a:p>
        </p:txBody>
      </p:sp>
      <p:sp>
        <p:nvSpPr>
          <p:cNvPr id="3" name="Plassholder for innhold 2">
            <a:extLst>
              <a:ext uri="{FF2B5EF4-FFF2-40B4-BE49-F238E27FC236}">
                <a16:creationId xmlns:a16="http://schemas.microsoft.com/office/drawing/2014/main" id="{5BF44A80-1904-4349-93CC-E125E2C5315E}"/>
              </a:ext>
            </a:extLst>
          </p:cNvPr>
          <p:cNvSpPr>
            <a:spLocks noGrp="1"/>
          </p:cNvSpPr>
          <p:nvPr>
            <p:ph idx="1"/>
          </p:nvPr>
        </p:nvSpPr>
        <p:spPr>
          <a:xfrm>
            <a:off x="1251678" y="2286001"/>
            <a:ext cx="10178322" cy="3593591"/>
          </a:xfrm>
        </p:spPr>
        <p:txBody>
          <a:bodyPr>
            <a:normAutofit/>
          </a:bodyPr>
          <a:lstStyle/>
          <a:p>
            <a:pPr algn="ctr"/>
            <a:r>
              <a:rPr lang="en-US" sz="2800" b="0" i="0" dirty="0">
                <a:effectLst/>
                <a:latin typeface="Helvetica" panose="020B0604020202020204" pitchFamily="34" charset="0"/>
              </a:rPr>
              <a:t>Electricity can be generated by capturing water behind dams and releasing that volume downstream in a controlled manner to turn large turbines. Amount of water in a dam affects how much electricity can be generated.</a:t>
            </a:r>
          </a:p>
        </p:txBody>
      </p:sp>
      <p:sp>
        <p:nvSpPr>
          <p:cNvPr id="4" name="Plassholder for bunntekst 3">
            <a:extLst>
              <a:ext uri="{FF2B5EF4-FFF2-40B4-BE49-F238E27FC236}">
                <a16:creationId xmlns:a16="http://schemas.microsoft.com/office/drawing/2014/main" id="{D2FF1394-834D-458E-93C8-0489C9CB8B32}"/>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sp>
        <p:nvSpPr>
          <p:cNvPr id="7" name="Content Placeholder 9">
            <a:extLst>
              <a:ext uri="{FF2B5EF4-FFF2-40B4-BE49-F238E27FC236}">
                <a16:creationId xmlns:a16="http://schemas.microsoft.com/office/drawing/2014/main" id="{74613045-CA5D-2F21-45EC-33A1E317FEB1}"/>
              </a:ext>
            </a:extLst>
          </p:cNvPr>
          <p:cNvSpPr txBox="1">
            <a:spLocks/>
          </p:cNvSpPr>
          <p:nvPr/>
        </p:nvSpPr>
        <p:spPr>
          <a:xfrm>
            <a:off x="3501763" y="5269018"/>
            <a:ext cx="5188474" cy="858617"/>
          </a:xfrm>
          <a:prstGeom prst="rect">
            <a:avLst/>
          </a:prstGeom>
        </p:spPr>
        <p:txBody>
          <a:bodyPr vert="horz" lIns="91440" tIns="45720" rIns="91440" bIns="45720" rtlCol="0">
            <a:normAutofit/>
          </a:bodyPr>
          <a:lst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a:lstStyle>
          <a:p>
            <a:pPr marL="0" indent="0">
              <a:buNone/>
            </a:pPr>
            <a:r>
              <a:rPr lang="en-US" sz="1800" dirty="0">
                <a:solidFill>
                  <a:schemeClr val="tx1">
                    <a:lumMod val="85000"/>
                    <a:lumOff val="15000"/>
                  </a:schemeClr>
                </a:solidFill>
              </a:rPr>
              <a:t>Source: Garett Caroline. (2022). Renewable energy sources: definition, types and stocks. </a:t>
            </a:r>
            <a:r>
              <a:rPr lang="en-US" sz="1800" dirty="0" err="1">
                <a:solidFill>
                  <a:schemeClr val="tx1">
                    <a:lumMod val="85000"/>
                    <a:lumOff val="15000"/>
                  </a:schemeClr>
                </a:solidFill>
              </a:rPr>
              <a:t>Selectra</a:t>
            </a:r>
            <a:r>
              <a:rPr lang="en-US" sz="1800" dirty="0">
                <a:solidFill>
                  <a:schemeClr val="tx1">
                    <a:lumMod val="85000"/>
                    <a:lumOff val="15000"/>
                  </a:schemeClr>
                </a:solidFill>
              </a:rPr>
              <a:t> Climate.</a:t>
            </a:r>
          </a:p>
        </p:txBody>
      </p:sp>
    </p:spTree>
    <p:extLst>
      <p:ext uri="{BB962C8B-B14F-4D97-AF65-F5344CB8AC3E}">
        <p14:creationId xmlns:p14="http://schemas.microsoft.com/office/powerpoint/2010/main" val="3890308468"/>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374BD3A9-25D1-4691-BE05-149182EC4C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3" name="Freeform 10">
            <a:extLst>
              <a:ext uri="{FF2B5EF4-FFF2-40B4-BE49-F238E27FC236}">
                <a16:creationId xmlns:a16="http://schemas.microsoft.com/office/drawing/2014/main" id="{8D49CF1A-01DD-4115-A6BB-CFA8F70453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7569200" cy="68580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lumMod val="90000"/>
            </a:schemeClr>
          </a:solidFill>
          <a:ln w="0">
            <a:noFill/>
            <a:prstDash val="solid"/>
            <a:round/>
            <a:headEnd/>
            <a:tailEnd/>
          </a:ln>
        </p:spPr>
      </p:sp>
      <p:sp>
        <p:nvSpPr>
          <p:cNvPr id="2" name="Tittel 1">
            <a:extLst>
              <a:ext uri="{FF2B5EF4-FFF2-40B4-BE49-F238E27FC236}">
                <a16:creationId xmlns:a16="http://schemas.microsoft.com/office/drawing/2014/main" id="{67EADD9D-81D8-4D12-9DD4-7970018ADDF1}"/>
              </a:ext>
            </a:extLst>
          </p:cNvPr>
          <p:cNvSpPr>
            <a:spLocks noGrp="1"/>
          </p:cNvSpPr>
          <p:nvPr>
            <p:ph type="title"/>
          </p:nvPr>
        </p:nvSpPr>
        <p:spPr>
          <a:xfrm>
            <a:off x="754144" y="484631"/>
            <a:ext cx="6340519" cy="1638469"/>
          </a:xfrm>
        </p:spPr>
        <p:txBody>
          <a:bodyPr>
            <a:normAutofit/>
          </a:bodyPr>
          <a:lstStyle/>
          <a:p>
            <a:pPr algn="ctr"/>
            <a:r>
              <a:rPr lang="nb-NO" dirty="0"/>
              <a:t>Wind </a:t>
            </a:r>
            <a:r>
              <a:rPr lang="nb-NO" dirty="0" err="1"/>
              <a:t>energy</a:t>
            </a:r>
            <a:endParaRPr lang="nb-NO" dirty="0"/>
          </a:p>
        </p:txBody>
      </p:sp>
      <p:sp>
        <p:nvSpPr>
          <p:cNvPr id="15" name="Rectangle 14">
            <a:extLst>
              <a:ext uri="{FF2B5EF4-FFF2-40B4-BE49-F238E27FC236}">
                <a16:creationId xmlns:a16="http://schemas.microsoft.com/office/drawing/2014/main" id="{5FDAFA16-9D2D-4BEC-89D0-B4EABEE911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lassholder for innhold 2">
            <a:extLst>
              <a:ext uri="{FF2B5EF4-FFF2-40B4-BE49-F238E27FC236}">
                <a16:creationId xmlns:a16="http://schemas.microsoft.com/office/drawing/2014/main" id="{2DF430D1-0EAC-4414-A153-86ADF9E09521}"/>
              </a:ext>
            </a:extLst>
          </p:cNvPr>
          <p:cNvSpPr>
            <a:spLocks noGrp="1"/>
          </p:cNvSpPr>
          <p:nvPr>
            <p:ph idx="1"/>
          </p:nvPr>
        </p:nvSpPr>
        <p:spPr>
          <a:xfrm>
            <a:off x="765051" y="1690352"/>
            <a:ext cx="6513079" cy="4290318"/>
          </a:xfrm>
        </p:spPr>
        <p:txBody>
          <a:bodyPr>
            <a:normAutofit lnSpcReduction="10000"/>
          </a:bodyPr>
          <a:lstStyle/>
          <a:p>
            <a:pPr>
              <a:lnSpc>
                <a:spcPct val="100000"/>
              </a:lnSpc>
            </a:pPr>
            <a:r>
              <a:rPr lang="en-GB" sz="1900" b="0" i="0" dirty="0">
                <a:solidFill>
                  <a:schemeClr val="tx1"/>
                </a:solidFill>
                <a:effectLst/>
                <a:latin typeface="Helvetica" panose="020B0604020202020204" pitchFamily="34" charset="0"/>
              </a:rPr>
              <a:t>Another way electricity can be generated is via harvesting wind energy. </a:t>
            </a:r>
            <a:r>
              <a:rPr lang="en-GB" sz="1900" dirty="0">
                <a:solidFill>
                  <a:schemeClr val="tx1"/>
                </a:solidFill>
                <a:latin typeface="Helvetica" panose="020B0604020202020204" pitchFamily="34" charset="0"/>
              </a:rPr>
              <a:t>This is done by utilizing the inherent kinetic energy in gusts of wind to turn turbines and having these turbines generate electricity. Just like solar energy, this energy source has fluctuating energy output.</a:t>
            </a:r>
          </a:p>
          <a:p>
            <a:pPr>
              <a:lnSpc>
                <a:spcPct val="100000"/>
              </a:lnSpc>
            </a:pPr>
            <a:endParaRPr lang="en-GB" sz="1900" b="0" i="0" dirty="0">
              <a:solidFill>
                <a:schemeClr val="tx1"/>
              </a:solidFill>
              <a:effectLst/>
              <a:latin typeface="Helvetica" panose="020B0604020202020204" pitchFamily="34" charset="0"/>
            </a:endParaRPr>
          </a:p>
          <a:p>
            <a:pPr>
              <a:lnSpc>
                <a:spcPct val="100000"/>
              </a:lnSpc>
            </a:pPr>
            <a:r>
              <a:rPr lang="en-GB" sz="1900" b="0" i="0" dirty="0">
                <a:solidFill>
                  <a:schemeClr val="tx1"/>
                </a:solidFill>
                <a:effectLst/>
                <a:latin typeface="Helvetica" panose="020B0604020202020204" pitchFamily="34" charset="0"/>
              </a:rPr>
              <a:t>Wind turbines can be installed in an array called a wind farm, and these can be either onshore, meaning inland or offshore, in the ocean.</a:t>
            </a:r>
          </a:p>
          <a:p>
            <a:pPr>
              <a:lnSpc>
                <a:spcPct val="100000"/>
              </a:lnSpc>
            </a:pPr>
            <a:endParaRPr lang="en-GB" sz="1900" b="0" i="0" dirty="0">
              <a:solidFill>
                <a:schemeClr val="tx1"/>
              </a:solidFill>
              <a:effectLst/>
              <a:latin typeface="Helvetica" panose="020B0604020202020204" pitchFamily="34" charset="0"/>
            </a:endParaRPr>
          </a:p>
          <a:p>
            <a:pPr>
              <a:lnSpc>
                <a:spcPct val="100000"/>
              </a:lnSpc>
            </a:pPr>
            <a:r>
              <a:rPr lang="en-GB" sz="1900" b="1" i="0" dirty="0">
                <a:solidFill>
                  <a:schemeClr val="tx1"/>
                </a:solidFill>
                <a:effectLst/>
                <a:latin typeface="Helvetica" panose="020B0604020202020204" pitchFamily="34" charset="0"/>
              </a:rPr>
              <a:t>Onshore wind turbines</a:t>
            </a:r>
            <a:r>
              <a:rPr lang="en-GB" sz="1900" b="0" i="0" dirty="0">
                <a:solidFill>
                  <a:schemeClr val="tx1"/>
                </a:solidFill>
                <a:effectLst/>
                <a:latin typeface="Helvetica" panose="020B0604020202020204" pitchFamily="34" charset="0"/>
              </a:rPr>
              <a:t> are easier to build and maintain while </a:t>
            </a:r>
            <a:r>
              <a:rPr lang="en-GB" sz="1900" b="1" dirty="0">
                <a:solidFill>
                  <a:schemeClr val="tx1"/>
                </a:solidFill>
                <a:latin typeface="Helvetica" panose="020B0604020202020204" pitchFamily="34" charset="0"/>
              </a:rPr>
              <a:t>o</a:t>
            </a:r>
            <a:r>
              <a:rPr lang="en-GB" sz="1900" b="1" i="0" dirty="0">
                <a:solidFill>
                  <a:schemeClr val="tx1"/>
                </a:solidFill>
                <a:effectLst/>
                <a:latin typeface="Helvetica" panose="020B0604020202020204" pitchFamily="34" charset="0"/>
              </a:rPr>
              <a:t>ffshore wind turbines</a:t>
            </a:r>
            <a:r>
              <a:rPr lang="en-GB" sz="1900" b="0" i="0" dirty="0">
                <a:solidFill>
                  <a:schemeClr val="tx1"/>
                </a:solidFill>
                <a:effectLst/>
                <a:latin typeface="Helvetica" panose="020B0604020202020204" pitchFamily="34" charset="0"/>
              </a:rPr>
              <a:t> are more efficient due to picking up more wind at a steadier pace.</a:t>
            </a:r>
          </a:p>
        </p:txBody>
      </p:sp>
      <p:sp>
        <p:nvSpPr>
          <p:cNvPr id="4" name="Plassholder for bunntekst 3">
            <a:extLst>
              <a:ext uri="{FF2B5EF4-FFF2-40B4-BE49-F238E27FC236}">
                <a16:creationId xmlns:a16="http://schemas.microsoft.com/office/drawing/2014/main" id="{15ECEB9D-0203-4279-A64B-42EB15B865B0}"/>
              </a:ext>
            </a:extLst>
          </p:cNvPr>
          <p:cNvSpPr>
            <a:spLocks noGrp="1"/>
          </p:cNvSpPr>
          <p:nvPr>
            <p:ph type="ftr" sz="quarter" idx="11"/>
          </p:nvPr>
        </p:nvSpPr>
        <p:spPr>
          <a:xfrm>
            <a:off x="3551973" y="6375679"/>
            <a:ext cx="3228975" cy="345796"/>
          </a:xfrm>
        </p:spPr>
        <p:txBody>
          <a:bodyPr>
            <a:normAutofit/>
          </a:bodyPr>
          <a:lstStyle/>
          <a:p>
            <a:pPr algn="r">
              <a:spcAft>
                <a:spcPts val="600"/>
              </a:spcAft>
            </a:pPr>
            <a:r>
              <a:rPr lang="en-US" sz="1100"/>
              <a:t>Project Number: 2020-1-UK01-KA227-SCH-094437</a:t>
            </a:r>
          </a:p>
        </p:txBody>
      </p:sp>
      <p:pic>
        <p:nvPicPr>
          <p:cNvPr id="6" name="Bilde 5" descr="Et bilde som inneholder vindmølle, utendørsobjekt&#10;&#10;Automatisk generert beskrivelse">
            <a:extLst>
              <a:ext uri="{FF2B5EF4-FFF2-40B4-BE49-F238E27FC236}">
                <a16:creationId xmlns:a16="http://schemas.microsoft.com/office/drawing/2014/main" id="{C05E22CB-C9C3-41A1-A0FE-84F9DDAA2468}"/>
              </a:ext>
            </a:extLst>
          </p:cNvPr>
          <p:cNvPicPr>
            <a:picLocks noChangeAspect="1"/>
          </p:cNvPicPr>
          <p:nvPr/>
        </p:nvPicPr>
        <p:blipFill>
          <a:blip r:embed="rId2"/>
          <a:stretch>
            <a:fillRect/>
          </a:stretch>
        </p:blipFill>
        <p:spPr>
          <a:xfrm>
            <a:off x="8050787" y="2174158"/>
            <a:ext cx="3656581" cy="2962617"/>
          </a:xfrm>
          <a:prstGeom prst="rect">
            <a:avLst/>
          </a:prstGeom>
        </p:spPr>
      </p:pic>
      <p:sp>
        <p:nvSpPr>
          <p:cNvPr id="10" name="Content Placeholder 9">
            <a:extLst>
              <a:ext uri="{FF2B5EF4-FFF2-40B4-BE49-F238E27FC236}">
                <a16:creationId xmlns:a16="http://schemas.microsoft.com/office/drawing/2014/main" id="{0E318684-2B50-B00A-B08F-871C1C73F746}"/>
              </a:ext>
            </a:extLst>
          </p:cNvPr>
          <p:cNvSpPr txBox="1">
            <a:spLocks/>
          </p:cNvSpPr>
          <p:nvPr/>
        </p:nvSpPr>
        <p:spPr>
          <a:xfrm>
            <a:off x="6518894" y="5674899"/>
            <a:ext cx="5188474" cy="858617"/>
          </a:xfrm>
          <a:prstGeom prst="rect">
            <a:avLst/>
          </a:prstGeom>
        </p:spPr>
        <p:txBody>
          <a:bodyPr vert="horz" lIns="91440" tIns="45720" rIns="91440" bIns="45720" rtlCol="0">
            <a:normAutofit/>
          </a:bodyPr>
          <a:lst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a:lstStyle>
          <a:p>
            <a:pPr marL="0" indent="0">
              <a:buNone/>
            </a:pPr>
            <a:r>
              <a:rPr lang="en-US" sz="1800" dirty="0">
                <a:solidFill>
                  <a:schemeClr val="tx1">
                    <a:lumMod val="85000"/>
                    <a:lumOff val="15000"/>
                  </a:schemeClr>
                </a:solidFill>
              </a:rPr>
              <a:t>Source: Garett Caroline. (2022). Renewable energy sources: definition, types and stocks. </a:t>
            </a:r>
            <a:r>
              <a:rPr lang="en-US" sz="1800" dirty="0" err="1">
                <a:solidFill>
                  <a:schemeClr val="tx1">
                    <a:lumMod val="85000"/>
                    <a:lumOff val="15000"/>
                  </a:schemeClr>
                </a:solidFill>
              </a:rPr>
              <a:t>Selectra</a:t>
            </a:r>
            <a:r>
              <a:rPr lang="en-US" sz="1800" dirty="0">
                <a:solidFill>
                  <a:schemeClr val="tx1">
                    <a:lumMod val="85000"/>
                    <a:lumOff val="15000"/>
                  </a:schemeClr>
                </a:solidFill>
              </a:rPr>
              <a:t> Climate.</a:t>
            </a:r>
          </a:p>
        </p:txBody>
      </p:sp>
    </p:spTree>
    <p:extLst>
      <p:ext uri="{BB962C8B-B14F-4D97-AF65-F5344CB8AC3E}">
        <p14:creationId xmlns:p14="http://schemas.microsoft.com/office/powerpoint/2010/main" val="26923728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D6CE9D5-28BB-4329-B5E2-B06131F27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3" name="Rectangle 12">
            <a:extLst>
              <a:ext uri="{FF2B5EF4-FFF2-40B4-BE49-F238E27FC236}">
                <a16:creationId xmlns:a16="http://schemas.microsoft.com/office/drawing/2014/main" id="{8D9F7D40-5D59-4F59-A331-D8F7710AC9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Freeform 11">
            <a:extLst>
              <a:ext uri="{FF2B5EF4-FFF2-40B4-BE49-F238E27FC236}">
                <a16:creationId xmlns:a16="http://schemas.microsoft.com/office/drawing/2014/main" id="{E2B1BC2F-AEBF-4990-A7F9-197AAF28BC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7548664" y="0"/>
            <a:ext cx="4643336"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tel 1">
            <a:extLst>
              <a:ext uri="{FF2B5EF4-FFF2-40B4-BE49-F238E27FC236}">
                <a16:creationId xmlns:a16="http://schemas.microsoft.com/office/drawing/2014/main" id="{3857A6AB-4156-43F3-8028-715589CF557B}"/>
              </a:ext>
            </a:extLst>
          </p:cNvPr>
          <p:cNvSpPr>
            <a:spLocks noGrp="1"/>
          </p:cNvSpPr>
          <p:nvPr>
            <p:ph type="title"/>
          </p:nvPr>
        </p:nvSpPr>
        <p:spPr>
          <a:xfrm>
            <a:off x="8339328" y="457200"/>
            <a:ext cx="3090672" cy="1197864"/>
          </a:xfrm>
        </p:spPr>
        <p:txBody>
          <a:bodyPr anchor="b">
            <a:normAutofit/>
          </a:bodyPr>
          <a:lstStyle/>
          <a:p>
            <a:pPr algn="ctr"/>
            <a:r>
              <a:rPr lang="nb-NO" sz="1900" dirty="0">
                <a:solidFill>
                  <a:schemeClr val="accent1"/>
                </a:solidFill>
              </a:rPr>
              <a:t>BIOMASS ENERGY</a:t>
            </a:r>
          </a:p>
        </p:txBody>
      </p:sp>
      <p:pic>
        <p:nvPicPr>
          <p:cNvPr id="6" name="Bilde 5">
            <a:extLst>
              <a:ext uri="{FF2B5EF4-FFF2-40B4-BE49-F238E27FC236}">
                <a16:creationId xmlns:a16="http://schemas.microsoft.com/office/drawing/2014/main" id="{C2A7A435-F15D-40FB-AF3F-887BFEF469A8}"/>
              </a:ext>
            </a:extLst>
          </p:cNvPr>
          <p:cNvPicPr>
            <a:picLocks noChangeAspect="1"/>
          </p:cNvPicPr>
          <p:nvPr/>
        </p:nvPicPr>
        <p:blipFill>
          <a:blip r:embed="rId2"/>
          <a:stretch>
            <a:fillRect/>
          </a:stretch>
        </p:blipFill>
        <p:spPr>
          <a:xfrm>
            <a:off x="1423953" y="402164"/>
            <a:ext cx="4984220" cy="5260391"/>
          </a:xfrm>
          <a:prstGeom prst="rect">
            <a:avLst/>
          </a:prstGeom>
        </p:spPr>
      </p:pic>
      <p:sp>
        <p:nvSpPr>
          <p:cNvPr id="3" name="Plassholder for innhold 2">
            <a:extLst>
              <a:ext uri="{FF2B5EF4-FFF2-40B4-BE49-F238E27FC236}">
                <a16:creationId xmlns:a16="http://schemas.microsoft.com/office/drawing/2014/main" id="{BE5204CE-31D3-493B-81A2-17972A4DD636}"/>
              </a:ext>
            </a:extLst>
          </p:cNvPr>
          <p:cNvSpPr>
            <a:spLocks noGrp="1"/>
          </p:cNvSpPr>
          <p:nvPr>
            <p:ph idx="1"/>
          </p:nvPr>
        </p:nvSpPr>
        <p:spPr>
          <a:xfrm>
            <a:off x="8339328" y="2112263"/>
            <a:ext cx="3090672" cy="3767329"/>
          </a:xfrm>
        </p:spPr>
        <p:txBody>
          <a:bodyPr>
            <a:normAutofit/>
          </a:bodyPr>
          <a:lstStyle/>
          <a:p>
            <a:r>
              <a:rPr lang="en-US" sz="1600" b="0" i="0" dirty="0">
                <a:solidFill>
                  <a:schemeClr val="bg1"/>
                </a:solidFill>
                <a:effectLst/>
                <a:latin typeface="Helvetica" panose="020B0604020202020204" pitchFamily="34" charset="0"/>
              </a:rPr>
              <a:t>Biomass refers to organic matter, and we can generate electricity by usually burning non-living plants or waiting for their decomposition. We can do this in large scales thanks to existing infrastructure.</a:t>
            </a:r>
          </a:p>
        </p:txBody>
      </p:sp>
      <p:sp>
        <p:nvSpPr>
          <p:cNvPr id="4" name="Plassholder for bunntekst 3">
            <a:extLst>
              <a:ext uri="{FF2B5EF4-FFF2-40B4-BE49-F238E27FC236}">
                <a16:creationId xmlns:a16="http://schemas.microsoft.com/office/drawing/2014/main" id="{FA011AEF-354D-4F95-8CDC-7810A98CE1F1}"/>
              </a:ext>
            </a:extLst>
          </p:cNvPr>
          <p:cNvSpPr>
            <a:spLocks noGrp="1"/>
          </p:cNvSpPr>
          <p:nvPr>
            <p:ph type="ftr" sz="quarter" idx="11"/>
          </p:nvPr>
        </p:nvSpPr>
        <p:spPr>
          <a:xfrm>
            <a:off x="926926" y="6375679"/>
            <a:ext cx="5978273" cy="345796"/>
          </a:xfrm>
        </p:spPr>
        <p:txBody>
          <a:bodyPr>
            <a:normAutofit/>
          </a:bodyPr>
          <a:lstStyle/>
          <a:p>
            <a:pPr>
              <a:spcAft>
                <a:spcPts val="600"/>
              </a:spcAft>
            </a:pPr>
            <a:r>
              <a:rPr lang="en-US" dirty="0"/>
              <a:t>Project Number: 2020-1-UK01-KA227-SCH-094437</a:t>
            </a:r>
          </a:p>
        </p:txBody>
      </p:sp>
      <p:sp>
        <p:nvSpPr>
          <p:cNvPr id="9" name="Content Placeholder 9">
            <a:extLst>
              <a:ext uri="{FF2B5EF4-FFF2-40B4-BE49-F238E27FC236}">
                <a16:creationId xmlns:a16="http://schemas.microsoft.com/office/drawing/2014/main" id="{C25FED77-7384-EB9E-CB5E-EEC3BD5FCAC1}"/>
              </a:ext>
            </a:extLst>
          </p:cNvPr>
          <p:cNvSpPr txBox="1">
            <a:spLocks/>
          </p:cNvSpPr>
          <p:nvPr/>
        </p:nvSpPr>
        <p:spPr>
          <a:xfrm>
            <a:off x="8013700" y="5255294"/>
            <a:ext cx="3772526" cy="624298"/>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a:lstStyle>
          <a:p>
            <a:pPr marL="0" indent="0">
              <a:buNone/>
            </a:pPr>
            <a:r>
              <a:rPr lang="en-US" sz="1800" dirty="0">
                <a:solidFill>
                  <a:schemeClr val="bg1"/>
                </a:solidFill>
              </a:rPr>
              <a:t>Source: Garett Caroline. (2022). Renewable energy sources: definition, types and stocks. </a:t>
            </a:r>
            <a:r>
              <a:rPr lang="en-US" sz="1800" dirty="0" err="1">
                <a:solidFill>
                  <a:schemeClr val="bg1"/>
                </a:solidFill>
              </a:rPr>
              <a:t>Selectra</a:t>
            </a:r>
            <a:r>
              <a:rPr lang="en-US" sz="1800" dirty="0">
                <a:solidFill>
                  <a:schemeClr val="bg1"/>
                </a:solidFill>
              </a:rPr>
              <a:t> Climate.</a:t>
            </a:r>
          </a:p>
        </p:txBody>
      </p:sp>
      <p:sp>
        <p:nvSpPr>
          <p:cNvPr id="12" name="TextBox 11">
            <a:extLst>
              <a:ext uri="{FF2B5EF4-FFF2-40B4-BE49-F238E27FC236}">
                <a16:creationId xmlns:a16="http://schemas.microsoft.com/office/drawing/2014/main" id="{65DE13AC-1988-4F47-735C-F350AC5A9E86}"/>
              </a:ext>
            </a:extLst>
          </p:cNvPr>
          <p:cNvSpPr txBox="1"/>
          <p:nvPr/>
        </p:nvSpPr>
        <p:spPr>
          <a:xfrm>
            <a:off x="1423951" y="5650484"/>
            <a:ext cx="4984221" cy="523220"/>
          </a:xfrm>
          <a:prstGeom prst="rect">
            <a:avLst/>
          </a:prstGeom>
          <a:noFill/>
        </p:spPr>
        <p:txBody>
          <a:bodyPr wrap="square">
            <a:spAutoFit/>
          </a:bodyPr>
          <a:lstStyle/>
          <a:p>
            <a:r>
              <a:rPr lang="en-US" sz="1400" dirty="0"/>
              <a:t>Cycle of biomass energy as direct combustion in power plant outline diagram ID 226799932 © </a:t>
            </a:r>
            <a:r>
              <a:rPr lang="en-US" sz="1400" dirty="0" err="1">
                <a:hlinkClick r:id="rId3"/>
              </a:rPr>
              <a:t>VectorMine</a:t>
            </a:r>
            <a:r>
              <a:rPr lang="en-US" sz="1400" dirty="0"/>
              <a:t> | Dreamstime.com </a:t>
            </a:r>
          </a:p>
        </p:txBody>
      </p:sp>
    </p:spTree>
    <p:extLst>
      <p:ext uri="{BB962C8B-B14F-4D97-AF65-F5344CB8AC3E}">
        <p14:creationId xmlns:p14="http://schemas.microsoft.com/office/powerpoint/2010/main" val="2336016772"/>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1317</TotalTime>
  <Words>910</Words>
  <Application>Microsoft Office PowerPoint</Application>
  <PresentationFormat>Widescreen</PresentationFormat>
  <Paragraphs>82</Paragraphs>
  <Slides>16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Calibri</vt:lpstr>
      <vt:lpstr>Gill Sans MT</vt:lpstr>
      <vt:lpstr>Helvetica</vt:lpstr>
      <vt:lpstr>Impact</vt:lpstr>
      <vt:lpstr>Open Sans</vt:lpstr>
      <vt:lpstr>Badge</vt:lpstr>
      <vt:lpstr>ENVIRONMENT Citizenship module  INTERMEZZO UNGDOMSORGANISASJON</vt:lpstr>
      <vt:lpstr>TOPIC 1: renewable energy sources    </vt:lpstr>
      <vt:lpstr> values </vt:lpstr>
      <vt:lpstr>RENEWABLE RESOURCES</vt:lpstr>
      <vt:lpstr>What Are non-renewable resources?</vt:lpstr>
      <vt:lpstr> renewable energy sources</vt:lpstr>
      <vt:lpstr>Hydroelectric energy</vt:lpstr>
      <vt:lpstr>Wind energy</vt:lpstr>
      <vt:lpstr>BIOMASS ENERGY</vt:lpstr>
      <vt:lpstr>Two SIDES of renewable energy</vt:lpstr>
      <vt:lpstr>NORWAY</vt:lpstr>
      <vt:lpstr>THE SITUATION IN NORWAY</vt:lpstr>
      <vt:lpstr>HOW NORWAY IS THE LEADING COUNTRY</vt:lpstr>
      <vt:lpstr>DOCUMENTARY</vt:lpstr>
      <vt:lpstr>GENERAL DISCUSSION</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Nobody will be left behind (nwblb)</dc:title>
  <dc:creator>Bradley-Mc Cauley, Laura</dc:creator>
  <cp:lastModifiedBy>Volga Sezen</cp:lastModifiedBy>
  <cp:revision>145</cp:revision>
  <dcterms:created xsi:type="dcterms:W3CDTF">2021-12-01T10:07:52Z</dcterms:created>
  <dcterms:modified xsi:type="dcterms:W3CDTF">2022-07-07T16:29:43Z</dcterms:modified>
</cp:coreProperties>
</file>