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4"/>
  </p:notesMasterIdLst>
  <p:sldIdLst>
    <p:sldId id="256" r:id="rId2"/>
    <p:sldId id="257" r:id="rId3"/>
    <p:sldId id="259" r:id="rId4"/>
    <p:sldId id="260" r:id="rId5"/>
    <p:sldId id="261" r:id="rId6"/>
    <p:sldId id="262" r:id="rId7"/>
    <p:sldId id="264" r:id="rId8"/>
    <p:sldId id="265" r:id="rId9"/>
    <p:sldId id="266" r:id="rId10"/>
    <p:sldId id="267" r:id="rId11"/>
    <p:sldId id="268" r:id="rId12"/>
    <p:sldId id="269" r:id="rId13"/>
    <p:sldId id="270" r:id="rId14"/>
    <p:sldId id="273" r:id="rId15"/>
    <p:sldId id="271" r:id="rId16"/>
    <p:sldId id="274" r:id="rId17"/>
    <p:sldId id="275" r:id="rId18"/>
    <p:sldId id="276" r:id="rId19"/>
    <p:sldId id="277" r:id="rId20"/>
    <p:sldId id="280" r:id="rId21"/>
    <p:sldId id="281" r:id="rId22"/>
    <p:sldId id="272"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Vidutinis stilius 2 – paryškinima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4681"/>
  </p:normalViewPr>
  <p:slideViewPr>
    <p:cSldViewPr snapToGrid="0" snapToObjects="1">
      <p:cViewPr varScale="1">
        <p:scale>
          <a:sx n="92" d="100"/>
          <a:sy n="92" d="100"/>
        </p:scale>
        <p:origin x="76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_rels/data2.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2.png"/><Relationship Id="rId7" Type="http://schemas.openxmlformats.org/officeDocument/2006/relationships/image" Target="../media/image14.png"/><Relationship Id="rId12" Type="http://schemas.openxmlformats.org/officeDocument/2006/relationships/image" Target="../media/image22.sv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11" Type="http://schemas.openxmlformats.org/officeDocument/2006/relationships/image" Target="../media/image16.png"/><Relationship Id="rId5" Type="http://schemas.openxmlformats.org/officeDocument/2006/relationships/image" Target="../media/image13.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5.png"/></Relationships>
</file>

<file path=ppt/diagrams/_rels/drawing2.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2.png"/><Relationship Id="rId7" Type="http://schemas.openxmlformats.org/officeDocument/2006/relationships/image" Target="../media/image14.png"/><Relationship Id="rId12" Type="http://schemas.openxmlformats.org/officeDocument/2006/relationships/image" Target="../media/image22.sv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11" Type="http://schemas.openxmlformats.org/officeDocument/2006/relationships/image" Target="../media/image16.png"/><Relationship Id="rId5" Type="http://schemas.openxmlformats.org/officeDocument/2006/relationships/image" Target="../media/image13.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5.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F1ACCB-E535-438F-BCF5-43D930678441}"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58375FFB-02E6-49CA-92E8-127E5B4226E3}">
      <dgm:prSet/>
      <dgm:spPr/>
      <dgm:t>
        <a:bodyPr/>
        <a:lstStyle/>
        <a:p>
          <a:pPr>
            <a:defRPr cap="all"/>
          </a:pPr>
          <a:r>
            <a:rPr lang="nb-NO" dirty="0" err="1"/>
            <a:t>Increasing</a:t>
          </a:r>
          <a:r>
            <a:rPr lang="nb-NO" dirty="0"/>
            <a:t> </a:t>
          </a:r>
          <a:r>
            <a:rPr lang="nb-NO" dirty="0" err="1"/>
            <a:t>the</a:t>
          </a:r>
          <a:r>
            <a:rPr lang="nb-NO" dirty="0"/>
            <a:t> </a:t>
          </a:r>
          <a:r>
            <a:rPr lang="nb-NO" dirty="0" err="1"/>
            <a:t>awareness</a:t>
          </a:r>
          <a:r>
            <a:rPr lang="nb-NO" dirty="0"/>
            <a:t> of </a:t>
          </a:r>
          <a:r>
            <a:rPr lang="nb-NO" dirty="0" err="1"/>
            <a:t>importance</a:t>
          </a:r>
          <a:r>
            <a:rPr lang="nb-NO" dirty="0"/>
            <a:t> of ENVIRONMENTAL DESING OF THE CITY.</a:t>
          </a:r>
          <a:endParaRPr lang="en-US" dirty="0"/>
        </a:p>
      </dgm:t>
    </dgm:pt>
    <dgm:pt modelId="{8C4D0521-399E-4350-AAD4-69A1DC3CE5F7}" type="parTrans" cxnId="{60F9850D-8591-4F4A-97EB-DF3E517895DD}">
      <dgm:prSet/>
      <dgm:spPr/>
      <dgm:t>
        <a:bodyPr/>
        <a:lstStyle/>
        <a:p>
          <a:endParaRPr lang="en-US"/>
        </a:p>
      </dgm:t>
    </dgm:pt>
    <dgm:pt modelId="{2006CFA2-41CF-4259-AA67-A30E2E7E78FA}" type="sibTrans" cxnId="{60F9850D-8591-4F4A-97EB-DF3E517895DD}">
      <dgm:prSet phldrT="01" phldr="0"/>
      <dgm:spPr/>
      <dgm:t>
        <a:bodyPr/>
        <a:lstStyle/>
        <a:p>
          <a:r>
            <a:rPr lang="en-US"/>
            <a:t>01</a:t>
          </a:r>
        </a:p>
      </dgm:t>
    </dgm:pt>
    <dgm:pt modelId="{6A3CEA5B-4799-4D9B-8A39-F7129296DA61}">
      <dgm:prSet/>
      <dgm:spPr/>
      <dgm:t>
        <a:bodyPr/>
        <a:lstStyle/>
        <a:p>
          <a:pPr>
            <a:defRPr cap="all"/>
          </a:pPr>
          <a:r>
            <a:rPr lang="nb-NO" dirty="0"/>
            <a:t>To </a:t>
          </a:r>
          <a:r>
            <a:rPr lang="nb-NO" dirty="0" err="1"/>
            <a:t>create</a:t>
          </a:r>
          <a:r>
            <a:rPr lang="nb-NO" dirty="0"/>
            <a:t> a </a:t>
          </a:r>
          <a:r>
            <a:rPr lang="nb-NO" dirty="0" err="1"/>
            <a:t>better</a:t>
          </a:r>
          <a:r>
            <a:rPr lang="nb-NO" dirty="0"/>
            <a:t> </a:t>
          </a:r>
          <a:r>
            <a:rPr lang="nb-NO" dirty="0" err="1"/>
            <a:t>future</a:t>
          </a:r>
          <a:r>
            <a:rPr lang="nb-NO" dirty="0"/>
            <a:t> for </a:t>
          </a:r>
          <a:r>
            <a:rPr lang="nb-NO" dirty="0" err="1"/>
            <a:t>the</a:t>
          </a:r>
          <a:r>
            <a:rPr lang="nb-NO" dirty="0"/>
            <a:t> </a:t>
          </a:r>
          <a:r>
            <a:rPr lang="nb-NO" dirty="0" err="1"/>
            <a:t>next</a:t>
          </a:r>
          <a:r>
            <a:rPr lang="nb-NO" dirty="0"/>
            <a:t> </a:t>
          </a:r>
          <a:r>
            <a:rPr lang="nb-NO" dirty="0" err="1"/>
            <a:t>generation</a:t>
          </a:r>
          <a:r>
            <a:rPr lang="nb-NO" dirty="0"/>
            <a:t>.</a:t>
          </a:r>
          <a:endParaRPr lang="en-US" dirty="0"/>
        </a:p>
      </dgm:t>
    </dgm:pt>
    <dgm:pt modelId="{7C6F8FD1-9C27-453F-9E2B-2F337E38DF49}" type="parTrans" cxnId="{C4F2FC5B-D585-4D3D-922E-7E794EEC3F8F}">
      <dgm:prSet/>
      <dgm:spPr/>
      <dgm:t>
        <a:bodyPr/>
        <a:lstStyle/>
        <a:p>
          <a:endParaRPr lang="en-US"/>
        </a:p>
      </dgm:t>
    </dgm:pt>
    <dgm:pt modelId="{A8AFA8E6-54D7-4D3C-A81F-A9A5E72D11A1}" type="sibTrans" cxnId="{C4F2FC5B-D585-4D3D-922E-7E794EEC3F8F}">
      <dgm:prSet phldrT="02" phldr="0"/>
      <dgm:spPr/>
      <dgm:t>
        <a:bodyPr/>
        <a:lstStyle/>
        <a:p>
          <a:r>
            <a:rPr lang="en-US"/>
            <a:t>02</a:t>
          </a:r>
        </a:p>
      </dgm:t>
    </dgm:pt>
    <dgm:pt modelId="{CA9A5C9D-A2CF-4EC6-8326-F9BFA88CF86F}">
      <dgm:prSet/>
      <dgm:spPr/>
      <dgm:t>
        <a:bodyPr/>
        <a:lstStyle/>
        <a:p>
          <a:pPr>
            <a:defRPr cap="all"/>
          </a:pPr>
          <a:r>
            <a:rPr lang="it-IT" dirty="0"/>
            <a:t>Accountab</a:t>
          </a:r>
          <a:r>
            <a:rPr lang="lt-LT" dirty="0"/>
            <a:t>ility</a:t>
          </a:r>
          <a:r>
            <a:rPr lang="it-IT" dirty="0"/>
            <a:t> for decisions and responsi</a:t>
          </a:r>
          <a:r>
            <a:rPr lang="lt-LT" dirty="0"/>
            <a:t>bility</a:t>
          </a:r>
          <a:r>
            <a:rPr lang="it-IT" dirty="0"/>
            <a:t> for our actions WHEN WE BUILD A CITY.</a:t>
          </a:r>
          <a:endParaRPr lang="en-US" dirty="0"/>
        </a:p>
      </dgm:t>
    </dgm:pt>
    <dgm:pt modelId="{D3A4763A-8F41-4970-82B8-7189E9FA9250}" type="parTrans" cxnId="{F77CB8DF-58A1-46C1-8135-E7FDEBDF35F0}">
      <dgm:prSet/>
      <dgm:spPr/>
      <dgm:t>
        <a:bodyPr/>
        <a:lstStyle/>
        <a:p>
          <a:endParaRPr lang="en-US"/>
        </a:p>
      </dgm:t>
    </dgm:pt>
    <dgm:pt modelId="{E48F8EB3-7892-410F-8A9A-E3041612963C}" type="sibTrans" cxnId="{F77CB8DF-58A1-46C1-8135-E7FDEBDF35F0}">
      <dgm:prSet phldrT="03" phldr="0"/>
      <dgm:spPr/>
      <dgm:t>
        <a:bodyPr/>
        <a:lstStyle/>
        <a:p>
          <a:endParaRPr lang="en-US"/>
        </a:p>
      </dgm:t>
    </dgm:pt>
    <dgm:pt modelId="{9A26EB27-D43C-4E84-B459-C34F1052C954}" type="pres">
      <dgm:prSet presAssocID="{F5F1ACCB-E535-438F-BCF5-43D930678441}" presName="outerComposite" presStyleCnt="0">
        <dgm:presLayoutVars>
          <dgm:chMax val="5"/>
          <dgm:dir/>
          <dgm:resizeHandles val="exact"/>
        </dgm:presLayoutVars>
      </dgm:prSet>
      <dgm:spPr/>
      <dgm:t>
        <a:bodyPr/>
        <a:lstStyle/>
        <a:p>
          <a:endParaRPr lang="en-GB"/>
        </a:p>
      </dgm:t>
    </dgm:pt>
    <dgm:pt modelId="{4168A9C8-4791-4F4E-B0B3-431EEFFC13FD}" type="pres">
      <dgm:prSet presAssocID="{F5F1ACCB-E535-438F-BCF5-43D930678441}" presName="dummyMaxCanvas" presStyleCnt="0">
        <dgm:presLayoutVars/>
      </dgm:prSet>
      <dgm:spPr/>
    </dgm:pt>
    <dgm:pt modelId="{19B781BE-56E5-48AE-A1C1-B8F17470108E}" type="pres">
      <dgm:prSet presAssocID="{F5F1ACCB-E535-438F-BCF5-43D930678441}" presName="ThreeNodes_1" presStyleLbl="node1" presStyleIdx="0" presStyleCnt="3">
        <dgm:presLayoutVars>
          <dgm:bulletEnabled val="1"/>
        </dgm:presLayoutVars>
      </dgm:prSet>
      <dgm:spPr/>
      <dgm:t>
        <a:bodyPr/>
        <a:lstStyle/>
        <a:p>
          <a:endParaRPr lang="en-GB"/>
        </a:p>
      </dgm:t>
    </dgm:pt>
    <dgm:pt modelId="{AF972CC8-C4EF-40EE-A06C-7E0102545031}" type="pres">
      <dgm:prSet presAssocID="{F5F1ACCB-E535-438F-BCF5-43D930678441}" presName="ThreeNodes_2" presStyleLbl="node1" presStyleIdx="1" presStyleCnt="3">
        <dgm:presLayoutVars>
          <dgm:bulletEnabled val="1"/>
        </dgm:presLayoutVars>
      </dgm:prSet>
      <dgm:spPr/>
      <dgm:t>
        <a:bodyPr/>
        <a:lstStyle/>
        <a:p>
          <a:endParaRPr lang="en-GB"/>
        </a:p>
      </dgm:t>
    </dgm:pt>
    <dgm:pt modelId="{820DB546-5DB0-43E5-B7EF-7FCA7BAB464B}" type="pres">
      <dgm:prSet presAssocID="{F5F1ACCB-E535-438F-BCF5-43D930678441}" presName="ThreeNodes_3" presStyleLbl="node1" presStyleIdx="2" presStyleCnt="3">
        <dgm:presLayoutVars>
          <dgm:bulletEnabled val="1"/>
        </dgm:presLayoutVars>
      </dgm:prSet>
      <dgm:spPr/>
      <dgm:t>
        <a:bodyPr/>
        <a:lstStyle/>
        <a:p>
          <a:endParaRPr lang="en-GB"/>
        </a:p>
      </dgm:t>
    </dgm:pt>
    <dgm:pt modelId="{6C3B62BC-4B21-47A4-86B7-D684317D342D}" type="pres">
      <dgm:prSet presAssocID="{F5F1ACCB-E535-438F-BCF5-43D930678441}" presName="ThreeConn_1-2" presStyleLbl="fgAccFollowNode1" presStyleIdx="0" presStyleCnt="2">
        <dgm:presLayoutVars>
          <dgm:bulletEnabled val="1"/>
        </dgm:presLayoutVars>
      </dgm:prSet>
      <dgm:spPr/>
      <dgm:t>
        <a:bodyPr/>
        <a:lstStyle/>
        <a:p>
          <a:endParaRPr lang="en-GB"/>
        </a:p>
      </dgm:t>
    </dgm:pt>
    <dgm:pt modelId="{8D4023DC-440D-4714-94A5-DC6D3BE07F89}" type="pres">
      <dgm:prSet presAssocID="{F5F1ACCB-E535-438F-BCF5-43D930678441}" presName="ThreeConn_2-3" presStyleLbl="fgAccFollowNode1" presStyleIdx="1" presStyleCnt="2">
        <dgm:presLayoutVars>
          <dgm:bulletEnabled val="1"/>
        </dgm:presLayoutVars>
      </dgm:prSet>
      <dgm:spPr/>
      <dgm:t>
        <a:bodyPr/>
        <a:lstStyle/>
        <a:p>
          <a:endParaRPr lang="en-GB"/>
        </a:p>
      </dgm:t>
    </dgm:pt>
    <dgm:pt modelId="{0A88FD64-7B6D-42C1-B984-157DACE88A85}" type="pres">
      <dgm:prSet presAssocID="{F5F1ACCB-E535-438F-BCF5-43D930678441}" presName="ThreeNodes_1_text" presStyleLbl="node1" presStyleIdx="2" presStyleCnt="3">
        <dgm:presLayoutVars>
          <dgm:bulletEnabled val="1"/>
        </dgm:presLayoutVars>
      </dgm:prSet>
      <dgm:spPr/>
      <dgm:t>
        <a:bodyPr/>
        <a:lstStyle/>
        <a:p>
          <a:endParaRPr lang="en-GB"/>
        </a:p>
      </dgm:t>
    </dgm:pt>
    <dgm:pt modelId="{D49F0FAB-7560-42AE-9EF6-3B33167004FC}" type="pres">
      <dgm:prSet presAssocID="{F5F1ACCB-E535-438F-BCF5-43D930678441}" presName="ThreeNodes_2_text" presStyleLbl="node1" presStyleIdx="2" presStyleCnt="3">
        <dgm:presLayoutVars>
          <dgm:bulletEnabled val="1"/>
        </dgm:presLayoutVars>
      </dgm:prSet>
      <dgm:spPr/>
      <dgm:t>
        <a:bodyPr/>
        <a:lstStyle/>
        <a:p>
          <a:endParaRPr lang="en-GB"/>
        </a:p>
      </dgm:t>
    </dgm:pt>
    <dgm:pt modelId="{058BC2F5-62BE-4F16-89E3-94989E6139BA}" type="pres">
      <dgm:prSet presAssocID="{F5F1ACCB-E535-438F-BCF5-43D930678441}" presName="ThreeNodes_3_text" presStyleLbl="node1" presStyleIdx="2" presStyleCnt="3">
        <dgm:presLayoutVars>
          <dgm:bulletEnabled val="1"/>
        </dgm:presLayoutVars>
      </dgm:prSet>
      <dgm:spPr/>
      <dgm:t>
        <a:bodyPr/>
        <a:lstStyle/>
        <a:p>
          <a:endParaRPr lang="en-GB"/>
        </a:p>
      </dgm:t>
    </dgm:pt>
  </dgm:ptLst>
  <dgm:cxnLst>
    <dgm:cxn modelId="{FA2E93D5-A521-4026-9CDA-F55B55B87D51}" type="presOf" srcId="{A8AFA8E6-54D7-4D3C-A81F-A9A5E72D11A1}" destId="{8D4023DC-440D-4714-94A5-DC6D3BE07F89}" srcOrd="0" destOrd="0" presId="urn:microsoft.com/office/officeart/2005/8/layout/vProcess5"/>
    <dgm:cxn modelId="{E50A5C47-4B95-4E8F-B5B7-3E0C4575C4FC}" type="presOf" srcId="{6A3CEA5B-4799-4D9B-8A39-F7129296DA61}" destId="{AF972CC8-C4EF-40EE-A06C-7E0102545031}" srcOrd="0" destOrd="0" presId="urn:microsoft.com/office/officeart/2005/8/layout/vProcess5"/>
    <dgm:cxn modelId="{0D8F4056-1570-41AA-A375-20E4A804EC0D}" type="presOf" srcId="{58375FFB-02E6-49CA-92E8-127E5B4226E3}" destId="{0A88FD64-7B6D-42C1-B984-157DACE88A85}" srcOrd="1" destOrd="0" presId="urn:microsoft.com/office/officeart/2005/8/layout/vProcess5"/>
    <dgm:cxn modelId="{F77CB8DF-58A1-46C1-8135-E7FDEBDF35F0}" srcId="{F5F1ACCB-E535-438F-BCF5-43D930678441}" destId="{CA9A5C9D-A2CF-4EC6-8326-F9BFA88CF86F}" srcOrd="2" destOrd="0" parTransId="{D3A4763A-8F41-4970-82B8-7189E9FA9250}" sibTransId="{E48F8EB3-7892-410F-8A9A-E3041612963C}"/>
    <dgm:cxn modelId="{E87380D3-0A9A-4FFC-A348-CFBDB63007C1}" type="presOf" srcId="{F5F1ACCB-E535-438F-BCF5-43D930678441}" destId="{9A26EB27-D43C-4E84-B459-C34F1052C954}" srcOrd="0" destOrd="0" presId="urn:microsoft.com/office/officeart/2005/8/layout/vProcess5"/>
    <dgm:cxn modelId="{60F9850D-8591-4F4A-97EB-DF3E517895DD}" srcId="{F5F1ACCB-E535-438F-BCF5-43D930678441}" destId="{58375FFB-02E6-49CA-92E8-127E5B4226E3}" srcOrd="0" destOrd="0" parTransId="{8C4D0521-399E-4350-AAD4-69A1DC3CE5F7}" sibTransId="{2006CFA2-41CF-4259-AA67-A30E2E7E78FA}"/>
    <dgm:cxn modelId="{C4F2FC5B-D585-4D3D-922E-7E794EEC3F8F}" srcId="{F5F1ACCB-E535-438F-BCF5-43D930678441}" destId="{6A3CEA5B-4799-4D9B-8A39-F7129296DA61}" srcOrd="1" destOrd="0" parTransId="{7C6F8FD1-9C27-453F-9E2B-2F337E38DF49}" sibTransId="{A8AFA8E6-54D7-4D3C-A81F-A9A5E72D11A1}"/>
    <dgm:cxn modelId="{3D76B620-4B22-4C49-BDCE-7548F1DC5F6F}" type="presOf" srcId="{2006CFA2-41CF-4259-AA67-A30E2E7E78FA}" destId="{6C3B62BC-4B21-47A4-86B7-D684317D342D}" srcOrd="0" destOrd="0" presId="urn:microsoft.com/office/officeart/2005/8/layout/vProcess5"/>
    <dgm:cxn modelId="{734644DD-BC73-4C6C-9E44-B06F065397B6}" type="presOf" srcId="{CA9A5C9D-A2CF-4EC6-8326-F9BFA88CF86F}" destId="{058BC2F5-62BE-4F16-89E3-94989E6139BA}" srcOrd="1" destOrd="0" presId="urn:microsoft.com/office/officeart/2005/8/layout/vProcess5"/>
    <dgm:cxn modelId="{FD4E91E6-EEB9-48C5-A4D6-0B41CA83F02A}" type="presOf" srcId="{58375FFB-02E6-49CA-92E8-127E5B4226E3}" destId="{19B781BE-56E5-48AE-A1C1-B8F17470108E}" srcOrd="0" destOrd="0" presId="urn:microsoft.com/office/officeart/2005/8/layout/vProcess5"/>
    <dgm:cxn modelId="{58BEAC54-CC57-4B50-9E85-A459657BE0C9}" type="presOf" srcId="{CA9A5C9D-A2CF-4EC6-8326-F9BFA88CF86F}" destId="{820DB546-5DB0-43E5-B7EF-7FCA7BAB464B}" srcOrd="0" destOrd="0" presId="urn:microsoft.com/office/officeart/2005/8/layout/vProcess5"/>
    <dgm:cxn modelId="{C445AE05-96B3-40D2-9FEA-31CDB44716D4}" type="presOf" srcId="{6A3CEA5B-4799-4D9B-8A39-F7129296DA61}" destId="{D49F0FAB-7560-42AE-9EF6-3B33167004FC}" srcOrd="1" destOrd="0" presId="urn:microsoft.com/office/officeart/2005/8/layout/vProcess5"/>
    <dgm:cxn modelId="{C98BE742-CAB1-4821-8328-B2DF7F0DB876}" type="presParOf" srcId="{9A26EB27-D43C-4E84-B459-C34F1052C954}" destId="{4168A9C8-4791-4F4E-B0B3-431EEFFC13FD}" srcOrd="0" destOrd="0" presId="urn:microsoft.com/office/officeart/2005/8/layout/vProcess5"/>
    <dgm:cxn modelId="{E071D376-C8C4-4C27-8E28-81BC327F3A5C}" type="presParOf" srcId="{9A26EB27-D43C-4E84-B459-C34F1052C954}" destId="{19B781BE-56E5-48AE-A1C1-B8F17470108E}" srcOrd="1" destOrd="0" presId="urn:microsoft.com/office/officeart/2005/8/layout/vProcess5"/>
    <dgm:cxn modelId="{5CEBC17D-49FB-4DB3-82FB-D2710D2035EA}" type="presParOf" srcId="{9A26EB27-D43C-4E84-B459-C34F1052C954}" destId="{AF972CC8-C4EF-40EE-A06C-7E0102545031}" srcOrd="2" destOrd="0" presId="urn:microsoft.com/office/officeart/2005/8/layout/vProcess5"/>
    <dgm:cxn modelId="{8191696E-5773-4139-B22B-9ADE8882D50B}" type="presParOf" srcId="{9A26EB27-D43C-4E84-B459-C34F1052C954}" destId="{820DB546-5DB0-43E5-B7EF-7FCA7BAB464B}" srcOrd="3" destOrd="0" presId="urn:microsoft.com/office/officeart/2005/8/layout/vProcess5"/>
    <dgm:cxn modelId="{09444935-0068-4259-BEB7-7C2550A51D6F}" type="presParOf" srcId="{9A26EB27-D43C-4E84-B459-C34F1052C954}" destId="{6C3B62BC-4B21-47A4-86B7-D684317D342D}" srcOrd="4" destOrd="0" presId="urn:microsoft.com/office/officeart/2005/8/layout/vProcess5"/>
    <dgm:cxn modelId="{0A96225F-F784-4DAD-BA89-05446064CA16}" type="presParOf" srcId="{9A26EB27-D43C-4E84-B459-C34F1052C954}" destId="{8D4023DC-440D-4714-94A5-DC6D3BE07F89}" srcOrd="5" destOrd="0" presId="urn:microsoft.com/office/officeart/2005/8/layout/vProcess5"/>
    <dgm:cxn modelId="{4BD122CD-29D5-4FEA-8F5C-311A3C1E0D40}" type="presParOf" srcId="{9A26EB27-D43C-4E84-B459-C34F1052C954}" destId="{0A88FD64-7B6D-42C1-B984-157DACE88A85}" srcOrd="6" destOrd="0" presId="urn:microsoft.com/office/officeart/2005/8/layout/vProcess5"/>
    <dgm:cxn modelId="{F2F06B27-A33D-4FF3-9055-C88E856A11E3}" type="presParOf" srcId="{9A26EB27-D43C-4E84-B459-C34F1052C954}" destId="{D49F0FAB-7560-42AE-9EF6-3B33167004FC}" srcOrd="7" destOrd="0" presId="urn:microsoft.com/office/officeart/2005/8/layout/vProcess5"/>
    <dgm:cxn modelId="{C1CA63FA-C7C1-4B66-A956-9E5DD4FF937F}" type="presParOf" srcId="{9A26EB27-D43C-4E84-B459-C34F1052C954}" destId="{058BC2F5-62BE-4F16-89E3-94989E6139BA}"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F26B323-1E44-41E4-919D-FBD51E52FEB7}"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B1A68C78-638D-4DC4-B406-3EC032B638EF}">
      <dgm:prSet/>
      <dgm:spPr/>
      <dgm:t>
        <a:bodyPr/>
        <a:lstStyle/>
        <a:p>
          <a:pPr>
            <a:lnSpc>
              <a:spcPct val="100000"/>
            </a:lnSpc>
          </a:pPr>
          <a:r>
            <a:rPr lang="en-GB"/>
            <a:t>Such a theory would take into account the following representative factors as well as others: </a:t>
          </a:r>
          <a:endParaRPr lang="en-US"/>
        </a:p>
      </dgm:t>
    </dgm:pt>
    <dgm:pt modelId="{8E3DEAAF-DA29-4327-9BAB-0CF98377C651}" type="parTrans" cxnId="{6218F789-E0EB-4937-998A-7315A93A1BD0}">
      <dgm:prSet/>
      <dgm:spPr/>
      <dgm:t>
        <a:bodyPr/>
        <a:lstStyle/>
        <a:p>
          <a:endParaRPr lang="en-US"/>
        </a:p>
      </dgm:t>
    </dgm:pt>
    <dgm:pt modelId="{4D365A40-936E-411A-A11D-24FC473698AD}" type="sibTrans" cxnId="{6218F789-E0EB-4937-998A-7315A93A1BD0}">
      <dgm:prSet/>
      <dgm:spPr/>
      <dgm:t>
        <a:bodyPr/>
        <a:lstStyle/>
        <a:p>
          <a:pPr>
            <a:lnSpc>
              <a:spcPct val="100000"/>
            </a:lnSpc>
          </a:pPr>
          <a:endParaRPr lang="en-US"/>
        </a:p>
      </dgm:t>
    </dgm:pt>
    <dgm:pt modelId="{5C712230-8AFA-430F-B513-3A5F10F4C908}">
      <dgm:prSet/>
      <dgm:spPr/>
      <dgm:t>
        <a:bodyPr/>
        <a:lstStyle/>
        <a:p>
          <a:pPr>
            <a:lnSpc>
              <a:spcPct val="100000"/>
            </a:lnSpc>
          </a:pPr>
          <a:r>
            <a:rPr lang="en-GB"/>
            <a:t>1) producing and distributing food</a:t>
          </a:r>
          <a:endParaRPr lang="en-US"/>
        </a:p>
      </dgm:t>
    </dgm:pt>
    <dgm:pt modelId="{1FF151D8-02E2-4DFC-90ED-44D93B7AE8C0}" type="parTrans" cxnId="{6E85DB54-36C7-4623-BE2A-4E9CF0A3B08F}">
      <dgm:prSet/>
      <dgm:spPr/>
      <dgm:t>
        <a:bodyPr/>
        <a:lstStyle/>
        <a:p>
          <a:endParaRPr lang="en-US"/>
        </a:p>
      </dgm:t>
    </dgm:pt>
    <dgm:pt modelId="{B34F2B3A-DCED-4BA0-A633-2895E44FEFF4}" type="sibTrans" cxnId="{6E85DB54-36C7-4623-BE2A-4E9CF0A3B08F}">
      <dgm:prSet/>
      <dgm:spPr/>
      <dgm:t>
        <a:bodyPr/>
        <a:lstStyle/>
        <a:p>
          <a:pPr>
            <a:lnSpc>
              <a:spcPct val="100000"/>
            </a:lnSpc>
          </a:pPr>
          <a:endParaRPr lang="en-US"/>
        </a:p>
      </dgm:t>
    </dgm:pt>
    <dgm:pt modelId="{28045786-99EB-4E7A-A661-0F314AF2AFE2}">
      <dgm:prSet/>
      <dgm:spPr/>
      <dgm:t>
        <a:bodyPr/>
        <a:lstStyle/>
        <a:p>
          <a:pPr>
            <a:lnSpc>
              <a:spcPct val="100000"/>
            </a:lnSpc>
          </a:pPr>
          <a:r>
            <a:rPr lang="en-GB"/>
            <a:t>2) recycling soft and hard waste</a:t>
          </a:r>
          <a:endParaRPr lang="en-US"/>
        </a:p>
      </dgm:t>
    </dgm:pt>
    <dgm:pt modelId="{9C803BB7-DA08-4B34-9008-F1EC4D121DFC}" type="parTrans" cxnId="{63419089-3321-4970-9C84-11454CD9B3B1}">
      <dgm:prSet/>
      <dgm:spPr/>
      <dgm:t>
        <a:bodyPr/>
        <a:lstStyle/>
        <a:p>
          <a:endParaRPr lang="en-US"/>
        </a:p>
      </dgm:t>
    </dgm:pt>
    <dgm:pt modelId="{84116EE6-F740-41CD-B24A-D2E8F3F9A72F}" type="sibTrans" cxnId="{63419089-3321-4970-9C84-11454CD9B3B1}">
      <dgm:prSet/>
      <dgm:spPr/>
      <dgm:t>
        <a:bodyPr/>
        <a:lstStyle/>
        <a:p>
          <a:pPr>
            <a:lnSpc>
              <a:spcPct val="100000"/>
            </a:lnSpc>
          </a:pPr>
          <a:endParaRPr lang="en-US"/>
        </a:p>
      </dgm:t>
    </dgm:pt>
    <dgm:pt modelId="{FE8A56A1-36A5-4E0D-8396-6B5B4EC61576}">
      <dgm:prSet/>
      <dgm:spPr/>
      <dgm:t>
        <a:bodyPr/>
        <a:lstStyle/>
        <a:p>
          <a:pPr>
            <a:lnSpc>
              <a:spcPct val="100000"/>
            </a:lnSpc>
          </a:pPr>
          <a:r>
            <a:rPr lang="en-GB"/>
            <a:t>3) providing shelter and eliminating homelessness</a:t>
          </a:r>
          <a:endParaRPr lang="en-US"/>
        </a:p>
      </dgm:t>
    </dgm:pt>
    <dgm:pt modelId="{F5A388CE-7A32-449F-8C03-658A73F4506F}" type="parTrans" cxnId="{49D6E7B2-FCC7-42DB-B5E1-2E9DAA2C38A1}">
      <dgm:prSet/>
      <dgm:spPr/>
      <dgm:t>
        <a:bodyPr/>
        <a:lstStyle/>
        <a:p>
          <a:endParaRPr lang="en-US"/>
        </a:p>
      </dgm:t>
    </dgm:pt>
    <dgm:pt modelId="{A44EB23C-6632-4E2A-BC90-0EC7FFDA7246}" type="sibTrans" cxnId="{49D6E7B2-FCC7-42DB-B5E1-2E9DAA2C38A1}">
      <dgm:prSet/>
      <dgm:spPr/>
      <dgm:t>
        <a:bodyPr/>
        <a:lstStyle/>
        <a:p>
          <a:pPr>
            <a:lnSpc>
              <a:spcPct val="100000"/>
            </a:lnSpc>
          </a:pPr>
          <a:endParaRPr lang="en-US"/>
        </a:p>
      </dgm:t>
    </dgm:pt>
    <dgm:pt modelId="{D9375A74-B2E7-4127-9457-B9744A0CF611}">
      <dgm:prSet/>
      <dgm:spPr/>
      <dgm:t>
        <a:bodyPr/>
        <a:lstStyle/>
        <a:p>
          <a:pPr>
            <a:lnSpc>
              <a:spcPct val="100000"/>
            </a:lnSpc>
          </a:pPr>
          <a:r>
            <a:rPr lang="en-GB"/>
            <a:t>4) microlending and stimulating cooperative businesses</a:t>
          </a:r>
          <a:endParaRPr lang="en-US"/>
        </a:p>
      </dgm:t>
    </dgm:pt>
    <dgm:pt modelId="{0605D1EC-F35D-421A-9450-25E28EA6B319}" type="parTrans" cxnId="{3101BA27-027C-4141-83B9-AD0AE12B9ADB}">
      <dgm:prSet/>
      <dgm:spPr/>
      <dgm:t>
        <a:bodyPr/>
        <a:lstStyle/>
        <a:p>
          <a:endParaRPr lang="en-US"/>
        </a:p>
      </dgm:t>
    </dgm:pt>
    <dgm:pt modelId="{3CD15E8B-C282-4D95-999D-3317A9D1B89B}" type="sibTrans" cxnId="{3101BA27-027C-4141-83B9-AD0AE12B9ADB}">
      <dgm:prSet/>
      <dgm:spPr/>
      <dgm:t>
        <a:bodyPr/>
        <a:lstStyle/>
        <a:p>
          <a:pPr>
            <a:lnSpc>
              <a:spcPct val="100000"/>
            </a:lnSpc>
          </a:pPr>
          <a:endParaRPr lang="en-US"/>
        </a:p>
      </dgm:t>
    </dgm:pt>
    <dgm:pt modelId="{95147D9D-012F-4F42-8BDE-96D3ADAE6F1C}">
      <dgm:prSet/>
      <dgm:spPr/>
      <dgm:t>
        <a:bodyPr/>
        <a:lstStyle/>
        <a:p>
          <a:pPr>
            <a:lnSpc>
              <a:spcPct val="100000"/>
            </a:lnSpc>
          </a:pPr>
          <a:r>
            <a:rPr lang="en-GB"/>
            <a:t>5) providing alternative energy</a:t>
          </a:r>
          <a:endParaRPr lang="en-US"/>
        </a:p>
      </dgm:t>
    </dgm:pt>
    <dgm:pt modelId="{71E28D56-02F1-489B-A539-8FDE5E0ACC86}" type="parTrans" cxnId="{051FA015-5687-4802-A328-5EE43E316FFE}">
      <dgm:prSet/>
      <dgm:spPr/>
      <dgm:t>
        <a:bodyPr/>
        <a:lstStyle/>
        <a:p>
          <a:endParaRPr lang="en-US"/>
        </a:p>
      </dgm:t>
    </dgm:pt>
    <dgm:pt modelId="{0362EC54-909D-46F5-A74F-AE17C028C958}" type="sibTrans" cxnId="{051FA015-5687-4802-A328-5EE43E316FFE}">
      <dgm:prSet/>
      <dgm:spPr/>
      <dgm:t>
        <a:bodyPr/>
        <a:lstStyle/>
        <a:p>
          <a:endParaRPr lang="en-US"/>
        </a:p>
      </dgm:t>
    </dgm:pt>
    <dgm:pt modelId="{4507F4D1-5625-4B84-8FC6-8B1747ADB678}" type="pres">
      <dgm:prSet presAssocID="{DF26B323-1E44-41E4-919D-FBD51E52FEB7}" presName="root" presStyleCnt="0">
        <dgm:presLayoutVars>
          <dgm:dir/>
          <dgm:resizeHandles val="exact"/>
        </dgm:presLayoutVars>
      </dgm:prSet>
      <dgm:spPr/>
      <dgm:t>
        <a:bodyPr/>
        <a:lstStyle/>
        <a:p>
          <a:endParaRPr lang="en-GB"/>
        </a:p>
      </dgm:t>
    </dgm:pt>
    <dgm:pt modelId="{A2336E0A-9080-47AB-BAF0-F4DE646F9F7B}" type="pres">
      <dgm:prSet presAssocID="{DF26B323-1E44-41E4-919D-FBD51E52FEB7}" presName="container" presStyleCnt="0">
        <dgm:presLayoutVars>
          <dgm:dir/>
          <dgm:resizeHandles val="exact"/>
        </dgm:presLayoutVars>
      </dgm:prSet>
      <dgm:spPr/>
    </dgm:pt>
    <dgm:pt modelId="{16A9FEEC-7376-4CBC-BEF6-F109A41A661C}" type="pres">
      <dgm:prSet presAssocID="{B1A68C78-638D-4DC4-B406-3EC032B638EF}" presName="compNode" presStyleCnt="0"/>
      <dgm:spPr/>
    </dgm:pt>
    <dgm:pt modelId="{0BF8753E-F1B3-42B0-ADD5-A7F9972B3DEA}" type="pres">
      <dgm:prSet presAssocID="{B1A68C78-638D-4DC4-B406-3EC032B638EF}" presName="iconBgRect" presStyleLbl="bgShp" presStyleIdx="0" presStyleCnt="6"/>
      <dgm:spPr/>
    </dgm:pt>
    <dgm:pt modelId="{2A37AA9B-968D-4065-BA74-EAC18D0C2927}" type="pres">
      <dgm:prSet presAssocID="{B1A68C78-638D-4DC4-B406-3EC032B638EF}"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 xmlns:asvg="http://schemas.microsoft.com/office/drawing/2016/SVG/main" r:embed="rId2"/>
              </a:ext>
            </a:extLst>
          </a:blip>
          <a:stretch>
            <a:fillRect/>
          </a:stretch>
        </a:blipFill>
      </dgm:spPr>
      <dgm:extLst>
        <a:ext uri="{E40237B7-FDA0-4F09-8148-C483321AD2D9}">
          <dgm14:cNvPr xmlns:dgm14="http://schemas.microsoft.com/office/drawing/2010/diagram" id="0" name="" descr="Head with Gears"/>
        </a:ext>
      </dgm:extLst>
    </dgm:pt>
    <dgm:pt modelId="{4F7FB7E8-C1C5-478C-94B4-7687651F0BA1}" type="pres">
      <dgm:prSet presAssocID="{B1A68C78-638D-4DC4-B406-3EC032B638EF}" presName="spaceRect" presStyleCnt="0"/>
      <dgm:spPr/>
    </dgm:pt>
    <dgm:pt modelId="{81692DA5-A398-40C8-B33B-FA0897499DCC}" type="pres">
      <dgm:prSet presAssocID="{B1A68C78-638D-4DC4-B406-3EC032B638EF}" presName="textRect" presStyleLbl="revTx" presStyleIdx="0" presStyleCnt="6">
        <dgm:presLayoutVars>
          <dgm:chMax val="1"/>
          <dgm:chPref val="1"/>
        </dgm:presLayoutVars>
      </dgm:prSet>
      <dgm:spPr/>
      <dgm:t>
        <a:bodyPr/>
        <a:lstStyle/>
        <a:p>
          <a:endParaRPr lang="en-GB"/>
        </a:p>
      </dgm:t>
    </dgm:pt>
    <dgm:pt modelId="{C4103A18-9084-467B-B3EC-950D51CA22B4}" type="pres">
      <dgm:prSet presAssocID="{4D365A40-936E-411A-A11D-24FC473698AD}" presName="sibTrans" presStyleLbl="sibTrans2D1" presStyleIdx="0" presStyleCnt="0"/>
      <dgm:spPr/>
      <dgm:t>
        <a:bodyPr/>
        <a:lstStyle/>
        <a:p>
          <a:endParaRPr lang="en-GB"/>
        </a:p>
      </dgm:t>
    </dgm:pt>
    <dgm:pt modelId="{DA02BAA1-A961-4CC7-B52B-0FB62E8474D2}" type="pres">
      <dgm:prSet presAssocID="{5C712230-8AFA-430F-B513-3A5F10F4C908}" presName="compNode" presStyleCnt="0"/>
      <dgm:spPr/>
    </dgm:pt>
    <dgm:pt modelId="{3B02D125-6C3F-4686-A6DF-4D7D972B0CAC}" type="pres">
      <dgm:prSet presAssocID="{5C712230-8AFA-430F-B513-3A5F10F4C908}" presName="iconBgRect" presStyleLbl="bgShp" presStyleIdx="1" presStyleCnt="6"/>
      <dgm:spPr/>
    </dgm:pt>
    <dgm:pt modelId="{AE88CECE-096D-494F-8738-FDD10FFBA337}" type="pres">
      <dgm:prSet presAssocID="{5C712230-8AFA-430F-B513-3A5F10F4C908}"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a:blipFill>
      </dgm:spPr>
      <dgm:extLst>
        <a:ext uri="{E40237B7-FDA0-4F09-8148-C483321AD2D9}">
          <dgm14:cNvPr xmlns:dgm14="http://schemas.microsoft.com/office/drawing/2010/diagram" id="0" name="" descr="Låve"/>
        </a:ext>
      </dgm:extLst>
    </dgm:pt>
    <dgm:pt modelId="{E1CE54B4-DC56-4D53-8F68-5E38862053BE}" type="pres">
      <dgm:prSet presAssocID="{5C712230-8AFA-430F-B513-3A5F10F4C908}" presName="spaceRect" presStyleCnt="0"/>
      <dgm:spPr/>
    </dgm:pt>
    <dgm:pt modelId="{E3D52AED-D751-441D-BCBE-F472A41894E8}" type="pres">
      <dgm:prSet presAssocID="{5C712230-8AFA-430F-B513-3A5F10F4C908}" presName="textRect" presStyleLbl="revTx" presStyleIdx="1" presStyleCnt="6">
        <dgm:presLayoutVars>
          <dgm:chMax val="1"/>
          <dgm:chPref val="1"/>
        </dgm:presLayoutVars>
      </dgm:prSet>
      <dgm:spPr/>
      <dgm:t>
        <a:bodyPr/>
        <a:lstStyle/>
        <a:p>
          <a:endParaRPr lang="en-GB"/>
        </a:p>
      </dgm:t>
    </dgm:pt>
    <dgm:pt modelId="{99999E57-6201-430F-ADE8-55D6797DD698}" type="pres">
      <dgm:prSet presAssocID="{B34F2B3A-DCED-4BA0-A633-2895E44FEFF4}" presName="sibTrans" presStyleLbl="sibTrans2D1" presStyleIdx="0" presStyleCnt="0"/>
      <dgm:spPr/>
      <dgm:t>
        <a:bodyPr/>
        <a:lstStyle/>
        <a:p>
          <a:endParaRPr lang="en-GB"/>
        </a:p>
      </dgm:t>
    </dgm:pt>
    <dgm:pt modelId="{726B8A6D-F282-44F0-9949-76A89521C317}" type="pres">
      <dgm:prSet presAssocID="{28045786-99EB-4E7A-A661-0F314AF2AFE2}" presName="compNode" presStyleCnt="0"/>
      <dgm:spPr/>
    </dgm:pt>
    <dgm:pt modelId="{289959CB-A6E8-4E05-B7E5-502B8C9B6AA4}" type="pres">
      <dgm:prSet presAssocID="{28045786-99EB-4E7A-A661-0F314AF2AFE2}" presName="iconBgRect" presStyleLbl="bgShp" presStyleIdx="2" presStyleCnt="6"/>
      <dgm:spPr/>
    </dgm:pt>
    <dgm:pt modelId="{79105ABA-0E72-4AD8-A718-2B0C54BA82A0}" type="pres">
      <dgm:prSet presAssocID="{28045786-99EB-4E7A-A661-0F314AF2AFE2}"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a:blipFill>
      </dgm:spPr>
      <dgm:extLst>
        <a:ext uri="{E40237B7-FDA0-4F09-8148-C483321AD2D9}">
          <dgm14:cNvPr xmlns:dgm14="http://schemas.microsoft.com/office/drawing/2010/diagram" id="0" name="" descr="Resirkuler"/>
        </a:ext>
      </dgm:extLst>
    </dgm:pt>
    <dgm:pt modelId="{EB056D6E-CC4E-48F9-85BC-68F5E103E1EE}" type="pres">
      <dgm:prSet presAssocID="{28045786-99EB-4E7A-A661-0F314AF2AFE2}" presName="spaceRect" presStyleCnt="0"/>
      <dgm:spPr/>
    </dgm:pt>
    <dgm:pt modelId="{512B0094-013B-4F8C-9CAD-29205441601C}" type="pres">
      <dgm:prSet presAssocID="{28045786-99EB-4E7A-A661-0F314AF2AFE2}" presName="textRect" presStyleLbl="revTx" presStyleIdx="2" presStyleCnt="6">
        <dgm:presLayoutVars>
          <dgm:chMax val="1"/>
          <dgm:chPref val="1"/>
        </dgm:presLayoutVars>
      </dgm:prSet>
      <dgm:spPr/>
      <dgm:t>
        <a:bodyPr/>
        <a:lstStyle/>
        <a:p>
          <a:endParaRPr lang="en-GB"/>
        </a:p>
      </dgm:t>
    </dgm:pt>
    <dgm:pt modelId="{C6144365-ABF0-488C-95BB-D2653C885A09}" type="pres">
      <dgm:prSet presAssocID="{84116EE6-F740-41CD-B24A-D2E8F3F9A72F}" presName="sibTrans" presStyleLbl="sibTrans2D1" presStyleIdx="0" presStyleCnt="0"/>
      <dgm:spPr/>
      <dgm:t>
        <a:bodyPr/>
        <a:lstStyle/>
        <a:p>
          <a:endParaRPr lang="en-GB"/>
        </a:p>
      </dgm:t>
    </dgm:pt>
    <dgm:pt modelId="{B1986CE4-D671-440C-83F8-CB032F833505}" type="pres">
      <dgm:prSet presAssocID="{FE8A56A1-36A5-4E0D-8396-6B5B4EC61576}" presName="compNode" presStyleCnt="0"/>
      <dgm:spPr/>
    </dgm:pt>
    <dgm:pt modelId="{024E14EA-4579-4C30-B228-47932A6CFA6F}" type="pres">
      <dgm:prSet presAssocID="{FE8A56A1-36A5-4E0D-8396-6B5B4EC61576}" presName="iconBgRect" presStyleLbl="bgShp" presStyleIdx="3" presStyleCnt="6"/>
      <dgm:spPr/>
    </dgm:pt>
    <dgm:pt modelId="{F23C2C38-EDF4-4EAA-A977-8AAFF0F4592B}" type="pres">
      <dgm:prSet presAssocID="{FE8A56A1-36A5-4E0D-8396-6B5B4EC61576}"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a:blipFill>
      </dgm:spPr>
      <dgm:extLst>
        <a:ext uri="{E40237B7-FDA0-4F09-8148-C483321AD2D9}">
          <dgm14:cNvPr xmlns:dgm14="http://schemas.microsoft.com/office/drawing/2010/diagram" id="0" name="" descr="Hjem"/>
        </a:ext>
      </dgm:extLst>
    </dgm:pt>
    <dgm:pt modelId="{A4269641-40AF-4B48-A19C-665E31256F6C}" type="pres">
      <dgm:prSet presAssocID="{FE8A56A1-36A5-4E0D-8396-6B5B4EC61576}" presName="spaceRect" presStyleCnt="0"/>
      <dgm:spPr/>
    </dgm:pt>
    <dgm:pt modelId="{22D88842-275C-4BB9-9AD5-A4CBEFC33490}" type="pres">
      <dgm:prSet presAssocID="{FE8A56A1-36A5-4E0D-8396-6B5B4EC61576}" presName="textRect" presStyleLbl="revTx" presStyleIdx="3" presStyleCnt="6">
        <dgm:presLayoutVars>
          <dgm:chMax val="1"/>
          <dgm:chPref val="1"/>
        </dgm:presLayoutVars>
      </dgm:prSet>
      <dgm:spPr/>
      <dgm:t>
        <a:bodyPr/>
        <a:lstStyle/>
        <a:p>
          <a:endParaRPr lang="en-GB"/>
        </a:p>
      </dgm:t>
    </dgm:pt>
    <dgm:pt modelId="{7DA5772A-2B9E-4AE0-A765-FE6DDF2CD9FE}" type="pres">
      <dgm:prSet presAssocID="{A44EB23C-6632-4E2A-BC90-0EC7FFDA7246}" presName="sibTrans" presStyleLbl="sibTrans2D1" presStyleIdx="0" presStyleCnt="0"/>
      <dgm:spPr/>
      <dgm:t>
        <a:bodyPr/>
        <a:lstStyle/>
        <a:p>
          <a:endParaRPr lang="en-GB"/>
        </a:p>
      </dgm:t>
    </dgm:pt>
    <dgm:pt modelId="{A355F514-225F-42CA-B594-4CA388792AD6}" type="pres">
      <dgm:prSet presAssocID="{D9375A74-B2E7-4127-9457-B9744A0CF611}" presName="compNode" presStyleCnt="0"/>
      <dgm:spPr/>
    </dgm:pt>
    <dgm:pt modelId="{EC245035-87A5-4B1A-9259-550FE0503F49}" type="pres">
      <dgm:prSet presAssocID="{D9375A74-B2E7-4127-9457-B9744A0CF611}" presName="iconBgRect" presStyleLbl="bgShp" presStyleIdx="4" presStyleCnt="6"/>
      <dgm:spPr/>
    </dgm:pt>
    <dgm:pt modelId="{7BBEB147-4052-4B28-B2F4-FC736249229A}" type="pres">
      <dgm:prSet presAssocID="{D9375A74-B2E7-4127-9457-B9744A0CF611}"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a:blipFill>
      </dgm:spPr>
      <dgm:extLst>
        <a:ext uri="{E40237B7-FDA0-4F09-8148-C483321AD2D9}">
          <dgm14:cNvPr xmlns:dgm14="http://schemas.microsoft.com/office/drawing/2010/diagram" id="0" name="" descr="Håndtrykk"/>
        </a:ext>
      </dgm:extLst>
    </dgm:pt>
    <dgm:pt modelId="{783E046B-7CB7-4930-B417-DF0616B1F3A9}" type="pres">
      <dgm:prSet presAssocID="{D9375A74-B2E7-4127-9457-B9744A0CF611}" presName="spaceRect" presStyleCnt="0"/>
      <dgm:spPr/>
    </dgm:pt>
    <dgm:pt modelId="{17053924-A398-4064-8FEC-0BD7A751C278}" type="pres">
      <dgm:prSet presAssocID="{D9375A74-B2E7-4127-9457-B9744A0CF611}" presName="textRect" presStyleLbl="revTx" presStyleIdx="4" presStyleCnt="6">
        <dgm:presLayoutVars>
          <dgm:chMax val="1"/>
          <dgm:chPref val="1"/>
        </dgm:presLayoutVars>
      </dgm:prSet>
      <dgm:spPr/>
      <dgm:t>
        <a:bodyPr/>
        <a:lstStyle/>
        <a:p>
          <a:endParaRPr lang="en-GB"/>
        </a:p>
      </dgm:t>
    </dgm:pt>
    <dgm:pt modelId="{4FC4414C-9560-478F-B63D-855CA419C289}" type="pres">
      <dgm:prSet presAssocID="{3CD15E8B-C282-4D95-999D-3317A9D1B89B}" presName="sibTrans" presStyleLbl="sibTrans2D1" presStyleIdx="0" presStyleCnt="0"/>
      <dgm:spPr/>
      <dgm:t>
        <a:bodyPr/>
        <a:lstStyle/>
        <a:p>
          <a:endParaRPr lang="en-GB"/>
        </a:p>
      </dgm:t>
    </dgm:pt>
    <dgm:pt modelId="{847B67C9-5DA7-4192-9C03-F5C79378C25E}" type="pres">
      <dgm:prSet presAssocID="{95147D9D-012F-4F42-8BDE-96D3ADAE6F1C}" presName="compNode" presStyleCnt="0"/>
      <dgm:spPr/>
    </dgm:pt>
    <dgm:pt modelId="{6CD1A095-4187-4A11-8EF8-7A5639CF5A65}" type="pres">
      <dgm:prSet presAssocID="{95147D9D-012F-4F42-8BDE-96D3ADAE6F1C}" presName="iconBgRect" presStyleLbl="bgShp" presStyleIdx="5" presStyleCnt="6"/>
      <dgm:spPr/>
    </dgm:pt>
    <dgm:pt modelId="{2793A841-728F-4EF3-B9A0-69C723E76EB1}" type="pres">
      <dgm:prSet presAssocID="{95147D9D-012F-4F42-8BDE-96D3ADAE6F1C}"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a:blipFill>
      </dgm:spPr>
      <dgm:extLst>
        <a:ext uri="{E40237B7-FDA0-4F09-8148-C483321AD2D9}">
          <dgm14:cNvPr xmlns:dgm14="http://schemas.microsoft.com/office/drawing/2010/diagram" id="0" name="" descr="Bærekraft"/>
        </a:ext>
      </dgm:extLst>
    </dgm:pt>
    <dgm:pt modelId="{11AB68C1-E452-4B8F-B50C-2A68AEEB12DE}" type="pres">
      <dgm:prSet presAssocID="{95147D9D-012F-4F42-8BDE-96D3ADAE6F1C}" presName="spaceRect" presStyleCnt="0"/>
      <dgm:spPr/>
    </dgm:pt>
    <dgm:pt modelId="{D13C890D-4872-49EF-8594-975A4693E417}" type="pres">
      <dgm:prSet presAssocID="{95147D9D-012F-4F42-8BDE-96D3ADAE6F1C}" presName="textRect" presStyleLbl="revTx" presStyleIdx="5" presStyleCnt="6">
        <dgm:presLayoutVars>
          <dgm:chMax val="1"/>
          <dgm:chPref val="1"/>
        </dgm:presLayoutVars>
      </dgm:prSet>
      <dgm:spPr/>
      <dgm:t>
        <a:bodyPr/>
        <a:lstStyle/>
        <a:p>
          <a:endParaRPr lang="en-GB"/>
        </a:p>
      </dgm:t>
    </dgm:pt>
  </dgm:ptLst>
  <dgm:cxnLst>
    <dgm:cxn modelId="{6E85DB54-36C7-4623-BE2A-4E9CF0A3B08F}" srcId="{DF26B323-1E44-41E4-919D-FBD51E52FEB7}" destId="{5C712230-8AFA-430F-B513-3A5F10F4C908}" srcOrd="1" destOrd="0" parTransId="{1FF151D8-02E2-4DFC-90ED-44D93B7AE8C0}" sibTransId="{B34F2B3A-DCED-4BA0-A633-2895E44FEFF4}"/>
    <dgm:cxn modelId="{1761A2E6-89CA-4C68-A0F7-9C12527E3754}" type="presOf" srcId="{3CD15E8B-C282-4D95-999D-3317A9D1B89B}" destId="{4FC4414C-9560-478F-B63D-855CA419C289}" srcOrd="0" destOrd="0" presId="urn:microsoft.com/office/officeart/2018/2/layout/IconCircleList"/>
    <dgm:cxn modelId="{3101BA27-027C-4141-83B9-AD0AE12B9ADB}" srcId="{DF26B323-1E44-41E4-919D-FBD51E52FEB7}" destId="{D9375A74-B2E7-4127-9457-B9744A0CF611}" srcOrd="4" destOrd="0" parTransId="{0605D1EC-F35D-421A-9450-25E28EA6B319}" sibTransId="{3CD15E8B-C282-4D95-999D-3317A9D1B89B}"/>
    <dgm:cxn modelId="{DB40AAD7-8F72-4225-BFD3-A3F3BE8C33FD}" type="presOf" srcId="{4D365A40-936E-411A-A11D-24FC473698AD}" destId="{C4103A18-9084-467B-B3EC-950D51CA22B4}" srcOrd="0" destOrd="0" presId="urn:microsoft.com/office/officeart/2018/2/layout/IconCircleList"/>
    <dgm:cxn modelId="{EAFFA1D9-59AC-47D7-B122-586E853CEF67}" type="presOf" srcId="{5C712230-8AFA-430F-B513-3A5F10F4C908}" destId="{E3D52AED-D751-441D-BCBE-F472A41894E8}" srcOrd="0" destOrd="0" presId="urn:microsoft.com/office/officeart/2018/2/layout/IconCircleList"/>
    <dgm:cxn modelId="{661A29D2-B3DD-4382-B910-9D8EB74811C3}" type="presOf" srcId="{DF26B323-1E44-41E4-919D-FBD51E52FEB7}" destId="{4507F4D1-5625-4B84-8FC6-8B1747ADB678}" srcOrd="0" destOrd="0" presId="urn:microsoft.com/office/officeart/2018/2/layout/IconCircleList"/>
    <dgm:cxn modelId="{6218F789-E0EB-4937-998A-7315A93A1BD0}" srcId="{DF26B323-1E44-41E4-919D-FBD51E52FEB7}" destId="{B1A68C78-638D-4DC4-B406-3EC032B638EF}" srcOrd="0" destOrd="0" parTransId="{8E3DEAAF-DA29-4327-9BAB-0CF98377C651}" sibTransId="{4D365A40-936E-411A-A11D-24FC473698AD}"/>
    <dgm:cxn modelId="{ECCE0DDD-C7B3-4AC1-96D4-81AF4994FE79}" type="presOf" srcId="{FE8A56A1-36A5-4E0D-8396-6B5B4EC61576}" destId="{22D88842-275C-4BB9-9AD5-A4CBEFC33490}" srcOrd="0" destOrd="0" presId="urn:microsoft.com/office/officeart/2018/2/layout/IconCircleList"/>
    <dgm:cxn modelId="{C930E3AB-1542-405E-98D1-B0B3EA3B99A4}" type="presOf" srcId="{B1A68C78-638D-4DC4-B406-3EC032B638EF}" destId="{81692DA5-A398-40C8-B33B-FA0897499DCC}" srcOrd="0" destOrd="0" presId="urn:microsoft.com/office/officeart/2018/2/layout/IconCircleList"/>
    <dgm:cxn modelId="{D4F19B2A-595B-40F8-ACB2-27C6CE0C875E}" type="presOf" srcId="{28045786-99EB-4E7A-A661-0F314AF2AFE2}" destId="{512B0094-013B-4F8C-9CAD-29205441601C}" srcOrd="0" destOrd="0" presId="urn:microsoft.com/office/officeart/2018/2/layout/IconCircleList"/>
    <dgm:cxn modelId="{051FA015-5687-4802-A328-5EE43E316FFE}" srcId="{DF26B323-1E44-41E4-919D-FBD51E52FEB7}" destId="{95147D9D-012F-4F42-8BDE-96D3ADAE6F1C}" srcOrd="5" destOrd="0" parTransId="{71E28D56-02F1-489B-A539-8FDE5E0ACC86}" sibTransId="{0362EC54-909D-46F5-A74F-AE17C028C958}"/>
    <dgm:cxn modelId="{789C181A-749E-43FA-91A1-50DEC09A36D5}" type="presOf" srcId="{D9375A74-B2E7-4127-9457-B9744A0CF611}" destId="{17053924-A398-4064-8FEC-0BD7A751C278}" srcOrd="0" destOrd="0" presId="urn:microsoft.com/office/officeart/2018/2/layout/IconCircleList"/>
    <dgm:cxn modelId="{7EC132F4-AF7D-4A52-871D-37AD9116A799}" type="presOf" srcId="{84116EE6-F740-41CD-B24A-D2E8F3F9A72F}" destId="{C6144365-ABF0-488C-95BB-D2653C885A09}" srcOrd="0" destOrd="0" presId="urn:microsoft.com/office/officeart/2018/2/layout/IconCircleList"/>
    <dgm:cxn modelId="{49D6E7B2-FCC7-42DB-B5E1-2E9DAA2C38A1}" srcId="{DF26B323-1E44-41E4-919D-FBD51E52FEB7}" destId="{FE8A56A1-36A5-4E0D-8396-6B5B4EC61576}" srcOrd="3" destOrd="0" parTransId="{F5A388CE-7A32-449F-8C03-658A73F4506F}" sibTransId="{A44EB23C-6632-4E2A-BC90-0EC7FFDA7246}"/>
    <dgm:cxn modelId="{D69AFE4B-3559-430D-BE5B-519004F79D2F}" type="presOf" srcId="{A44EB23C-6632-4E2A-BC90-0EC7FFDA7246}" destId="{7DA5772A-2B9E-4AE0-A765-FE6DDF2CD9FE}" srcOrd="0" destOrd="0" presId="urn:microsoft.com/office/officeart/2018/2/layout/IconCircleList"/>
    <dgm:cxn modelId="{63419089-3321-4970-9C84-11454CD9B3B1}" srcId="{DF26B323-1E44-41E4-919D-FBD51E52FEB7}" destId="{28045786-99EB-4E7A-A661-0F314AF2AFE2}" srcOrd="2" destOrd="0" parTransId="{9C803BB7-DA08-4B34-9008-F1EC4D121DFC}" sibTransId="{84116EE6-F740-41CD-B24A-D2E8F3F9A72F}"/>
    <dgm:cxn modelId="{2C1917E6-0FAF-4035-A0DB-3A7244911FEC}" type="presOf" srcId="{95147D9D-012F-4F42-8BDE-96D3ADAE6F1C}" destId="{D13C890D-4872-49EF-8594-975A4693E417}" srcOrd="0" destOrd="0" presId="urn:microsoft.com/office/officeart/2018/2/layout/IconCircleList"/>
    <dgm:cxn modelId="{A966F7BB-48D9-45AB-B076-2C5A4083E77B}" type="presOf" srcId="{B34F2B3A-DCED-4BA0-A633-2895E44FEFF4}" destId="{99999E57-6201-430F-ADE8-55D6797DD698}" srcOrd="0" destOrd="0" presId="urn:microsoft.com/office/officeart/2018/2/layout/IconCircleList"/>
    <dgm:cxn modelId="{FFC21986-E59E-478D-927F-EA0436F86836}" type="presParOf" srcId="{4507F4D1-5625-4B84-8FC6-8B1747ADB678}" destId="{A2336E0A-9080-47AB-BAF0-F4DE646F9F7B}" srcOrd="0" destOrd="0" presId="urn:microsoft.com/office/officeart/2018/2/layout/IconCircleList"/>
    <dgm:cxn modelId="{A41AC8FD-0355-425A-90CF-6F5305837892}" type="presParOf" srcId="{A2336E0A-9080-47AB-BAF0-F4DE646F9F7B}" destId="{16A9FEEC-7376-4CBC-BEF6-F109A41A661C}" srcOrd="0" destOrd="0" presId="urn:microsoft.com/office/officeart/2018/2/layout/IconCircleList"/>
    <dgm:cxn modelId="{0CE6C7E2-9DBB-4F79-B2EC-96D64D3F8EC4}" type="presParOf" srcId="{16A9FEEC-7376-4CBC-BEF6-F109A41A661C}" destId="{0BF8753E-F1B3-42B0-ADD5-A7F9972B3DEA}" srcOrd="0" destOrd="0" presId="urn:microsoft.com/office/officeart/2018/2/layout/IconCircleList"/>
    <dgm:cxn modelId="{3CEB6530-6F55-4A8F-A231-2372CEC8FB7F}" type="presParOf" srcId="{16A9FEEC-7376-4CBC-BEF6-F109A41A661C}" destId="{2A37AA9B-968D-4065-BA74-EAC18D0C2927}" srcOrd="1" destOrd="0" presId="urn:microsoft.com/office/officeart/2018/2/layout/IconCircleList"/>
    <dgm:cxn modelId="{440B42D0-78DB-4358-AF96-F08CDE26A4FB}" type="presParOf" srcId="{16A9FEEC-7376-4CBC-BEF6-F109A41A661C}" destId="{4F7FB7E8-C1C5-478C-94B4-7687651F0BA1}" srcOrd="2" destOrd="0" presId="urn:microsoft.com/office/officeart/2018/2/layout/IconCircleList"/>
    <dgm:cxn modelId="{9CFB956D-3538-48E7-8899-5D4A88233388}" type="presParOf" srcId="{16A9FEEC-7376-4CBC-BEF6-F109A41A661C}" destId="{81692DA5-A398-40C8-B33B-FA0897499DCC}" srcOrd="3" destOrd="0" presId="urn:microsoft.com/office/officeart/2018/2/layout/IconCircleList"/>
    <dgm:cxn modelId="{27666D4F-C549-45D8-8DA7-9FE4C7664E4E}" type="presParOf" srcId="{A2336E0A-9080-47AB-BAF0-F4DE646F9F7B}" destId="{C4103A18-9084-467B-B3EC-950D51CA22B4}" srcOrd="1" destOrd="0" presId="urn:microsoft.com/office/officeart/2018/2/layout/IconCircleList"/>
    <dgm:cxn modelId="{B8F4C2F0-170D-45AB-A6CF-7EFBDA0E9565}" type="presParOf" srcId="{A2336E0A-9080-47AB-BAF0-F4DE646F9F7B}" destId="{DA02BAA1-A961-4CC7-B52B-0FB62E8474D2}" srcOrd="2" destOrd="0" presId="urn:microsoft.com/office/officeart/2018/2/layout/IconCircleList"/>
    <dgm:cxn modelId="{50D68538-7354-441A-AA2B-CF4C3D219086}" type="presParOf" srcId="{DA02BAA1-A961-4CC7-B52B-0FB62E8474D2}" destId="{3B02D125-6C3F-4686-A6DF-4D7D972B0CAC}" srcOrd="0" destOrd="0" presId="urn:microsoft.com/office/officeart/2018/2/layout/IconCircleList"/>
    <dgm:cxn modelId="{0044B8FE-37AE-41BE-A3BC-034CEFCD099B}" type="presParOf" srcId="{DA02BAA1-A961-4CC7-B52B-0FB62E8474D2}" destId="{AE88CECE-096D-494F-8738-FDD10FFBA337}" srcOrd="1" destOrd="0" presId="urn:microsoft.com/office/officeart/2018/2/layout/IconCircleList"/>
    <dgm:cxn modelId="{DA351B8B-A0EE-40F8-A8D3-765C4523DCE1}" type="presParOf" srcId="{DA02BAA1-A961-4CC7-B52B-0FB62E8474D2}" destId="{E1CE54B4-DC56-4D53-8F68-5E38862053BE}" srcOrd="2" destOrd="0" presId="urn:microsoft.com/office/officeart/2018/2/layout/IconCircleList"/>
    <dgm:cxn modelId="{96DFDE58-285F-4BC6-86FF-EAA7FE029333}" type="presParOf" srcId="{DA02BAA1-A961-4CC7-B52B-0FB62E8474D2}" destId="{E3D52AED-D751-441D-BCBE-F472A41894E8}" srcOrd="3" destOrd="0" presId="urn:microsoft.com/office/officeart/2018/2/layout/IconCircleList"/>
    <dgm:cxn modelId="{99FF3220-B935-413C-ADC0-0FA530BA9473}" type="presParOf" srcId="{A2336E0A-9080-47AB-BAF0-F4DE646F9F7B}" destId="{99999E57-6201-430F-ADE8-55D6797DD698}" srcOrd="3" destOrd="0" presId="urn:microsoft.com/office/officeart/2018/2/layout/IconCircleList"/>
    <dgm:cxn modelId="{B4912E34-088B-4057-827A-AA4120B07B2B}" type="presParOf" srcId="{A2336E0A-9080-47AB-BAF0-F4DE646F9F7B}" destId="{726B8A6D-F282-44F0-9949-76A89521C317}" srcOrd="4" destOrd="0" presId="urn:microsoft.com/office/officeart/2018/2/layout/IconCircleList"/>
    <dgm:cxn modelId="{B6B9BF23-740C-4E68-8A00-458C40E5C1B5}" type="presParOf" srcId="{726B8A6D-F282-44F0-9949-76A89521C317}" destId="{289959CB-A6E8-4E05-B7E5-502B8C9B6AA4}" srcOrd="0" destOrd="0" presId="urn:microsoft.com/office/officeart/2018/2/layout/IconCircleList"/>
    <dgm:cxn modelId="{505E0929-DC8E-48E5-8809-7CF5FBFB20C2}" type="presParOf" srcId="{726B8A6D-F282-44F0-9949-76A89521C317}" destId="{79105ABA-0E72-4AD8-A718-2B0C54BA82A0}" srcOrd="1" destOrd="0" presId="urn:microsoft.com/office/officeart/2018/2/layout/IconCircleList"/>
    <dgm:cxn modelId="{ED84FD03-A2B4-4360-B57B-F8E25343FEA6}" type="presParOf" srcId="{726B8A6D-F282-44F0-9949-76A89521C317}" destId="{EB056D6E-CC4E-48F9-85BC-68F5E103E1EE}" srcOrd="2" destOrd="0" presId="urn:microsoft.com/office/officeart/2018/2/layout/IconCircleList"/>
    <dgm:cxn modelId="{AD72C330-67E9-48BA-8EDF-341AF956A12A}" type="presParOf" srcId="{726B8A6D-F282-44F0-9949-76A89521C317}" destId="{512B0094-013B-4F8C-9CAD-29205441601C}" srcOrd="3" destOrd="0" presId="urn:microsoft.com/office/officeart/2018/2/layout/IconCircleList"/>
    <dgm:cxn modelId="{6D089639-2418-4E20-B997-FBF3576A4BDF}" type="presParOf" srcId="{A2336E0A-9080-47AB-BAF0-F4DE646F9F7B}" destId="{C6144365-ABF0-488C-95BB-D2653C885A09}" srcOrd="5" destOrd="0" presId="urn:microsoft.com/office/officeart/2018/2/layout/IconCircleList"/>
    <dgm:cxn modelId="{522A70BD-B0F6-40F9-AEE1-D8F18416DC6F}" type="presParOf" srcId="{A2336E0A-9080-47AB-BAF0-F4DE646F9F7B}" destId="{B1986CE4-D671-440C-83F8-CB032F833505}" srcOrd="6" destOrd="0" presId="urn:microsoft.com/office/officeart/2018/2/layout/IconCircleList"/>
    <dgm:cxn modelId="{E665B469-EA44-48AE-ADC4-C75035AF4AAB}" type="presParOf" srcId="{B1986CE4-D671-440C-83F8-CB032F833505}" destId="{024E14EA-4579-4C30-B228-47932A6CFA6F}" srcOrd="0" destOrd="0" presId="urn:microsoft.com/office/officeart/2018/2/layout/IconCircleList"/>
    <dgm:cxn modelId="{0C0E4C52-978C-4FB8-B57A-49745ED44E91}" type="presParOf" srcId="{B1986CE4-D671-440C-83F8-CB032F833505}" destId="{F23C2C38-EDF4-4EAA-A977-8AAFF0F4592B}" srcOrd="1" destOrd="0" presId="urn:microsoft.com/office/officeart/2018/2/layout/IconCircleList"/>
    <dgm:cxn modelId="{D1A9845C-4AE1-42F9-A94E-91A46D2C54EF}" type="presParOf" srcId="{B1986CE4-D671-440C-83F8-CB032F833505}" destId="{A4269641-40AF-4B48-A19C-665E31256F6C}" srcOrd="2" destOrd="0" presId="urn:microsoft.com/office/officeart/2018/2/layout/IconCircleList"/>
    <dgm:cxn modelId="{F7DE4C35-C02E-4EA7-8759-7412936C75C7}" type="presParOf" srcId="{B1986CE4-D671-440C-83F8-CB032F833505}" destId="{22D88842-275C-4BB9-9AD5-A4CBEFC33490}" srcOrd="3" destOrd="0" presId="urn:microsoft.com/office/officeart/2018/2/layout/IconCircleList"/>
    <dgm:cxn modelId="{E4952E2F-0B2B-4197-BC9B-B74191B43A35}" type="presParOf" srcId="{A2336E0A-9080-47AB-BAF0-F4DE646F9F7B}" destId="{7DA5772A-2B9E-4AE0-A765-FE6DDF2CD9FE}" srcOrd="7" destOrd="0" presId="urn:microsoft.com/office/officeart/2018/2/layout/IconCircleList"/>
    <dgm:cxn modelId="{21FFF389-3B51-449F-85D9-47B471DFAFA6}" type="presParOf" srcId="{A2336E0A-9080-47AB-BAF0-F4DE646F9F7B}" destId="{A355F514-225F-42CA-B594-4CA388792AD6}" srcOrd="8" destOrd="0" presId="urn:microsoft.com/office/officeart/2018/2/layout/IconCircleList"/>
    <dgm:cxn modelId="{40C8AC56-3B74-47ED-A46A-B9E591DAF167}" type="presParOf" srcId="{A355F514-225F-42CA-B594-4CA388792AD6}" destId="{EC245035-87A5-4B1A-9259-550FE0503F49}" srcOrd="0" destOrd="0" presId="urn:microsoft.com/office/officeart/2018/2/layout/IconCircleList"/>
    <dgm:cxn modelId="{E7ED9B02-0CF1-48EB-9476-5FD157C39649}" type="presParOf" srcId="{A355F514-225F-42CA-B594-4CA388792AD6}" destId="{7BBEB147-4052-4B28-B2F4-FC736249229A}" srcOrd="1" destOrd="0" presId="urn:microsoft.com/office/officeart/2018/2/layout/IconCircleList"/>
    <dgm:cxn modelId="{985C4200-5280-4860-9206-8440A27F8106}" type="presParOf" srcId="{A355F514-225F-42CA-B594-4CA388792AD6}" destId="{783E046B-7CB7-4930-B417-DF0616B1F3A9}" srcOrd="2" destOrd="0" presId="urn:microsoft.com/office/officeart/2018/2/layout/IconCircleList"/>
    <dgm:cxn modelId="{A5A4578D-74B6-4EA4-9E81-9EF3C0D4CBEC}" type="presParOf" srcId="{A355F514-225F-42CA-B594-4CA388792AD6}" destId="{17053924-A398-4064-8FEC-0BD7A751C278}" srcOrd="3" destOrd="0" presId="urn:microsoft.com/office/officeart/2018/2/layout/IconCircleList"/>
    <dgm:cxn modelId="{20649888-919E-43BF-8B9E-4510F4B2A467}" type="presParOf" srcId="{A2336E0A-9080-47AB-BAF0-F4DE646F9F7B}" destId="{4FC4414C-9560-478F-B63D-855CA419C289}" srcOrd="9" destOrd="0" presId="urn:microsoft.com/office/officeart/2018/2/layout/IconCircleList"/>
    <dgm:cxn modelId="{124F2D13-5594-40F1-A3B4-0F13E1DFA4FD}" type="presParOf" srcId="{A2336E0A-9080-47AB-BAF0-F4DE646F9F7B}" destId="{847B67C9-5DA7-4192-9C03-F5C79378C25E}" srcOrd="10" destOrd="0" presId="urn:microsoft.com/office/officeart/2018/2/layout/IconCircleList"/>
    <dgm:cxn modelId="{CCE3D0C5-E503-4058-A1AC-1C889C9E3D63}" type="presParOf" srcId="{847B67C9-5DA7-4192-9C03-F5C79378C25E}" destId="{6CD1A095-4187-4A11-8EF8-7A5639CF5A65}" srcOrd="0" destOrd="0" presId="urn:microsoft.com/office/officeart/2018/2/layout/IconCircleList"/>
    <dgm:cxn modelId="{12938DEA-BFD4-489A-9AA8-C3D522E54F11}" type="presParOf" srcId="{847B67C9-5DA7-4192-9C03-F5C79378C25E}" destId="{2793A841-728F-4EF3-B9A0-69C723E76EB1}" srcOrd="1" destOrd="0" presId="urn:microsoft.com/office/officeart/2018/2/layout/IconCircleList"/>
    <dgm:cxn modelId="{BE6010A3-6F5E-4B74-9C7E-754DCB17736E}" type="presParOf" srcId="{847B67C9-5DA7-4192-9C03-F5C79378C25E}" destId="{11AB68C1-E452-4B8F-B50C-2A68AEEB12DE}" srcOrd="2" destOrd="0" presId="urn:microsoft.com/office/officeart/2018/2/layout/IconCircleList"/>
    <dgm:cxn modelId="{4DEA7408-2643-4667-962D-675D9E4C025F}" type="presParOf" srcId="{847B67C9-5DA7-4192-9C03-F5C79378C25E}" destId="{D13C890D-4872-49EF-8594-975A4693E417}"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3F8D385-9426-4A84-A4E6-B629B65488F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399C865-D94D-498A-A046-A33EBA38F041}">
      <dgm:prSet/>
      <dgm:spPr/>
      <dgm:t>
        <a:bodyPr/>
        <a:lstStyle/>
        <a:p>
          <a:r>
            <a:rPr lang="en-US" dirty="0" smtClean="0">
              <a:solidFill>
                <a:schemeClr val="tx2"/>
              </a:solidFill>
            </a:rPr>
            <a:t>In Finland, number of homeless people decreased from around </a:t>
          </a:r>
          <a:r>
            <a:rPr lang="en-US" dirty="0" smtClean="0">
              <a:solidFill>
                <a:schemeClr val="tx2"/>
              </a:solidFill>
            </a:rPr>
            <a:t>8000 in </a:t>
          </a:r>
          <a:r>
            <a:rPr lang="en-US" dirty="0" smtClean="0">
              <a:solidFill>
                <a:schemeClr val="tx2"/>
              </a:solidFill>
            </a:rPr>
            <a:t>2008 to just around </a:t>
          </a:r>
          <a:r>
            <a:rPr lang="en-US" dirty="0" smtClean="0">
              <a:solidFill>
                <a:schemeClr val="tx2"/>
              </a:solidFill>
            </a:rPr>
            <a:t>4000 </a:t>
          </a:r>
          <a:r>
            <a:rPr lang="en-US" dirty="0" smtClean="0">
              <a:solidFill>
                <a:schemeClr val="tx2"/>
              </a:solidFill>
            </a:rPr>
            <a:t>in </a:t>
          </a:r>
          <a:r>
            <a:rPr lang="en-US" dirty="0" smtClean="0">
              <a:solidFill>
                <a:schemeClr val="tx2"/>
              </a:solidFill>
            </a:rPr>
            <a:t>2021, </a:t>
          </a:r>
          <a:r>
            <a:rPr lang="en-US" dirty="0" smtClean="0">
              <a:solidFill>
                <a:schemeClr val="tx2"/>
              </a:solidFill>
            </a:rPr>
            <a:t>according to the Housing Finance and Development Centre of Finland. While homelessness is still an issue, their new approach to it was widely influential to other countries.</a:t>
          </a:r>
          <a:endParaRPr lang="en-US" dirty="0">
            <a:solidFill>
              <a:schemeClr val="tx2"/>
            </a:solidFill>
          </a:endParaRPr>
        </a:p>
      </dgm:t>
    </dgm:pt>
    <dgm:pt modelId="{475EBD71-46E7-40A7-BC62-30200520E3C6}" type="parTrans" cxnId="{6C30636E-2D80-4B36-BBC3-B0D479C06F59}">
      <dgm:prSet/>
      <dgm:spPr/>
      <dgm:t>
        <a:bodyPr/>
        <a:lstStyle/>
        <a:p>
          <a:endParaRPr lang="en-US">
            <a:solidFill>
              <a:schemeClr val="tx2"/>
            </a:solidFill>
          </a:endParaRPr>
        </a:p>
      </dgm:t>
    </dgm:pt>
    <dgm:pt modelId="{7753F2AF-BE0C-4653-A6E1-1D5FB4EDC39D}" type="sibTrans" cxnId="{6C30636E-2D80-4B36-BBC3-B0D479C06F59}">
      <dgm:prSet/>
      <dgm:spPr/>
      <dgm:t>
        <a:bodyPr/>
        <a:lstStyle/>
        <a:p>
          <a:endParaRPr lang="en-US">
            <a:solidFill>
              <a:schemeClr val="tx2"/>
            </a:solidFill>
          </a:endParaRPr>
        </a:p>
      </dgm:t>
    </dgm:pt>
    <dgm:pt modelId="{9D7C2D12-4CEF-4FFA-A395-F610A730B79B}">
      <dgm:prSet/>
      <dgm:spPr/>
      <dgm:t>
        <a:bodyPr/>
        <a:lstStyle/>
        <a:p>
          <a:r>
            <a:rPr lang="en-US" dirty="0" smtClean="0">
              <a:solidFill>
                <a:schemeClr val="tx2"/>
              </a:solidFill>
            </a:rPr>
            <a:t>Gray reports in World </a:t>
          </a:r>
          <a:r>
            <a:rPr lang="en-US" dirty="0" smtClean="0">
              <a:solidFill>
                <a:schemeClr val="tx2"/>
              </a:solidFill>
            </a:rPr>
            <a:t>Economic Forum </a:t>
          </a:r>
          <a:r>
            <a:rPr lang="en-US" dirty="0" smtClean="0">
              <a:solidFill>
                <a:schemeClr val="tx2"/>
              </a:solidFill>
            </a:rPr>
            <a:t>that </a:t>
          </a:r>
          <a:r>
            <a:rPr lang="en-US" dirty="0" smtClean="0">
              <a:solidFill>
                <a:schemeClr val="tx2"/>
              </a:solidFill>
            </a:rPr>
            <a:t>Finland’s main approach is “Housing first”, where the homeless are given affordable leases for apartments or housing blocks, and they are given constant support in terms of mental health, financial counselling and applying to government benefits. This is done because without a physical support of a home it gets harder for the homeless to find solutions to their health problems or to get effective help from social workers.</a:t>
          </a:r>
          <a:endParaRPr lang="en-US" dirty="0">
            <a:solidFill>
              <a:schemeClr val="tx2"/>
            </a:solidFill>
          </a:endParaRPr>
        </a:p>
      </dgm:t>
    </dgm:pt>
    <dgm:pt modelId="{B058C1BB-7F96-427A-A2AC-6EBCE16B80EB}" type="parTrans" cxnId="{71848329-AF9B-402E-B26E-23496C6D0EED}">
      <dgm:prSet/>
      <dgm:spPr/>
      <dgm:t>
        <a:bodyPr/>
        <a:lstStyle/>
        <a:p>
          <a:endParaRPr lang="en-US">
            <a:solidFill>
              <a:schemeClr val="tx2"/>
            </a:solidFill>
          </a:endParaRPr>
        </a:p>
      </dgm:t>
    </dgm:pt>
    <dgm:pt modelId="{B0E6669D-906A-4A5E-9D23-D5D4FD28F5B5}" type="sibTrans" cxnId="{71848329-AF9B-402E-B26E-23496C6D0EED}">
      <dgm:prSet/>
      <dgm:spPr/>
      <dgm:t>
        <a:bodyPr/>
        <a:lstStyle/>
        <a:p>
          <a:endParaRPr lang="en-US">
            <a:solidFill>
              <a:schemeClr val="tx2"/>
            </a:solidFill>
          </a:endParaRPr>
        </a:p>
      </dgm:t>
    </dgm:pt>
    <dgm:pt modelId="{680759FA-2BB3-478D-93EA-1D8704A0EEC7}">
      <dgm:prSet/>
      <dgm:spPr/>
      <dgm:t>
        <a:bodyPr/>
        <a:lstStyle/>
        <a:p>
          <a:r>
            <a:rPr lang="en-GB" dirty="0" smtClean="0">
              <a:solidFill>
                <a:schemeClr val="tx2"/>
              </a:solidFill>
            </a:rPr>
            <a:t>Finland provided housing by leveraging its existing social housing as well as by purchasing apartments on the private market and constructing brand-new apartment buildings. While all this costs money, according to Y-Foundation as reported by </a:t>
          </a:r>
          <a:r>
            <a:rPr lang="en-GB" dirty="0" err="1" smtClean="0">
              <a:solidFill>
                <a:schemeClr val="tx2"/>
              </a:solidFill>
            </a:rPr>
            <a:t>Gray</a:t>
          </a:r>
          <a:r>
            <a:rPr lang="en-GB" dirty="0" smtClean="0">
              <a:solidFill>
                <a:schemeClr val="tx2"/>
              </a:solidFill>
            </a:rPr>
            <a:t>, there could be savings of up to 9,600 euros per year in terms of the services that person needs as opposed to the cost associated with that person being homeless. </a:t>
          </a:r>
          <a:endParaRPr lang="en-US" dirty="0">
            <a:solidFill>
              <a:schemeClr val="tx2"/>
            </a:solidFill>
          </a:endParaRPr>
        </a:p>
      </dgm:t>
    </dgm:pt>
    <dgm:pt modelId="{DCAEE98A-9333-4691-BB68-094DEE692A64}" type="parTrans" cxnId="{5B96135F-6DA3-4553-B29F-684290E76048}">
      <dgm:prSet/>
      <dgm:spPr/>
      <dgm:t>
        <a:bodyPr/>
        <a:lstStyle/>
        <a:p>
          <a:endParaRPr lang="en-GB">
            <a:solidFill>
              <a:schemeClr val="tx2"/>
            </a:solidFill>
          </a:endParaRPr>
        </a:p>
      </dgm:t>
    </dgm:pt>
    <dgm:pt modelId="{FA96B0D3-A8AB-437D-AB4D-6CBB409427D0}" type="sibTrans" cxnId="{5B96135F-6DA3-4553-B29F-684290E76048}">
      <dgm:prSet/>
      <dgm:spPr/>
      <dgm:t>
        <a:bodyPr/>
        <a:lstStyle/>
        <a:p>
          <a:endParaRPr lang="en-GB">
            <a:solidFill>
              <a:schemeClr val="tx2"/>
            </a:solidFill>
          </a:endParaRPr>
        </a:p>
      </dgm:t>
    </dgm:pt>
    <dgm:pt modelId="{1AD2DB71-FE0C-4A19-8344-9D26B1D1AAF1}" type="pres">
      <dgm:prSet presAssocID="{83F8D385-9426-4A84-A4E6-B629B65488F3}" presName="linear" presStyleCnt="0">
        <dgm:presLayoutVars>
          <dgm:animLvl val="lvl"/>
          <dgm:resizeHandles val="exact"/>
        </dgm:presLayoutVars>
      </dgm:prSet>
      <dgm:spPr/>
      <dgm:t>
        <a:bodyPr/>
        <a:lstStyle/>
        <a:p>
          <a:endParaRPr lang="en-GB"/>
        </a:p>
      </dgm:t>
    </dgm:pt>
    <dgm:pt modelId="{D609510F-8DBF-40D2-AD91-1DED6A95BDFD}" type="pres">
      <dgm:prSet presAssocID="{9399C865-D94D-498A-A046-A33EBA38F041}" presName="parentText" presStyleLbl="node1" presStyleIdx="0" presStyleCnt="3">
        <dgm:presLayoutVars>
          <dgm:chMax val="0"/>
          <dgm:bulletEnabled val="1"/>
        </dgm:presLayoutVars>
      </dgm:prSet>
      <dgm:spPr/>
      <dgm:t>
        <a:bodyPr/>
        <a:lstStyle/>
        <a:p>
          <a:endParaRPr lang="en-GB"/>
        </a:p>
      </dgm:t>
    </dgm:pt>
    <dgm:pt modelId="{7C7FE5A4-CAEF-4209-A081-9D540C89AA66}" type="pres">
      <dgm:prSet presAssocID="{7753F2AF-BE0C-4653-A6E1-1D5FB4EDC39D}" presName="spacer" presStyleCnt="0"/>
      <dgm:spPr/>
    </dgm:pt>
    <dgm:pt modelId="{A1E1F5EC-6110-469A-89BE-ADCA64AEF55A}" type="pres">
      <dgm:prSet presAssocID="{9D7C2D12-4CEF-4FFA-A395-F610A730B79B}" presName="parentText" presStyleLbl="node1" presStyleIdx="1" presStyleCnt="3">
        <dgm:presLayoutVars>
          <dgm:chMax val="0"/>
          <dgm:bulletEnabled val="1"/>
        </dgm:presLayoutVars>
      </dgm:prSet>
      <dgm:spPr/>
      <dgm:t>
        <a:bodyPr/>
        <a:lstStyle/>
        <a:p>
          <a:endParaRPr lang="en-GB"/>
        </a:p>
      </dgm:t>
    </dgm:pt>
    <dgm:pt modelId="{C6804E41-77C3-4533-944B-2F00CB1203F7}" type="pres">
      <dgm:prSet presAssocID="{B0E6669D-906A-4A5E-9D23-D5D4FD28F5B5}" presName="spacer" presStyleCnt="0"/>
      <dgm:spPr/>
    </dgm:pt>
    <dgm:pt modelId="{33C77840-7A77-4712-8069-DE04FA5B770C}" type="pres">
      <dgm:prSet presAssocID="{680759FA-2BB3-478D-93EA-1D8704A0EEC7}" presName="parentText" presStyleLbl="node1" presStyleIdx="2" presStyleCnt="3">
        <dgm:presLayoutVars>
          <dgm:chMax val="0"/>
          <dgm:bulletEnabled val="1"/>
        </dgm:presLayoutVars>
      </dgm:prSet>
      <dgm:spPr/>
      <dgm:t>
        <a:bodyPr/>
        <a:lstStyle/>
        <a:p>
          <a:endParaRPr lang="en-GB"/>
        </a:p>
      </dgm:t>
    </dgm:pt>
  </dgm:ptLst>
  <dgm:cxnLst>
    <dgm:cxn modelId="{358BF87B-6D58-4DCC-A607-E2ABCF32DC3E}" type="presOf" srcId="{83F8D385-9426-4A84-A4E6-B629B65488F3}" destId="{1AD2DB71-FE0C-4A19-8344-9D26B1D1AAF1}" srcOrd="0" destOrd="0" presId="urn:microsoft.com/office/officeart/2005/8/layout/vList2"/>
    <dgm:cxn modelId="{74211559-7872-4949-832C-D0F41397B2E1}" type="presOf" srcId="{9399C865-D94D-498A-A046-A33EBA38F041}" destId="{D609510F-8DBF-40D2-AD91-1DED6A95BDFD}" srcOrd="0" destOrd="0" presId="urn:microsoft.com/office/officeart/2005/8/layout/vList2"/>
    <dgm:cxn modelId="{310A1592-E60B-4DA4-A5F4-B8D47C99128B}" type="presOf" srcId="{9D7C2D12-4CEF-4FFA-A395-F610A730B79B}" destId="{A1E1F5EC-6110-469A-89BE-ADCA64AEF55A}" srcOrd="0" destOrd="0" presId="urn:microsoft.com/office/officeart/2005/8/layout/vList2"/>
    <dgm:cxn modelId="{6C30636E-2D80-4B36-BBC3-B0D479C06F59}" srcId="{83F8D385-9426-4A84-A4E6-B629B65488F3}" destId="{9399C865-D94D-498A-A046-A33EBA38F041}" srcOrd="0" destOrd="0" parTransId="{475EBD71-46E7-40A7-BC62-30200520E3C6}" sibTransId="{7753F2AF-BE0C-4653-A6E1-1D5FB4EDC39D}"/>
    <dgm:cxn modelId="{71848329-AF9B-402E-B26E-23496C6D0EED}" srcId="{83F8D385-9426-4A84-A4E6-B629B65488F3}" destId="{9D7C2D12-4CEF-4FFA-A395-F610A730B79B}" srcOrd="1" destOrd="0" parTransId="{B058C1BB-7F96-427A-A2AC-6EBCE16B80EB}" sibTransId="{B0E6669D-906A-4A5E-9D23-D5D4FD28F5B5}"/>
    <dgm:cxn modelId="{5B96135F-6DA3-4553-B29F-684290E76048}" srcId="{83F8D385-9426-4A84-A4E6-B629B65488F3}" destId="{680759FA-2BB3-478D-93EA-1D8704A0EEC7}" srcOrd="2" destOrd="0" parTransId="{DCAEE98A-9333-4691-BB68-094DEE692A64}" sibTransId="{FA96B0D3-A8AB-437D-AB4D-6CBB409427D0}"/>
    <dgm:cxn modelId="{3CA653FB-BEC6-4466-9407-EB89021110B8}" type="presOf" srcId="{680759FA-2BB3-478D-93EA-1D8704A0EEC7}" destId="{33C77840-7A77-4712-8069-DE04FA5B770C}" srcOrd="0" destOrd="0" presId="urn:microsoft.com/office/officeart/2005/8/layout/vList2"/>
    <dgm:cxn modelId="{380BE9C5-4FF6-430F-89CA-DA9433CDE02C}" type="presParOf" srcId="{1AD2DB71-FE0C-4A19-8344-9D26B1D1AAF1}" destId="{D609510F-8DBF-40D2-AD91-1DED6A95BDFD}" srcOrd="0" destOrd="0" presId="urn:microsoft.com/office/officeart/2005/8/layout/vList2"/>
    <dgm:cxn modelId="{9F7A8134-D9DE-4FCD-913A-FD3AE03A9B7A}" type="presParOf" srcId="{1AD2DB71-FE0C-4A19-8344-9D26B1D1AAF1}" destId="{7C7FE5A4-CAEF-4209-A081-9D540C89AA66}" srcOrd="1" destOrd="0" presId="urn:microsoft.com/office/officeart/2005/8/layout/vList2"/>
    <dgm:cxn modelId="{5788351A-672F-46F3-8500-A3C26AF990A6}" type="presParOf" srcId="{1AD2DB71-FE0C-4A19-8344-9D26B1D1AAF1}" destId="{A1E1F5EC-6110-469A-89BE-ADCA64AEF55A}" srcOrd="2" destOrd="0" presId="urn:microsoft.com/office/officeart/2005/8/layout/vList2"/>
    <dgm:cxn modelId="{DBFB756F-581F-442D-88A6-991D439513AA}" type="presParOf" srcId="{1AD2DB71-FE0C-4A19-8344-9D26B1D1AAF1}" destId="{C6804E41-77C3-4533-944B-2F00CB1203F7}" srcOrd="3" destOrd="0" presId="urn:microsoft.com/office/officeart/2005/8/layout/vList2"/>
    <dgm:cxn modelId="{2B787571-79A4-4359-A5A0-3937FA3EEE8D}" type="presParOf" srcId="{1AD2DB71-FE0C-4A19-8344-9D26B1D1AAF1}" destId="{33C77840-7A77-4712-8069-DE04FA5B770C}"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2D2E6EE-106B-43A6-9000-C8A903750587}" type="doc">
      <dgm:prSet loTypeId="urn:microsoft.com/office/officeart/2005/8/layout/default" loCatId="list" qsTypeId="urn:microsoft.com/office/officeart/2005/8/quickstyle/simple1" qsCatId="simple" csTypeId="urn:microsoft.com/office/officeart/2005/8/colors/colorful5" csCatId="colorful"/>
      <dgm:spPr/>
      <dgm:t>
        <a:bodyPr/>
        <a:lstStyle/>
        <a:p>
          <a:endParaRPr lang="en-US"/>
        </a:p>
      </dgm:t>
    </dgm:pt>
    <dgm:pt modelId="{F21D0560-080B-4DDF-9277-819767DCCA10}">
      <dgm:prSet/>
      <dgm:spPr/>
      <dgm:t>
        <a:bodyPr/>
        <a:lstStyle/>
        <a:p>
          <a:r>
            <a:rPr lang="nb-NO"/>
            <a:t>1) Why environmental desing is important for our city?</a:t>
          </a:r>
          <a:endParaRPr lang="en-US"/>
        </a:p>
      </dgm:t>
    </dgm:pt>
    <dgm:pt modelId="{C1863C1F-7A07-4060-AE99-A562D8680F5B}" type="parTrans" cxnId="{F028E695-C7AB-4D47-A492-6A34435DA2DB}">
      <dgm:prSet/>
      <dgm:spPr/>
      <dgm:t>
        <a:bodyPr/>
        <a:lstStyle/>
        <a:p>
          <a:endParaRPr lang="en-US"/>
        </a:p>
      </dgm:t>
    </dgm:pt>
    <dgm:pt modelId="{2A74BC1A-D9FC-44E4-A616-36489C54BAFE}" type="sibTrans" cxnId="{F028E695-C7AB-4D47-A492-6A34435DA2DB}">
      <dgm:prSet/>
      <dgm:spPr/>
      <dgm:t>
        <a:bodyPr/>
        <a:lstStyle/>
        <a:p>
          <a:endParaRPr lang="en-US"/>
        </a:p>
      </dgm:t>
    </dgm:pt>
    <dgm:pt modelId="{6A3A8EAF-DA51-4260-9904-C4F0969DD462}">
      <dgm:prSet/>
      <dgm:spPr/>
      <dgm:t>
        <a:bodyPr/>
        <a:lstStyle/>
        <a:p>
          <a:r>
            <a:rPr lang="nb-NO"/>
            <a:t>2) What can we do indivudually to support?</a:t>
          </a:r>
          <a:endParaRPr lang="en-US"/>
        </a:p>
      </dgm:t>
    </dgm:pt>
    <dgm:pt modelId="{A71A0225-2C1C-4488-A929-D66EBB3BC4CA}" type="parTrans" cxnId="{BD82929D-9FBB-43F9-B428-896A41F26551}">
      <dgm:prSet/>
      <dgm:spPr/>
      <dgm:t>
        <a:bodyPr/>
        <a:lstStyle/>
        <a:p>
          <a:endParaRPr lang="en-US"/>
        </a:p>
      </dgm:t>
    </dgm:pt>
    <dgm:pt modelId="{588F7C0C-1294-4CBE-8D9C-D1026F07FA98}" type="sibTrans" cxnId="{BD82929D-9FBB-43F9-B428-896A41F26551}">
      <dgm:prSet/>
      <dgm:spPr/>
      <dgm:t>
        <a:bodyPr/>
        <a:lstStyle/>
        <a:p>
          <a:endParaRPr lang="en-US"/>
        </a:p>
      </dgm:t>
    </dgm:pt>
    <dgm:pt modelId="{53FA5BF0-3386-442B-97A1-F02F5E3545C9}">
      <dgm:prSet/>
      <dgm:spPr/>
      <dgm:t>
        <a:bodyPr/>
        <a:lstStyle/>
        <a:p>
          <a:r>
            <a:rPr lang="nb-NO"/>
            <a:t>3) In your country, what are the main problems when they build an environmental city?</a:t>
          </a:r>
          <a:endParaRPr lang="en-US"/>
        </a:p>
      </dgm:t>
    </dgm:pt>
    <dgm:pt modelId="{48124A69-89A7-42AD-9DC2-FE3DE7BA6B6A}" type="parTrans" cxnId="{F00BD0B4-6061-4A12-94C3-B1DA3FB0E9D0}">
      <dgm:prSet/>
      <dgm:spPr/>
      <dgm:t>
        <a:bodyPr/>
        <a:lstStyle/>
        <a:p>
          <a:endParaRPr lang="en-US"/>
        </a:p>
      </dgm:t>
    </dgm:pt>
    <dgm:pt modelId="{36D9ED03-577C-418C-AFBD-F2C6F52DF1EC}" type="sibTrans" cxnId="{F00BD0B4-6061-4A12-94C3-B1DA3FB0E9D0}">
      <dgm:prSet/>
      <dgm:spPr/>
      <dgm:t>
        <a:bodyPr/>
        <a:lstStyle/>
        <a:p>
          <a:endParaRPr lang="en-US"/>
        </a:p>
      </dgm:t>
    </dgm:pt>
    <dgm:pt modelId="{25A0D196-1169-4CB0-9D17-1D4933D1572F}">
      <dgm:prSet/>
      <dgm:spPr/>
      <dgm:t>
        <a:bodyPr/>
        <a:lstStyle/>
        <a:p>
          <a:r>
            <a:rPr lang="nb-NO"/>
            <a:t>4) Is it possible to create an environment friendly city even tough country has not enough resources?</a:t>
          </a:r>
          <a:endParaRPr lang="en-US"/>
        </a:p>
      </dgm:t>
    </dgm:pt>
    <dgm:pt modelId="{DDCEE332-ED7E-4B20-A567-2E50F53055F1}" type="parTrans" cxnId="{D3EA1BE9-479F-47D4-9F36-F1A1BF5439AB}">
      <dgm:prSet/>
      <dgm:spPr/>
      <dgm:t>
        <a:bodyPr/>
        <a:lstStyle/>
        <a:p>
          <a:endParaRPr lang="en-US"/>
        </a:p>
      </dgm:t>
    </dgm:pt>
    <dgm:pt modelId="{EF627095-1D08-4CC1-8E1A-B54D33AFBF41}" type="sibTrans" cxnId="{D3EA1BE9-479F-47D4-9F36-F1A1BF5439AB}">
      <dgm:prSet/>
      <dgm:spPr/>
      <dgm:t>
        <a:bodyPr/>
        <a:lstStyle/>
        <a:p>
          <a:endParaRPr lang="en-US"/>
        </a:p>
      </dgm:t>
    </dgm:pt>
    <dgm:pt modelId="{060A5EF5-0482-4D7A-86CD-610B0BEEA54B}">
      <dgm:prSet/>
      <dgm:spPr/>
      <dgm:t>
        <a:bodyPr/>
        <a:lstStyle/>
        <a:p>
          <a:r>
            <a:rPr lang="nb-NO"/>
            <a:t>5) In your country, how does the local municipalities desingn their cities?</a:t>
          </a:r>
          <a:endParaRPr lang="en-US"/>
        </a:p>
      </dgm:t>
    </dgm:pt>
    <dgm:pt modelId="{3237F228-507A-4F7F-8B54-DE2BECA0041D}" type="parTrans" cxnId="{89D9BCF9-B27E-4434-86A3-824A35E5C98D}">
      <dgm:prSet/>
      <dgm:spPr/>
      <dgm:t>
        <a:bodyPr/>
        <a:lstStyle/>
        <a:p>
          <a:endParaRPr lang="en-US"/>
        </a:p>
      </dgm:t>
    </dgm:pt>
    <dgm:pt modelId="{6D867E94-FA84-480B-99F9-9D91B12C5EE4}" type="sibTrans" cxnId="{89D9BCF9-B27E-4434-86A3-824A35E5C98D}">
      <dgm:prSet/>
      <dgm:spPr/>
      <dgm:t>
        <a:bodyPr/>
        <a:lstStyle/>
        <a:p>
          <a:endParaRPr lang="en-US"/>
        </a:p>
      </dgm:t>
    </dgm:pt>
    <dgm:pt modelId="{5E47ED67-30C8-4604-BEC9-FD85CF1919CF}" type="pres">
      <dgm:prSet presAssocID="{92D2E6EE-106B-43A6-9000-C8A903750587}" presName="diagram" presStyleCnt="0">
        <dgm:presLayoutVars>
          <dgm:dir/>
          <dgm:resizeHandles val="exact"/>
        </dgm:presLayoutVars>
      </dgm:prSet>
      <dgm:spPr/>
      <dgm:t>
        <a:bodyPr/>
        <a:lstStyle/>
        <a:p>
          <a:endParaRPr lang="en-GB"/>
        </a:p>
      </dgm:t>
    </dgm:pt>
    <dgm:pt modelId="{77E4831D-60D8-4DD5-8EFC-D4E5DCE3B669}" type="pres">
      <dgm:prSet presAssocID="{F21D0560-080B-4DDF-9277-819767DCCA10}" presName="node" presStyleLbl="node1" presStyleIdx="0" presStyleCnt="5">
        <dgm:presLayoutVars>
          <dgm:bulletEnabled val="1"/>
        </dgm:presLayoutVars>
      </dgm:prSet>
      <dgm:spPr/>
      <dgm:t>
        <a:bodyPr/>
        <a:lstStyle/>
        <a:p>
          <a:endParaRPr lang="en-GB"/>
        </a:p>
      </dgm:t>
    </dgm:pt>
    <dgm:pt modelId="{D9C86C15-DB7B-448B-BEF3-6D99B0AA6EF0}" type="pres">
      <dgm:prSet presAssocID="{2A74BC1A-D9FC-44E4-A616-36489C54BAFE}" presName="sibTrans" presStyleCnt="0"/>
      <dgm:spPr/>
    </dgm:pt>
    <dgm:pt modelId="{B2543337-C965-4606-A799-E57D6BAF2FE3}" type="pres">
      <dgm:prSet presAssocID="{6A3A8EAF-DA51-4260-9904-C4F0969DD462}" presName="node" presStyleLbl="node1" presStyleIdx="1" presStyleCnt="5">
        <dgm:presLayoutVars>
          <dgm:bulletEnabled val="1"/>
        </dgm:presLayoutVars>
      </dgm:prSet>
      <dgm:spPr/>
      <dgm:t>
        <a:bodyPr/>
        <a:lstStyle/>
        <a:p>
          <a:endParaRPr lang="en-GB"/>
        </a:p>
      </dgm:t>
    </dgm:pt>
    <dgm:pt modelId="{28A24B1F-BD30-4FA4-9AA1-D4713018FF08}" type="pres">
      <dgm:prSet presAssocID="{588F7C0C-1294-4CBE-8D9C-D1026F07FA98}" presName="sibTrans" presStyleCnt="0"/>
      <dgm:spPr/>
    </dgm:pt>
    <dgm:pt modelId="{1F6E5818-7652-4ABE-BAF5-9EBB68692517}" type="pres">
      <dgm:prSet presAssocID="{53FA5BF0-3386-442B-97A1-F02F5E3545C9}" presName="node" presStyleLbl="node1" presStyleIdx="2" presStyleCnt="5">
        <dgm:presLayoutVars>
          <dgm:bulletEnabled val="1"/>
        </dgm:presLayoutVars>
      </dgm:prSet>
      <dgm:spPr/>
      <dgm:t>
        <a:bodyPr/>
        <a:lstStyle/>
        <a:p>
          <a:endParaRPr lang="en-GB"/>
        </a:p>
      </dgm:t>
    </dgm:pt>
    <dgm:pt modelId="{A210C3AF-F9F7-488A-A030-D85406442E85}" type="pres">
      <dgm:prSet presAssocID="{36D9ED03-577C-418C-AFBD-F2C6F52DF1EC}" presName="sibTrans" presStyleCnt="0"/>
      <dgm:spPr/>
    </dgm:pt>
    <dgm:pt modelId="{C93B0DAB-0F23-4ABD-A19D-F690943E9830}" type="pres">
      <dgm:prSet presAssocID="{25A0D196-1169-4CB0-9D17-1D4933D1572F}" presName="node" presStyleLbl="node1" presStyleIdx="3" presStyleCnt="5">
        <dgm:presLayoutVars>
          <dgm:bulletEnabled val="1"/>
        </dgm:presLayoutVars>
      </dgm:prSet>
      <dgm:spPr/>
      <dgm:t>
        <a:bodyPr/>
        <a:lstStyle/>
        <a:p>
          <a:endParaRPr lang="en-GB"/>
        </a:p>
      </dgm:t>
    </dgm:pt>
    <dgm:pt modelId="{1D286CD0-5954-4698-A173-ECE63951A72A}" type="pres">
      <dgm:prSet presAssocID="{EF627095-1D08-4CC1-8E1A-B54D33AFBF41}" presName="sibTrans" presStyleCnt="0"/>
      <dgm:spPr/>
    </dgm:pt>
    <dgm:pt modelId="{B6BCE689-0A3F-4D17-97BE-5A789175273B}" type="pres">
      <dgm:prSet presAssocID="{060A5EF5-0482-4D7A-86CD-610B0BEEA54B}" presName="node" presStyleLbl="node1" presStyleIdx="4" presStyleCnt="5">
        <dgm:presLayoutVars>
          <dgm:bulletEnabled val="1"/>
        </dgm:presLayoutVars>
      </dgm:prSet>
      <dgm:spPr/>
      <dgm:t>
        <a:bodyPr/>
        <a:lstStyle/>
        <a:p>
          <a:endParaRPr lang="en-GB"/>
        </a:p>
      </dgm:t>
    </dgm:pt>
  </dgm:ptLst>
  <dgm:cxnLst>
    <dgm:cxn modelId="{D8C7AA4D-3403-4482-9CF5-85E92264FD42}" type="presOf" srcId="{060A5EF5-0482-4D7A-86CD-610B0BEEA54B}" destId="{B6BCE689-0A3F-4D17-97BE-5A789175273B}" srcOrd="0" destOrd="0" presId="urn:microsoft.com/office/officeart/2005/8/layout/default"/>
    <dgm:cxn modelId="{6BF61792-0CB9-4EF7-BCC4-3B3EF36F4D9E}" type="presOf" srcId="{53FA5BF0-3386-442B-97A1-F02F5E3545C9}" destId="{1F6E5818-7652-4ABE-BAF5-9EBB68692517}" srcOrd="0" destOrd="0" presId="urn:microsoft.com/office/officeart/2005/8/layout/default"/>
    <dgm:cxn modelId="{D3EA1BE9-479F-47D4-9F36-F1A1BF5439AB}" srcId="{92D2E6EE-106B-43A6-9000-C8A903750587}" destId="{25A0D196-1169-4CB0-9D17-1D4933D1572F}" srcOrd="3" destOrd="0" parTransId="{DDCEE332-ED7E-4B20-A567-2E50F53055F1}" sibTransId="{EF627095-1D08-4CC1-8E1A-B54D33AFBF41}"/>
    <dgm:cxn modelId="{89D9BCF9-B27E-4434-86A3-824A35E5C98D}" srcId="{92D2E6EE-106B-43A6-9000-C8A903750587}" destId="{060A5EF5-0482-4D7A-86CD-610B0BEEA54B}" srcOrd="4" destOrd="0" parTransId="{3237F228-507A-4F7F-8B54-DE2BECA0041D}" sibTransId="{6D867E94-FA84-480B-99F9-9D91B12C5EE4}"/>
    <dgm:cxn modelId="{BD82929D-9FBB-43F9-B428-896A41F26551}" srcId="{92D2E6EE-106B-43A6-9000-C8A903750587}" destId="{6A3A8EAF-DA51-4260-9904-C4F0969DD462}" srcOrd="1" destOrd="0" parTransId="{A71A0225-2C1C-4488-A929-D66EBB3BC4CA}" sibTransId="{588F7C0C-1294-4CBE-8D9C-D1026F07FA98}"/>
    <dgm:cxn modelId="{34B8A1FC-B8C5-4AC3-AC24-189A33E259EE}" type="presOf" srcId="{92D2E6EE-106B-43A6-9000-C8A903750587}" destId="{5E47ED67-30C8-4604-BEC9-FD85CF1919CF}" srcOrd="0" destOrd="0" presId="urn:microsoft.com/office/officeart/2005/8/layout/default"/>
    <dgm:cxn modelId="{F028E695-C7AB-4D47-A492-6A34435DA2DB}" srcId="{92D2E6EE-106B-43A6-9000-C8A903750587}" destId="{F21D0560-080B-4DDF-9277-819767DCCA10}" srcOrd="0" destOrd="0" parTransId="{C1863C1F-7A07-4060-AE99-A562D8680F5B}" sibTransId="{2A74BC1A-D9FC-44E4-A616-36489C54BAFE}"/>
    <dgm:cxn modelId="{F00BD0B4-6061-4A12-94C3-B1DA3FB0E9D0}" srcId="{92D2E6EE-106B-43A6-9000-C8A903750587}" destId="{53FA5BF0-3386-442B-97A1-F02F5E3545C9}" srcOrd="2" destOrd="0" parTransId="{48124A69-89A7-42AD-9DC2-FE3DE7BA6B6A}" sibTransId="{36D9ED03-577C-418C-AFBD-F2C6F52DF1EC}"/>
    <dgm:cxn modelId="{1E575005-7F70-4924-BC45-8F9C6BD2F3F7}" type="presOf" srcId="{6A3A8EAF-DA51-4260-9904-C4F0969DD462}" destId="{B2543337-C965-4606-A799-E57D6BAF2FE3}" srcOrd="0" destOrd="0" presId="urn:microsoft.com/office/officeart/2005/8/layout/default"/>
    <dgm:cxn modelId="{15BFFC4C-6262-4EE4-8FD8-11058F0879F8}" type="presOf" srcId="{F21D0560-080B-4DDF-9277-819767DCCA10}" destId="{77E4831D-60D8-4DD5-8EFC-D4E5DCE3B669}" srcOrd="0" destOrd="0" presId="urn:microsoft.com/office/officeart/2005/8/layout/default"/>
    <dgm:cxn modelId="{D1A9A726-169E-40F3-8EAE-58BFCE9B3342}" type="presOf" srcId="{25A0D196-1169-4CB0-9D17-1D4933D1572F}" destId="{C93B0DAB-0F23-4ABD-A19D-F690943E9830}" srcOrd="0" destOrd="0" presId="urn:microsoft.com/office/officeart/2005/8/layout/default"/>
    <dgm:cxn modelId="{1B396369-CD78-413C-8453-7C8469DD62E4}" type="presParOf" srcId="{5E47ED67-30C8-4604-BEC9-FD85CF1919CF}" destId="{77E4831D-60D8-4DD5-8EFC-D4E5DCE3B669}" srcOrd="0" destOrd="0" presId="urn:microsoft.com/office/officeart/2005/8/layout/default"/>
    <dgm:cxn modelId="{6F959B68-8E91-42DF-A5A5-FFAAE9D4D5C8}" type="presParOf" srcId="{5E47ED67-30C8-4604-BEC9-FD85CF1919CF}" destId="{D9C86C15-DB7B-448B-BEF3-6D99B0AA6EF0}" srcOrd="1" destOrd="0" presId="urn:microsoft.com/office/officeart/2005/8/layout/default"/>
    <dgm:cxn modelId="{753588A5-72F8-42D2-BB57-F096F23EDD8A}" type="presParOf" srcId="{5E47ED67-30C8-4604-BEC9-FD85CF1919CF}" destId="{B2543337-C965-4606-A799-E57D6BAF2FE3}" srcOrd="2" destOrd="0" presId="urn:microsoft.com/office/officeart/2005/8/layout/default"/>
    <dgm:cxn modelId="{2CB9E963-C70B-4EC7-B5DC-1F240CB90204}" type="presParOf" srcId="{5E47ED67-30C8-4604-BEC9-FD85CF1919CF}" destId="{28A24B1F-BD30-4FA4-9AA1-D4713018FF08}" srcOrd="3" destOrd="0" presId="urn:microsoft.com/office/officeart/2005/8/layout/default"/>
    <dgm:cxn modelId="{0DC8305C-79F6-4F33-93FD-F815ED67FFF2}" type="presParOf" srcId="{5E47ED67-30C8-4604-BEC9-FD85CF1919CF}" destId="{1F6E5818-7652-4ABE-BAF5-9EBB68692517}" srcOrd="4" destOrd="0" presId="urn:microsoft.com/office/officeart/2005/8/layout/default"/>
    <dgm:cxn modelId="{0CFCCDEB-0D3B-4931-B1BD-0C9915EFD382}" type="presParOf" srcId="{5E47ED67-30C8-4604-BEC9-FD85CF1919CF}" destId="{A210C3AF-F9F7-488A-A030-D85406442E85}" srcOrd="5" destOrd="0" presId="urn:microsoft.com/office/officeart/2005/8/layout/default"/>
    <dgm:cxn modelId="{56D16896-82E1-48FB-BC87-6210FF0DC575}" type="presParOf" srcId="{5E47ED67-30C8-4604-BEC9-FD85CF1919CF}" destId="{C93B0DAB-0F23-4ABD-A19D-F690943E9830}" srcOrd="6" destOrd="0" presId="urn:microsoft.com/office/officeart/2005/8/layout/default"/>
    <dgm:cxn modelId="{4BDB1F7F-05CF-490D-9EA5-7F7783C18B9F}" type="presParOf" srcId="{5E47ED67-30C8-4604-BEC9-FD85CF1919CF}" destId="{1D286CD0-5954-4698-A173-ECE63951A72A}" srcOrd="7" destOrd="0" presId="urn:microsoft.com/office/officeart/2005/8/layout/default"/>
    <dgm:cxn modelId="{2B1E0C98-0C32-4490-B183-0EBA03439EB1}" type="presParOf" srcId="{5E47ED67-30C8-4604-BEC9-FD85CF1919CF}" destId="{B6BCE689-0A3F-4D17-97BE-5A789175273B}"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B781BE-56E5-48AE-A1C1-B8F17470108E}">
      <dsp:nvSpPr>
        <dsp:cNvPr id="0" name=""/>
        <dsp:cNvSpPr/>
      </dsp:nvSpPr>
      <dsp:spPr>
        <a:xfrm>
          <a:off x="0" y="0"/>
          <a:ext cx="8652192" cy="1078230"/>
        </a:xfrm>
        <a:prstGeom prst="roundRect">
          <a:avLst>
            <a:gd name="adj" fmla="val 10000"/>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defRPr cap="all"/>
          </a:pPr>
          <a:r>
            <a:rPr lang="nb-NO" sz="2100" kern="1200" dirty="0" err="1"/>
            <a:t>Increasing</a:t>
          </a:r>
          <a:r>
            <a:rPr lang="nb-NO" sz="2100" kern="1200" dirty="0"/>
            <a:t> </a:t>
          </a:r>
          <a:r>
            <a:rPr lang="nb-NO" sz="2100" kern="1200" dirty="0" err="1"/>
            <a:t>the</a:t>
          </a:r>
          <a:r>
            <a:rPr lang="nb-NO" sz="2100" kern="1200" dirty="0"/>
            <a:t> </a:t>
          </a:r>
          <a:r>
            <a:rPr lang="nb-NO" sz="2100" kern="1200" dirty="0" err="1"/>
            <a:t>awareness</a:t>
          </a:r>
          <a:r>
            <a:rPr lang="nb-NO" sz="2100" kern="1200" dirty="0"/>
            <a:t> of </a:t>
          </a:r>
          <a:r>
            <a:rPr lang="nb-NO" sz="2100" kern="1200" dirty="0" err="1"/>
            <a:t>importance</a:t>
          </a:r>
          <a:r>
            <a:rPr lang="nb-NO" sz="2100" kern="1200" dirty="0"/>
            <a:t> of ENVIRONMENTAL DESING OF THE CITY.</a:t>
          </a:r>
          <a:endParaRPr lang="en-US" sz="2100" kern="1200" dirty="0"/>
        </a:p>
      </dsp:txBody>
      <dsp:txXfrm>
        <a:off x="31580" y="31580"/>
        <a:ext cx="7488698" cy="1015070"/>
      </dsp:txXfrm>
    </dsp:sp>
    <dsp:sp modelId="{AF972CC8-C4EF-40EE-A06C-7E0102545031}">
      <dsp:nvSpPr>
        <dsp:cNvPr id="0" name=""/>
        <dsp:cNvSpPr/>
      </dsp:nvSpPr>
      <dsp:spPr>
        <a:xfrm>
          <a:off x="763428" y="1257935"/>
          <a:ext cx="8652192" cy="1078230"/>
        </a:xfrm>
        <a:prstGeom prst="roundRect">
          <a:avLst>
            <a:gd name="adj" fmla="val 10000"/>
          </a:avLst>
        </a:prstGeom>
        <a:solidFill>
          <a:schemeClr val="accent2">
            <a:hueOff val="3119331"/>
            <a:satOff val="17752"/>
            <a:lumOff val="549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defRPr cap="all"/>
          </a:pPr>
          <a:r>
            <a:rPr lang="nb-NO" sz="2100" kern="1200" dirty="0"/>
            <a:t>To </a:t>
          </a:r>
          <a:r>
            <a:rPr lang="nb-NO" sz="2100" kern="1200" dirty="0" err="1"/>
            <a:t>create</a:t>
          </a:r>
          <a:r>
            <a:rPr lang="nb-NO" sz="2100" kern="1200" dirty="0"/>
            <a:t> a </a:t>
          </a:r>
          <a:r>
            <a:rPr lang="nb-NO" sz="2100" kern="1200" dirty="0" err="1"/>
            <a:t>better</a:t>
          </a:r>
          <a:r>
            <a:rPr lang="nb-NO" sz="2100" kern="1200" dirty="0"/>
            <a:t> </a:t>
          </a:r>
          <a:r>
            <a:rPr lang="nb-NO" sz="2100" kern="1200" dirty="0" err="1"/>
            <a:t>future</a:t>
          </a:r>
          <a:r>
            <a:rPr lang="nb-NO" sz="2100" kern="1200" dirty="0"/>
            <a:t> for </a:t>
          </a:r>
          <a:r>
            <a:rPr lang="nb-NO" sz="2100" kern="1200" dirty="0" err="1"/>
            <a:t>the</a:t>
          </a:r>
          <a:r>
            <a:rPr lang="nb-NO" sz="2100" kern="1200" dirty="0"/>
            <a:t> </a:t>
          </a:r>
          <a:r>
            <a:rPr lang="nb-NO" sz="2100" kern="1200" dirty="0" err="1"/>
            <a:t>next</a:t>
          </a:r>
          <a:r>
            <a:rPr lang="nb-NO" sz="2100" kern="1200" dirty="0"/>
            <a:t> </a:t>
          </a:r>
          <a:r>
            <a:rPr lang="nb-NO" sz="2100" kern="1200" dirty="0" err="1"/>
            <a:t>generation</a:t>
          </a:r>
          <a:r>
            <a:rPr lang="nb-NO" sz="2100" kern="1200" dirty="0"/>
            <a:t>.</a:t>
          </a:r>
          <a:endParaRPr lang="en-US" sz="2100" kern="1200" dirty="0"/>
        </a:p>
      </dsp:txBody>
      <dsp:txXfrm>
        <a:off x="795008" y="1289515"/>
        <a:ext cx="7124754" cy="1015069"/>
      </dsp:txXfrm>
    </dsp:sp>
    <dsp:sp modelId="{820DB546-5DB0-43E5-B7EF-7FCA7BAB464B}">
      <dsp:nvSpPr>
        <dsp:cNvPr id="0" name=""/>
        <dsp:cNvSpPr/>
      </dsp:nvSpPr>
      <dsp:spPr>
        <a:xfrm>
          <a:off x="1526857" y="2515870"/>
          <a:ext cx="8652192" cy="1078230"/>
        </a:xfrm>
        <a:prstGeom prst="roundRect">
          <a:avLst>
            <a:gd name="adj" fmla="val 10000"/>
          </a:avLst>
        </a:prstGeom>
        <a:solidFill>
          <a:schemeClr val="accent2">
            <a:hueOff val="6238661"/>
            <a:satOff val="35504"/>
            <a:lumOff val="1098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defRPr cap="all"/>
          </a:pPr>
          <a:r>
            <a:rPr lang="it-IT" sz="2100" kern="1200" dirty="0"/>
            <a:t>Accountab</a:t>
          </a:r>
          <a:r>
            <a:rPr lang="lt-LT" sz="2100" kern="1200" dirty="0"/>
            <a:t>ility</a:t>
          </a:r>
          <a:r>
            <a:rPr lang="it-IT" sz="2100" kern="1200" dirty="0"/>
            <a:t> for decisions and responsi</a:t>
          </a:r>
          <a:r>
            <a:rPr lang="lt-LT" sz="2100" kern="1200" dirty="0"/>
            <a:t>bility</a:t>
          </a:r>
          <a:r>
            <a:rPr lang="it-IT" sz="2100" kern="1200" dirty="0"/>
            <a:t> for our actions WHEN WE BUILD A CITY.</a:t>
          </a:r>
          <a:endParaRPr lang="en-US" sz="2100" kern="1200" dirty="0"/>
        </a:p>
      </dsp:txBody>
      <dsp:txXfrm>
        <a:off x="1558437" y="2547450"/>
        <a:ext cx="7124754" cy="1015070"/>
      </dsp:txXfrm>
    </dsp:sp>
    <dsp:sp modelId="{6C3B62BC-4B21-47A4-86B7-D684317D342D}">
      <dsp:nvSpPr>
        <dsp:cNvPr id="0" name=""/>
        <dsp:cNvSpPr/>
      </dsp:nvSpPr>
      <dsp:spPr>
        <a:xfrm>
          <a:off x="7951343" y="817657"/>
          <a:ext cx="700849" cy="700849"/>
        </a:xfrm>
        <a:prstGeom prst="downArrow">
          <a:avLst>
            <a:gd name="adj1" fmla="val 55000"/>
            <a:gd name="adj2" fmla="val 45000"/>
          </a:avLst>
        </a:prstGeom>
        <a:solidFill>
          <a:schemeClr val="accent2">
            <a:tint val="40000"/>
            <a:alpha val="90000"/>
            <a:hueOff val="0"/>
            <a:satOff val="0"/>
            <a:lumOff val="0"/>
            <a:alphaOff val="0"/>
          </a:schemeClr>
        </a:solidFill>
        <a:ln w="12700" cap="flat" cmpd="sng" algn="in">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kern="1200"/>
            <a:t>01</a:t>
          </a:r>
        </a:p>
      </dsp:txBody>
      <dsp:txXfrm>
        <a:off x="8109034" y="817657"/>
        <a:ext cx="385467" cy="527389"/>
      </dsp:txXfrm>
    </dsp:sp>
    <dsp:sp modelId="{8D4023DC-440D-4714-94A5-DC6D3BE07F89}">
      <dsp:nvSpPr>
        <dsp:cNvPr id="0" name=""/>
        <dsp:cNvSpPr/>
      </dsp:nvSpPr>
      <dsp:spPr>
        <a:xfrm>
          <a:off x="8714771" y="2068404"/>
          <a:ext cx="700849" cy="700849"/>
        </a:xfrm>
        <a:prstGeom prst="downArrow">
          <a:avLst>
            <a:gd name="adj1" fmla="val 55000"/>
            <a:gd name="adj2" fmla="val 45000"/>
          </a:avLst>
        </a:prstGeom>
        <a:solidFill>
          <a:schemeClr val="accent2">
            <a:tint val="40000"/>
            <a:alpha val="90000"/>
            <a:hueOff val="6210984"/>
            <a:satOff val="27072"/>
            <a:lumOff val="2943"/>
            <a:alphaOff val="0"/>
          </a:schemeClr>
        </a:solidFill>
        <a:ln w="12700" cap="flat" cmpd="sng" algn="in">
          <a:solidFill>
            <a:schemeClr val="accent2">
              <a:tint val="40000"/>
              <a:alpha val="90000"/>
              <a:hueOff val="6210984"/>
              <a:satOff val="27072"/>
              <a:lumOff val="294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kern="1200"/>
            <a:t>02</a:t>
          </a:r>
        </a:p>
      </dsp:txBody>
      <dsp:txXfrm>
        <a:off x="8872462" y="2068404"/>
        <a:ext cx="385467" cy="5273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F8753E-F1B3-42B0-ADD5-A7F9972B3DEA}">
      <dsp:nvSpPr>
        <dsp:cNvPr id="0" name=""/>
        <dsp:cNvSpPr/>
      </dsp:nvSpPr>
      <dsp:spPr>
        <a:xfrm>
          <a:off x="46819" y="63253"/>
          <a:ext cx="822481" cy="82248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A37AA9B-968D-4065-BA74-EAC18D0C2927}">
      <dsp:nvSpPr>
        <dsp:cNvPr id="0" name=""/>
        <dsp:cNvSpPr/>
      </dsp:nvSpPr>
      <dsp:spPr>
        <a:xfrm>
          <a:off x="219540" y="235974"/>
          <a:ext cx="477039" cy="47703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 xmlns:asvg="http://schemas.microsoft.com/office/drawing/2016/SVG/main" r:embed="rId2"/>
              </a:ext>
            </a:extLst>
          </a:blip>
          <a:stretch>
            <a:fillRect/>
          </a:stretch>
        </a:blip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1692DA5-A398-40C8-B33B-FA0897499DCC}">
      <dsp:nvSpPr>
        <dsp:cNvPr id="0" name=""/>
        <dsp:cNvSpPr/>
      </dsp:nvSpPr>
      <dsp:spPr>
        <a:xfrm>
          <a:off x="1045546" y="63253"/>
          <a:ext cx="1938705" cy="8224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577850">
            <a:lnSpc>
              <a:spcPct val="100000"/>
            </a:lnSpc>
            <a:spcBef>
              <a:spcPct val="0"/>
            </a:spcBef>
            <a:spcAft>
              <a:spcPct val="35000"/>
            </a:spcAft>
          </a:pPr>
          <a:r>
            <a:rPr lang="en-GB" sz="1300" kern="1200"/>
            <a:t>Such a theory would take into account the following representative factors as well as others: </a:t>
          </a:r>
          <a:endParaRPr lang="en-US" sz="1300" kern="1200"/>
        </a:p>
      </dsp:txBody>
      <dsp:txXfrm>
        <a:off x="1045546" y="63253"/>
        <a:ext cx="1938705" cy="822481"/>
      </dsp:txXfrm>
    </dsp:sp>
    <dsp:sp modelId="{3B02D125-6C3F-4686-A6DF-4D7D972B0CAC}">
      <dsp:nvSpPr>
        <dsp:cNvPr id="0" name=""/>
        <dsp:cNvSpPr/>
      </dsp:nvSpPr>
      <dsp:spPr>
        <a:xfrm>
          <a:off x="3322056" y="63253"/>
          <a:ext cx="822481" cy="82248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E88CECE-096D-494F-8738-FDD10FFBA337}">
      <dsp:nvSpPr>
        <dsp:cNvPr id="0" name=""/>
        <dsp:cNvSpPr/>
      </dsp:nvSpPr>
      <dsp:spPr>
        <a:xfrm>
          <a:off x="3494777" y="235974"/>
          <a:ext cx="477039" cy="47703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a:blip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3D52AED-D751-441D-BCBE-F472A41894E8}">
      <dsp:nvSpPr>
        <dsp:cNvPr id="0" name=""/>
        <dsp:cNvSpPr/>
      </dsp:nvSpPr>
      <dsp:spPr>
        <a:xfrm>
          <a:off x="4320784" y="63253"/>
          <a:ext cx="1938705" cy="8224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577850">
            <a:lnSpc>
              <a:spcPct val="100000"/>
            </a:lnSpc>
            <a:spcBef>
              <a:spcPct val="0"/>
            </a:spcBef>
            <a:spcAft>
              <a:spcPct val="35000"/>
            </a:spcAft>
          </a:pPr>
          <a:r>
            <a:rPr lang="en-GB" sz="1300" kern="1200"/>
            <a:t>1) producing and distributing food</a:t>
          </a:r>
          <a:endParaRPr lang="en-US" sz="1300" kern="1200"/>
        </a:p>
      </dsp:txBody>
      <dsp:txXfrm>
        <a:off x="4320784" y="63253"/>
        <a:ext cx="1938705" cy="822481"/>
      </dsp:txXfrm>
    </dsp:sp>
    <dsp:sp modelId="{289959CB-A6E8-4E05-B7E5-502B8C9B6AA4}">
      <dsp:nvSpPr>
        <dsp:cNvPr id="0" name=""/>
        <dsp:cNvSpPr/>
      </dsp:nvSpPr>
      <dsp:spPr>
        <a:xfrm>
          <a:off x="46819" y="1553872"/>
          <a:ext cx="822481" cy="82248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105ABA-0E72-4AD8-A718-2B0C54BA82A0}">
      <dsp:nvSpPr>
        <dsp:cNvPr id="0" name=""/>
        <dsp:cNvSpPr/>
      </dsp:nvSpPr>
      <dsp:spPr>
        <a:xfrm>
          <a:off x="219540" y="1726593"/>
          <a:ext cx="477039" cy="47703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a:blip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2B0094-013B-4F8C-9CAD-29205441601C}">
      <dsp:nvSpPr>
        <dsp:cNvPr id="0" name=""/>
        <dsp:cNvSpPr/>
      </dsp:nvSpPr>
      <dsp:spPr>
        <a:xfrm>
          <a:off x="1045546" y="1553872"/>
          <a:ext cx="1938705" cy="8224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577850">
            <a:lnSpc>
              <a:spcPct val="100000"/>
            </a:lnSpc>
            <a:spcBef>
              <a:spcPct val="0"/>
            </a:spcBef>
            <a:spcAft>
              <a:spcPct val="35000"/>
            </a:spcAft>
          </a:pPr>
          <a:r>
            <a:rPr lang="en-GB" sz="1300" kern="1200"/>
            <a:t>2) recycling soft and hard waste</a:t>
          </a:r>
          <a:endParaRPr lang="en-US" sz="1300" kern="1200"/>
        </a:p>
      </dsp:txBody>
      <dsp:txXfrm>
        <a:off x="1045546" y="1553872"/>
        <a:ext cx="1938705" cy="822481"/>
      </dsp:txXfrm>
    </dsp:sp>
    <dsp:sp modelId="{024E14EA-4579-4C30-B228-47932A6CFA6F}">
      <dsp:nvSpPr>
        <dsp:cNvPr id="0" name=""/>
        <dsp:cNvSpPr/>
      </dsp:nvSpPr>
      <dsp:spPr>
        <a:xfrm>
          <a:off x="3322056" y="1553872"/>
          <a:ext cx="822481" cy="82248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23C2C38-EDF4-4EAA-A977-8AAFF0F4592B}">
      <dsp:nvSpPr>
        <dsp:cNvPr id="0" name=""/>
        <dsp:cNvSpPr/>
      </dsp:nvSpPr>
      <dsp:spPr>
        <a:xfrm>
          <a:off x="3494777" y="1726593"/>
          <a:ext cx="477039" cy="47703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a:blip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2D88842-275C-4BB9-9AD5-A4CBEFC33490}">
      <dsp:nvSpPr>
        <dsp:cNvPr id="0" name=""/>
        <dsp:cNvSpPr/>
      </dsp:nvSpPr>
      <dsp:spPr>
        <a:xfrm>
          <a:off x="4320784" y="1553872"/>
          <a:ext cx="1938705" cy="8224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577850">
            <a:lnSpc>
              <a:spcPct val="100000"/>
            </a:lnSpc>
            <a:spcBef>
              <a:spcPct val="0"/>
            </a:spcBef>
            <a:spcAft>
              <a:spcPct val="35000"/>
            </a:spcAft>
          </a:pPr>
          <a:r>
            <a:rPr lang="en-GB" sz="1300" kern="1200"/>
            <a:t>3) providing shelter and eliminating homelessness</a:t>
          </a:r>
          <a:endParaRPr lang="en-US" sz="1300" kern="1200"/>
        </a:p>
      </dsp:txBody>
      <dsp:txXfrm>
        <a:off x="4320784" y="1553872"/>
        <a:ext cx="1938705" cy="822481"/>
      </dsp:txXfrm>
    </dsp:sp>
    <dsp:sp modelId="{EC245035-87A5-4B1A-9259-550FE0503F49}">
      <dsp:nvSpPr>
        <dsp:cNvPr id="0" name=""/>
        <dsp:cNvSpPr/>
      </dsp:nvSpPr>
      <dsp:spPr>
        <a:xfrm>
          <a:off x="46819" y="3044492"/>
          <a:ext cx="822481" cy="82248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BEB147-4052-4B28-B2F4-FC736249229A}">
      <dsp:nvSpPr>
        <dsp:cNvPr id="0" name=""/>
        <dsp:cNvSpPr/>
      </dsp:nvSpPr>
      <dsp:spPr>
        <a:xfrm>
          <a:off x="219540" y="3217213"/>
          <a:ext cx="477039" cy="47703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a:blip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7053924-A398-4064-8FEC-0BD7A751C278}">
      <dsp:nvSpPr>
        <dsp:cNvPr id="0" name=""/>
        <dsp:cNvSpPr/>
      </dsp:nvSpPr>
      <dsp:spPr>
        <a:xfrm>
          <a:off x="1045546" y="3044492"/>
          <a:ext cx="1938705" cy="8224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577850">
            <a:lnSpc>
              <a:spcPct val="100000"/>
            </a:lnSpc>
            <a:spcBef>
              <a:spcPct val="0"/>
            </a:spcBef>
            <a:spcAft>
              <a:spcPct val="35000"/>
            </a:spcAft>
          </a:pPr>
          <a:r>
            <a:rPr lang="en-GB" sz="1300" kern="1200"/>
            <a:t>4) microlending and stimulating cooperative businesses</a:t>
          </a:r>
          <a:endParaRPr lang="en-US" sz="1300" kern="1200"/>
        </a:p>
      </dsp:txBody>
      <dsp:txXfrm>
        <a:off x="1045546" y="3044492"/>
        <a:ext cx="1938705" cy="822481"/>
      </dsp:txXfrm>
    </dsp:sp>
    <dsp:sp modelId="{6CD1A095-4187-4A11-8EF8-7A5639CF5A65}">
      <dsp:nvSpPr>
        <dsp:cNvPr id="0" name=""/>
        <dsp:cNvSpPr/>
      </dsp:nvSpPr>
      <dsp:spPr>
        <a:xfrm>
          <a:off x="3322056" y="3044492"/>
          <a:ext cx="822481" cy="82248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793A841-728F-4EF3-B9A0-69C723E76EB1}">
      <dsp:nvSpPr>
        <dsp:cNvPr id="0" name=""/>
        <dsp:cNvSpPr/>
      </dsp:nvSpPr>
      <dsp:spPr>
        <a:xfrm>
          <a:off x="3494777" y="3217213"/>
          <a:ext cx="477039" cy="477039"/>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a:blip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13C890D-4872-49EF-8594-975A4693E417}">
      <dsp:nvSpPr>
        <dsp:cNvPr id="0" name=""/>
        <dsp:cNvSpPr/>
      </dsp:nvSpPr>
      <dsp:spPr>
        <a:xfrm>
          <a:off x="4320784" y="3044492"/>
          <a:ext cx="1938705" cy="8224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577850">
            <a:lnSpc>
              <a:spcPct val="100000"/>
            </a:lnSpc>
            <a:spcBef>
              <a:spcPct val="0"/>
            </a:spcBef>
            <a:spcAft>
              <a:spcPct val="35000"/>
            </a:spcAft>
          </a:pPr>
          <a:r>
            <a:rPr lang="en-GB" sz="1300" kern="1200"/>
            <a:t>5) providing alternative energy</a:t>
          </a:r>
          <a:endParaRPr lang="en-US" sz="1300" kern="1200"/>
        </a:p>
      </dsp:txBody>
      <dsp:txXfrm>
        <a:off x="4320784" y="3044492"/>
        <a:ext cx="1938705" cy="82248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09510F-8DBF-40D2-AD91-1DED6A95BDFD}">
      <dsp:nvSpPr>
        <dsp:cNvPr id="0" name=""/>
        <dsp:cNvSpPr/>
      </dsp:nvSpPr>
      <dsp:spPr>
        <a:xfrm>
          <a:off x="0" y="55797"/>
          <a:ext cx="10179050" cy="1398515"/>
        </a:xfrm>
        <a:prstGeom prst="roundRect">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en-US" sz="1700" kern="1200" dirty="0" smtClean="0">
              <a:solidFill>
                <a:schemeClr val="tx2"/>
              </a:solidFill>
            </a:rPr>
            <a:t>In Finland, number of homeless people decreased from around </a:t>
          </a:r>
          <a:r>
            <a:rPr lang="en-US" sz="1700" kern="1200" dirty="0" smtClean="0">
              <a:solidFill>
                <a:schemeClr val="tx2"/>
              </a:solidFill>
            </a:rPr>
            <a:t>8000 in </a:t>
          </a:r>
          <a:r>
            <a:rPr lang="en-US" sz="1700" kern="1200" dirty="0" smtClean="0">
              <a:solidFill>
                <a:schemeClr val="tx2"/>
              </a:solidFill>
            </a:rPr>
            <a:t>2008 to just around </a:t>
          </a:r>
          <a:r>
            <a:rPr lang="en-US" sz="1700" kern="1200" dirty="0" smtClean="0">
              <a:solidFill>
                <a:schemeClr val="tx2"/>
              </a:solidFill>
            </a:rPr>
            <a:t>4000 </a:t>
          </a:r>
          <a:r>
            <a:rPr lang="en-US" sz="1700" kern="1200" dirty="0" smtClean="0">
              <a:solidFill>
                <a:schemeClr val="tx2"/>
              </a:solidFill>
            </a:rPr>
            <a:t>in </a:t>
          </a:r>
          <a:r>
            <a:rPr lang="en-US" sz="1700" kern="1200" dirty="0" smtClean="0">
              <a:solidFill>
                <a:schemeClr val="tx2"/>
              </a:solidFill>
            </a:rPr>
            <a:t>2021, </a:t>
          </a:r>
          <a:r>
            <a:rPr lang="en-US" sz="1700" kern="1200" dirty="0" smtClean="0">
              <a:solidFill>
                <a:schemeClr val="tx2"/>
              </a:solidFill>
            </a:rPr>
            <a:t>according to the Housing Finance and Development Centre of Finland. While homelessness is still an issue, their new approach to it was widely influential to other countries.</a:t>
          </a:r>
          <a:endParaRPr lang="en-US" sz="1700" kern="1200" dirty="0">
            <a:solidFill>
              <a:schemeClr val="tx2"/>
            </a:solidFill>
          </a:endParaRPr>
        </a:p>
      </dsp:txBody>
      <dsp:txXfrm>
        <a:off x="68270" y="124067"/>
        <a:ext cx="10042510" cy="1261975"/>
      </dsp:txXfrm>
    </dsp:sp>
    <dsp:sp modelId="{A1E1F5EC-6110-469A-89BE-ADCA64AEF55A}">
      <dsp:nvSpPr>
        <dsp:cNvPr id="0" name=""/>
        <dsp:cNvSpPr/>
      </dsp:nvSpPr>
      <dsp:spPr>
        <a:xfrm>
          <a:off x="0" y="1503272"/>
          <a:ext cx="10179050" cy="1398515"/>
        </a:xfrm>
        <a:prstGeom prst="roundRect">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en-US" sz="1700" kern="1200" dirty="0" smtClean="0">
              <a:solidFill>
                <a:schemeClr val="tx2"/>
              </a:solidFill>
            </a:rPr>
            <a:t>Gray reports in World </a:t>
          </a:r>
          <a:r>
            <a:rPr lang="en-US" sz="1700" kern="1200" dirty="0" smtClean="0">
              <a:solidFill>
                <a:schemeClr val="tx2"/>
              </a:solidFill>
            </a:rPr>
            <a:t>Economic Forum </a:t>
          </a:r>
          <a:r>
            <a:rPr lang="en-US" sz="1700" kern="1200" dirty="0" smtClean="0">
              <a:solidFill>
                <a:schemeClr val="tx2"/>
              </a:solidFill>
            </a:rPr>
            <a:t>that </a:t>
          </a:r>
          <a:r>
            <a:rPr lang="en-US" sz="1700" kern="1200" dirty="0" smtClean="0">
              <a:solidFill>
                <a:schemeClr val="tx2"/>
              </a:solidFill>
            </a:rPr>
            <a:t>Finland’s main approach is “Housing first”, where the homeless are given affordable leases for apartments or housing blocks, and they are given constant support in terms of mental health, financial counselling and applying to government benefits. This is done because without a physical support of a home it gets harder for the homeless to find solutions to their health problems or to get effective help from social workers.</a:t>
          </a:r>
          <a:endParaRPr lang="en-US" sz="1700" kern="1200" dirty="0">
            <a:solidFill>
              <a:schemeClr val="tx2"/>
            </a:solidFill>
          </a:endParaRPr>
        </a:p>
      </dsp:txBody>
      <dsp:txXfrm>
        <a:off x="68270" y="1571542"/>
        <a:ext cx="10042510" cy="1261975"/>
      </dsp:txXfrm>
    </dsp:sp>
    <dsp:sp modelId="{33C77840-7A77-4712-8069-DE04FA5B770C}">
      <dsp:nvSpPr>
        <dsp:cNvPr id="0" name=""/>
        <dsp:cNvSpPr/>
      </dsp:nvSpPr>
      <dsp:spPr>
        <a:xfrm>
          <a:off x="0" y="2950748"/>
          <a:ext cx="10179050" cy="1398515"/>
        </a:xfrm>
        <a:prstGeom prst="roundRect">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en-GB" sz="1700" kern="1200" dirty="0" smtClean="0">
              <a:solidFill>
                <a:schemeClr val="tx2"/>
              </a:solidFill>
            </a:rPr>
            <a:t>Finland provided housing by leveraging its existing social housing as well as by purchasing apartments on the private market and constructing brand-new apartment buildings. While all this costs money, according to Y-Foundation as reported by </a:t>
          </a:r>
          <a:r>
            <a:rPr lang="en-GB" sz="1700" kern="1200" dirty="0" err="1" smtClean="0">
              <a:solidFill>
                <a:schemeClr val="tx2"/>
              </a:solidFill>
            </a:rPr>
            <a:t>Gray</a:t>
          </a:r>
          <a:r>
            <a:rPr lang="en-GB" sz="1700" kern="1200" dirty="0" smtClean="0">
              <a:solidFill>
                <a:schemeClr val="tx2"/>
              </a:solidFill>
            </a:rPr>
            <a:t>, there could be savings of up to 9,600 euros per year in terms of the services that person needs as opposed to the cost associated with that person being homeless. </a:t>
          </a:r>
          <a:endParaRPr lang="en-US" sz="1700" kern="1200" dirty="0">
            <a:solidFill>
              <a:schemeClr val="tx2"/>
            </a:solidFill>
          </a:endParaRPr>
        </a:p>
      </dsp:txBody>
      <dsp:txXfrm>
        <a:off x="68270" y="3019018"/>
        <a:ext cx="10042510" cy="12619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E4831D-60D8-4DD5-8EFC-D4E5DCE3B669}">
      <dsp:nvSpPr>
        <dsp:cNvPr id="0" name=""/>
        <dsp:cNvSpPr/>
      </dsp:nvSpPr>
      <dsp:spPr>
        <a:xfrm>
          <a:off x="668000" y="805"/>
          <a:ext cx="2763453" cy="1658071"/>
        </a:xfrm>
        <a:prstGeom prst="rect">
          <a:avLst/>
        </a:prstGeom>
        <a:solidFill>
          <a:schemeClr val="accent5">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nb-NO" sz="2200" kern="1200"/>
            <a:t>1) Why environmental desing is important for our city?</a:t>
          </a:r>
          <a:endParaRPr lang="en-US" sz="2200" kern="1200"/>
        </a:p>
      </dsp:txBody>
      <dsp:txXfrm>
        <a:off x="668000" y="805"/>
        <a:ext cx="2763453" cy="1658071"/>
      </dsp:txXfrm>
    </dsp:sp>
    <dsp:sp modelId="{B2543337-C965-4606-A799-E57D6BAF2FE3}">
      <dsp:nvSpPr>
        <dsp:cNvPr id="0" name=""/>
        <dsp:cNvSpPr/>
      </dsp:nvSpPr>
      <dsp:spPr>
        <a:xfrm>
          <a:off x="3707798" y="805"/>
          <a:ext cx="2763453" cy="1658071"/>
        </a:xfrm>
        <a:prstGeom prst="rect">
          <a:avLst/>
        </a:prstGeom>
        <a:solidFill>
          <a:schemeClr val="accent5">
            <a:hueOff val="4778670"/>
            <a:satOff val="-10209"/>
            <a:lumOff val="-4265"/>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nb-NO" sz="2200" kern="1200"/>
            <a:t>2) What can we do indivudually to support?</a:t>
          </a:r>
          <a:endParaRPr lang="en-US" sz="2200" kern="1200"/>
        </a:p>
      </dsp:txBody>
      <dsp:txXfrm>
        <a:off x="3707798" y="805"/>
        <a:ext cx="2763453" cy="1658071"/>
      </dsp:txXfrm>
    </dsp:sp>
    <dsp:sp modelId="{1F6E5818-7652-4ABE-BAF5-9EBB68692517}">
      <dsp:nvSpPr>
        <dsp:cNvPr id="0" name=""/>
        <dsp:cNvSpPr/>
      </dsp:nvSpPr>
      <dsp:spPr>
        <a:xfrm>
          <a:off x="6747596" y="805"/>
          <a:ext cx="2763453" cy="1658071"/>
        </a:xfrm>
        <a:prstGeom prst="rect">
          <a:avLst/>
        </a:prstGeom>
        <a:solidFill>
          <a:schemeClr val="accent5">
            <a:hueOff val="9557340"/>
            <a:satOff val="-20419"/>
            <a:lumOff val="-8529"/>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nb-NO" sz="2200" kern="1200"/>
            <a:t>3) In your country, what are the main problems when they build an environmental city?</a:t>
          </a:r>
          <a:endParaRPr lang="en-US" sz="2200" kern="1200"/>
        </a:p>
      </dsp:txBody>
      <dsp:txXfrm>
        <a:off x="6747596" y="805"/>
        <a:ext cx="2763453" cy="1658071"/>
      </dsp:txXfrm>
    </dsp:sp>
    <dsp:sp modelId="{C93B0DAB-0F23-4ABD-A19D-F690943E9830}">
      <dsp:nvSpPr>
        <dsp:cNvPr id="0" name=""/>
        <dsp:cNvSpPr/>
      </dsp:nvSpPr>
      <dsp:spPr>
        <a:xfrm>
          <a:off x="2187899" y="1935222"/>
          <a:ext cx="2763453" cy="1658071"/>
        </a:xfrm>
        <a:prstGeom prst="rect">
          <a:avLst/>
        </a:prstGeom>
        <a:solidFill>
          <a:schemeClr val="accent5">
            <a:hueOff val="14336010"/>
            <a:satOff val="-30628"/>
            <a:lumOff val="-12794"/>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nb-NO" sz="2200" kern="1200"/>
            <a:t>4) Is it possible to create an environment friendly city even tough country has not enough resources?</a:t>
          </a:r>
          <a:endParaRPr lang="en-US" sz="2200" kern="1200"/>
        </a:p>
      </dsp:txBody>
      <dsp:txXfrm>
        <a:off x="2187899" y="1935222"/>
        <a:ext cx="2763453" cy="1658071"/>
      </dsp:txXfrm>
    </dsp:sp>
    <dsp:sp modelId="{B6BCE689-0A3F-4D17-97BE-5A789175273B}">
      <dsp:nvSpPr>
        <dsp:cNvPr id="0" name=""/>
        <dsp:cNvSpPr/>
      </dsp:nvSpPr>
      <dsp:spPr>
        <a:xfrm>
          <a:off x="5227697" y="1935222"/>
          <a:ext cx="2763453" cy="1658071"/>
        </a:xfrm>
        <a:prstGeom prst="rect">
          <a:avLst/>
        </a:prstGeom>
        <a:solidFill>
          <a:schemeClr val="accent5">
            <a:hueOff val="19114680"/>
            <a:satOff val="-40837"/>
            <a:lumOff val="-17059"/>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nb-NO" sz="2200" kern="1200"/>
            <a:t>5) In your country, how does the local municipalities desingn their cities?</a:t>
          </a:r>
          <a:endParaRPr lang="en-US" sz="2200" kern="1200"/>
        </a:p>
      </dsp:txBody>
      <dsp:txXfrm>
        <a:off x="5227697" y="1935222"/>
        <a:ext cx="2763453" cy="1658071"/>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600DB-2A10-5940-B9D2-87F74DB15118}" type="datetimeFigureOut">
              <a:rPr lang="en-US" smtClean="0"/>
              <a:t>8/31/2022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C93BB8-EEF5-0D40-B56A-60215615190E}" type="slidenum">
              <a:rPr lang="en-US" smtClean="0"/>
              <a:t>‹#›</a:t>
            </a:fld>
            <a:endParaRPr lang="en-US"/>
          </a:p>
        </p:txBody>
      </p:sp>
    </p:spTree>
    <p:extLst>
      <p:ext uri="{BB962C8B-B14F-4D97-AF65-F5344CB8AC3E}">
        <p14:creationId xmlns:p14="http://schemas.microsoft.com/office/powerpoint/2010/main" val="234046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1A979761-B9C8-914C-B087-A5CB49315B3A}" type="datetime1">
              <a:rPr lang="en-GB" smtClean="0"/>
              <a:t>31/08/2022</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F56BC35-0C87-1E4C-8148-720B3088BA45}" type="datetime1">
              <a:rPr lang="en-GB" smtClean="0"/>
              <a:t>31/08/2022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AC3267F-0A1D-8445-89F5-D8FEE83EFFC7}" type="datetime1">
              <a:rPr lang="en-GB" smtClean="0"/>
              <a:t>31/08/2022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71736E9B-9413-8343-828B-2D54377CAE81}" type="datetime1">
              <a:rPr lang="en-GB" smtClean="0"/>
              <a:t>31/08/2022</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E61774E-19EB-B44B-942E-BCE0854D6A0C}" type="datetime1">
              <a:rPr lang="en-GB" smtClean="0"/>
              <a:t>31/08/2022</a:t>
            </a:fld>
            <a:endParaRPr lang="en-US" dirty="0"/>
          </a:p>
        </p:txBody>
      </p:sp>
      <p:sp>
        <p:nvSpPr>
          <p:cNvPr id="6" name="Footer Placeholder 5"/>
          <p:cNvSpPr>
            <a:spLocks noGrp="1"/>
          </p:cNvSpPr>
          <p:nvPr>
            <p:ph type="ftr" sz="quarter" idx="11"/>
          </p:nvPr>
        </p:nvSpPr>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3CD2F6B-FA66-B04E-B61D-28343A78A4D9}" type="datetime1">
              <a:rPr lang="en-GB" smtClean="0"/>
              <a:t>31/08/2022</a:t>
            </a:fld>
            <a:endParaRPr lang="en-US" dirty="0"/>
          </a:p>
        </p:txBody>
      </p:sp>
      <p:sp>
        <p:nvSpPr>
          <p:cNvPr id="8" name="Footer Placeholder 7"/>
          <p:cNvSpPr>
            <a:spLocks noGrp="1"/>
          </p:cNvSpPr>
          <p:nvPr>
            <p:ph type="ftr" sz="quarter" idx="11"/>
          </p:nvPr>
        </p:nvSpPr>
        <p:spPr/>
        <p:txBody>
          <a:bodyPr/>
          <a:lstStyle/>
          <a:p>
            <a:r>
              <a:rPr lang="en-US"/>
              <a:t>Project Number: 2020-1-UK01-KA227-SCH-094437</a:t>
            </a:r>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3830F8C-BFFB-5D4C-ACF5-E563FDFA3D8F}" type="datetime1">
              <a:rPr lang="en-GB" smtClean="0"/>
              <a:t>31/08/2022</a:t>
            </a:fld>
            <a:endParaRPr lang="en-US" dirty="0"/>
          </a:p>
        </p:txBody>
      </p:sp>
      <p:sp>
        <p:nvSpPr>
          <p:cNvPr id="4" name="Footer Placeholder 3"/>
          <p:cNvSpPr>
            <a:spLocks noGrp="1"/>
          </p:cNvSpPr>
          <p:nvPr>
            <p:ph type="ftr" sz="quarter" idx="11"/>
          </p:nvPr>
        </p:nvSpPr>
        <p:spPr/>
        <p:txBody>
          <a:bodyPr/>
          <a:lstStyle/>
          <a:p>
            <a:r>
              <a:rPr lang="en-US"/>
              <a:t>Project Number: 2020-1-UK01-KA227-SCH-094437</a:t>
            </a:r>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DCED11-2C8D-5B47-902D-86B57F185A5D}" type="datetime1">
              <a:rPr lang="en-GB" smtClean="0"/>
              <a:t>31/08/2022</a:t>
            </a:fld>
            <a:endParaRPr lang="en-US" dirty="0"/>
          </a:p>
        </p:txBody>
      </p:sp>
      <p:sp>
        <p:nvSpPr>
          <p:cNvPr id="3" name="Footer Placeholder 2"/>
          <p:cNvSpPr>
            <a:spLocks noGrp="1"/>
          </p:cNvSpPr>
          <p:nvPr>
            <p:ph type="ftr" sz="quarter" idx="11"/>
          </p:nvPr>
        </p:nvSpPr>
        <p:spPr/>
        <p:txBody>
          <a:bodyPr/>
          <a:lstStyle/>
          <a:p>
            <a:r>
              <a:rPr lang="en-US"/>
              <a:t>Project Number: 2020-1-UK01-KA227-SCH-094437</a:t>
            </a:r>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D427772D-D78E-964F-9997-8A7B9565E962}" type="datetime1">
              <a:rPr lang="en-GB" smtClean="0"/>
              <a:t>31/08/2022</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ECC396E-2263-914E-A99B-9B2DC42B3F38}" type="datetime1">
              <a:rPr lang="en-GB" smtClean="0"/>
              <a:t>31/08/2022</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9391D8E-3AC0-2643-BE71-EC31FBF298E5}" type="datetime1">
              <a:rPr lang="en-GB" smtClean="0"/>
              <a:t>31/08/2022</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tiff"/><Relationship Id="rId2" Type="http://schemas.openxmlformats.org/officeDocument/2006/relationships/image" Target="../media/image3.tiff"/><Relationship Id="rId1" Type="http://schemas.openxmlformats.org/officeDocument/2006/relationships/slideLayout" Target="../slideLayouts/slideLayout2.xml"/><Relationship Id="rId6" Type="http://schemas.openxmlformats.org/officeDocument/2006/relationships/image" Target="../media/image7.tiff"/><Relationship Id="rId5" Type="http://schemas.openxmlformats.org/officeDocument/2006/relationships/image" Target="../media/image6.tiff"/><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hyperlink" Target="https://renewablelogic.com.au/why-alternative-energy-sources-are-the-future/" TargetMode="External"/><Relationship Id="rId3" Type="http://schemas.openxmlformats.org/officeDocument/2006/relationships/hyperlink" Target="https://theculturetrip.com/europe/articles/the-9-best-cities-for-urban-design/" TargetMode="External"/><Relationship Id="rId7" Type="http://schemas.openxmlformats.org/officeDocument/2006/relationships/hyperlink" Target="https://nuriflex.com/project/micro-lending/" TargetMode="External"/><Relationship Id="rId2" Type="http://schemas.openxmlformats.org/officeDocument/2006/relationships/hyperlink" Target="https://www.sciencedirect.com/science/article/pii/S2405872615300228" TargetMode="External"/><Relationship Id="rId1" Type="http://schemas.openxmlformats.org/officeDocument/2006/relationships/slideLayout" Target="../slideLayouts/slideLayout2.xml"/><Relationship Id="rId6" Type="http://schemas.openxmlformats.org/officeDocument/2006/relationships/hyperlink" Target="https://iowawatch.org/2013/02/03/closing-the-gap-iowas-effort-to-recycle-is-hampered-by-a-system-that-favors-dumping/" TargetMode="External"/><Relationship Id="rId5" Type="http://schemas.openxmlformats.org/officeDocument/2006/relationships/hyperlink" Target="https://www.5280.com/2017/07/bike-powered-collective-picking-denvers-food-waste/" TargetMode="External"/><Relationship Id="rId10" Type="http://schemas.openxmlformats.org/officeDocument/2006/relationships/hyperlink" Target="https://www.weforum.org/agenda/2018/02/how-finland-solved-homelessness" TargetMode="External"/><Relationship Id="rId4" Type="http://schemas.openxmlformats.org/officeDocument/2006/relationships/hyperlink" Target="https://www.istockphoto.com/photos/shanghai-street-food" TargetMode="External"/><Relationship Id="rId9" Type="http://schemas.openxmlformats.org/officeDocument/2006/relationships/hyperlink" Target="https://www.ara.fi/en-US/Materials/Homelessness_reports/Homelessness_in_Finland_2021(63305)" TargetMode="Externa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diagramLayout" Target="../diagrams/layout2.xml"/><Relationship Id="rId7" Type="http://schemas.openxmlformats.org/officeDocument/2006/relationships/image" Target="../media/image16.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EF15AFC-058A-FF4F-A98B-737D1FE47131}"/>
              </a:ext>
            </a:extLst>
          </p:cNvPr>
          <p:cNvSpPr>
            <a:spLocks noGrp="1"/>
          </p:cNvSpPr>
          <p:nvPr>
            <p:ph type="ctrTitle"/>
          </p:nvPr>
        </p:nvSpPr>
        <p:spPr/>
        <p:txBody>
          <a:bodyPr/>
          <a:lstStyle/>
          <a:p>
            <a:r>
              <a:rPr lang="nb-NO" dirty="0"/>
              <a:t>ENVIRONMENT </a:t>
            </a:r>
            <a:r>
              <a:rPr lang="en-US" dirty="0"/>
              <a:t>Citizenship module </a:t>
            </a:r>
            <a:br>
              <a:rPr lang="en-US" dirty="0"/>
            </a:br>
            <a:r>
              <a:rPr lang="en-US" sz="3600" b="1" dirty="0"/>
              <a:t>INTERMEZZO UNGDOMSORGANISASJON</a:t>
            </a:r>
            <a:endParaRPr lang="en-US" sz="3600" dirty="0"/>
          </a:p>
        </p:txBody>
      </p:sp>
      <p:pic>
        <p:nvPicPr>
          <p:cNvPr id="4" name="Grafik 3" descr="A picture containing logo&#10;&#10;Description automatically generated">
            <a:extLst>
              <a:ext uri="{FF2B5EF4-FFF2-40B4-BE49-F238E27FC236}">
                <a16:creationId xmlns="" xmlns:a16="http://schemas.microsoft.com/office/drawing/2014/main" id="{8B67029D-13E4-BC44-A0DD-043723D2DF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1678" y="6131626"/>
            <a:ext cx="1508125" cy="442912"/>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5">
            <a:extLst>
              <a:ext uri="{FF2B5EF4-FFF2-40B4-BE49-F238E27FC236}">
                <a16:creationId xmlns="" xmlns:a16="http://schemas.microsoft.com/office/drawing/2014/main" id="{785C29A9-A69F-3249-A76B-53923856FA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250" y="6060188"/>
            <a:ext cx="1682750" cy="514350"/>
          </a:xfrm>
          <a:prstGeom prst="rect">
            <a:avLst/>
          </a:prstGeom>
          <a:noFill/>
          <a:extLst>
            <a:ext uri="{909E8E84-426E-40DD-AFC4-6F175D3DCCD1}">
              <a14:hiddenFill xmlns:a14="http://schemas.microsoft.com/office/drawing/2010/main">
                <a:solidFill>
                  <a:srgbClr val="FFFFFF"/>
                </a:solidFill>
              </a14:hiddenFill>
            </a:ext>
          </a:extLst>
        </p:spPr>
      </p:pic>
      <p:sp>
        <p:nvSpPr>
          <p:cNvPr id="9" name="Footer Placeholder 3">
            <a:extLst>
              <a:ext uri="{FF2B5EF4-FFF2-40B4-BE49-F238E27FC236}">
                <a16:creationId xmlns="" xmlns:a16="http://schemas.microsoft.com/office/drawing/2014/main" id="{9A5224E5-3D91-ECF5-C776-510BCD3E41AB}"/>
              </a:ext>
            </a:extLst>
          </p:cNvPr>
          <p:cNvSpPr>
            <a:spLocks noGrp="1"/>
          </p:cNvSpPr>
          <p:nvPr>
            <p:ph type="ftr" sz="quarter" idx="11"/>
          </p:nvPr>
        </p:nvSpPr>
        <p:spPr>
          <a:xfrm>
            <a:off x="4038600" y="6375679"/>
            <a:ext cx="4114800" cy="345796"/>
          </a:xfrm>
        </p:spPr>
        <p:txBody>
          <a:bodyPr>
            <a:normAutofit/>
          </a:bodyPr>
          <a:lstStyle/>
          <a:p>
            <a:pPr>
              <a:spcAft>
                <a:spcPts val="600"/>
              </a:spcAft>
            </a:pPr>
            <a:r>
              <a:rPr lang="en-US">
                <a:solidFill>
                  <a:schemeClr val="tx1">
                    <a:lumMod val="50000"/>
                    <a:lumOff val="50000"/>
                  </a:schemeClr>
                </a:solidFill>
              </a:rPr>
              <a:t>Project Number: 2020-1-UK01-KA227-SCH-094437</a:t>
            </a:r>
          </a:p>
        </p:txBody>
      </p:sp>
    </p:spTree>
    <p:extLst>
      <p:ext uri="{BB962C8B-B14F-4D97-AF65-F5344CB8AC3E}">
        <p14:creationId xmlns:p14="http://schemas.microsoft.com/office/powerpoint/2010/main" val="580695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tel 1">
            <a:extLst>
              <a:ext uri="{FF2B5EF4-FFF2-40B4-BE49-F238E27FC236}">
                <a16:creationId xmlns="" xmlns:a16="http://schemas.microsoft.com/office/drawing/2014/main" id="{E5354629-73B6-4B7A-9252-88CB6DACA499}"/>
              </a:ext>
            </a:extLst>
          </p:cNvPr>
          <p:cNvSpPr>
            <a:spLocks noGrp="1"/>
          </p:cNvSpPr>
          <p:nvPr>
            <p:ph type="title"/>
          </p:nvPr>
        </p:nvSpPr>
        <p:spPr>
          <a:xfrm>
            <a:off x="5195727" y="382385"/>
            <a:ext cx="6335338" cy="1492132"/>
          </a:xfrm>
        </p:spPr>
        <p:txBody>
          <a:bodyPr>
            <a:normAutofit/>
          </a:bodyPr>
          <a:lstStyle/>
          <a:p>
            <a:r>
              <a:rPr lang="nb-NO" dirty="0"/>
              <a:t>4) Repairing and Recycling Products</a:t>
            </a:r>
          </a:p>
        </p:txBody>
      </p:sp>
      <p:pic>
        <p:nvPicPr>
          <p:cNvPr id="6" name="Picture 5" descr="Bicycle with baskets">
            <a:extLst>
              <a:ext uri="{FF2B5EF4-FFF2-40B4-BE49-F238E27FC236}">
                <a16:creationId xmlns="" xmlns:a16="http://schemas.microsoft.com/office/drawing/2014/main" id="{B9B2ED1E-8FD8-C08F-A2E4-75E676005E04}"/>
              </a:ext>
            </a:extLst>
          </p:cNvPr>
          <p:cNvPicPr>
            <a:picLocks noChangeAspect="1"/>
          </p:cNvPicPr>
          <p:nvPr/>
        </p:nvPicPr>
        <p:blipFill rotWithShape="1">
          <a:blip r:embed="rId2"/>
          <a:srcRect l="28018" r="31993" b="1"/>
          <a:stretch/>
        </p:blipFill>
        <p:spPr>
          <a:xfrm>
            <a:off x="688434" y="-9525"/>
            <a:ext cx="4129822" cy="6867525"/>
          </a:xfrm>
          <a:prstGeom prst="rect">
            <a:avLst/>
          </a:prstGeom>
        </p:spPr>
      </p:pic>
      <p:sp>
        <p:nvSpPr>
          <p:cNvPr id="10" name="Freeform 6">
            <a:extLst>
              <a:ext uri="{FF2B5EF4-FFF2-40B4-BE49-F238E27FC236}">
                <a16:creationId xmlns="" xmlns:a16="http://schemas.microsoft.com/office/drawing/2014/main" id="{5402222E-F041-43A0-81BC-1B3F2EF765E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3" name="Plassholder for innhold 2">
            <a:extLst>
              <a:ext uri="{FF2B5EF4-FFF2-40B4-BE49-F238E27FC236}">
                <a16:creationId xmlns="" xmlns:a16="http://schemas.microsoft.com/office/drawing/2014/main" id="{FEB847F1-8E9E-4067-BDF4-00B064F01D0D}"/>
              </a:ext>
            </a:extLst>
          </p:cNvPr>
          <p:cNvSpPr>
            <a:spLocks noGrp="1"/>
          </p:cNvSpPr>
          <p:nvPr>
            <p:ph idx="1"/>
          </p:nvPr>
        </p:nvSpPr>
        <p:spPr>
          <a:xfrm>
            <a:off x="5195727" y="2286001"/>
            <a:ext cx="6335338" cy="3593591"/>
          </a:xfrm>
        </p:spPr>
        <p:txBody>
          <a:bodyPr>
            <a:normAutofit/>
          </a:bodyPr>
          <a:lstStyle/>
          <a:p>
            <a:pPr>
              <a:lnSpc>
                <a:spcPct val="100000"/>
              </a:lnSpc>
            </a:pPr>
            <a:r>
              <a:rPr lang="en-GB" sz="1800">
                <a:effectLst/>
                <a:latin typeface="Calibri" panose="020F0502020204030204" pitchFamily="34" charset="0"/>
                <a:ea typeface="Calibri" panose="020F0502020204030204" pitchFamily="34" charset="0"/>
              </a:rPr>
              <a:t>Although they may be used again with proper repair or recycling, many things are prematurely turned into hard trash. Because the expense of repairing them may be equal to the cost of purchasing new ones, many small appliances are thrown away. However, there is also the expense of disposing of the outdated equipment, which is often borne by the local government. Large landfills are created as a result of the surplus of these appliances, either in the city where they are discarded or in another city that receives payment to receive the rubbish. Therefore, preserving things rather than discarding them has the potential to minimize landfills. </a:t>
            </a:r>
            <a:endParaRPr lang="nb-NO" sz="1900" dirty="0"/>
          </a:p>
        </p:txBody>
      </p:sp>
      <p:sp>
        <p:nvSpPr>
          <p:cNvPr id="4" name="Plassholder for bunntekst 3">
            <a:extLst>
              <a:ext uri="{FF2B5EF4-FFF2-40B4-BE49-F238E27FC236}">
                <a16:creationId xmlns="" xmlns:a16="http://schemas.microsoft.com/office/drawing/2014/main" id="{1CF8CC97-DE3B-418A-BDB8-EB00BFC31AFD}"/>
              </a:ext>
            </a:extLst>
          </p:cNvPr>
          <p:cNvSpPr>
            <a:spLocks noGrp="1"/>
          </p:cNvSpPr>
          <p:nvPr>
            <p:ph type="ftr" sz="quarter" idx="11"/>
          </p:nvPr>
        </p:nvSpPr>
        <p:spPr>
          <a:xfrm>
            <a:off x="5195726" y="6375679"/>
            <a:ext cx="4271016" cy="345796"/>
          </a:xfrm>
        </p:spPr>
        <p:txBody>
          <a:bodyPr>
            <a:normAutofit/>
          </a:bodyPr>
          <a:lstStyle/>
          <a:p>
            <a:pPr algn="l">
              <a:spcAft>
                <a:spcPts val="600"/>
              </a:spcAft>
            </a:pPr>
            <a:r>
              <a:rPr lang="en-US"/>
              <a:t>Project Number: 2020-1-UK01-KA227-SCH-094437</a:t>
            </a:r>
          </a:p>
        </p:txBody>
      </p:sp>
      <p:sp>
        <p:nvSpPr>
          <p:cNvPr id="12" name="Rectangle 11">
            <a:extLst>
              <a:ext uri="{FF2B5EF4-FFF2-40B4-BE49-F238E27FC236}">
                <a16:creationId xmlns="" xmlns:a16="http://schemas.microsoft.com/office/drawing/2014/main" id="{B80D28A2-8EA4-4EF0-9056-3BDAA7290FD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TextBox 7">
            <a:extLst>
              <a:ext uri="{FF2B5EF4-FFF2-40B4-BE49-F238E27FC236}">
                <a16:creationId xmlns="" xmlns:a16="http://schemas.microsoft.com/office/drawing/2014/main" id="{922F8201-E684-FEB0-D1F1-368E9C0010B9}"/>
              </a:ext>
            </a:extLst>
          </p:cNvPr>
          <p:cNvSpPr txBox="1"/>
          <p:nvPr/>
        </p:nvSpPr>
        <p:spPr>
          <a:xfrm>
            <a:off x="5428892" y="5933658"/>
            <a:ext cx="6096000" cy="369332"/>
          </a:xfrm>
          <a:prstGeom prst="rect">
            <a:avLst/>
          </a:prstGeom>
          <a:noFill/>
        </p:spPr>
        <p:txBody>
          <a:bodyPr wrap="square">
            <a:spAutoFit/>
          </a:bodyPr>
          <a:lstStyle/>
          <a:p>
            <a:r>
              <a:rPr lang="en-US" dirty="0">
                <a:latin typeface="Calibri" panose="020F0502020204030204" pitchFamily="34" charset="0"/>
                <a:ea typeface="Calibri" panose="020F0502020204030204" pitchFamily="34" charset="0"/>
              </a:rPr>
              <a:t>Source: </a:t>
            </a:r>
            <a:r>
              <a:rPr lang="en-US" sz="1800" dirty="0">
                <a:effectLst/>
                <a:latin typeface="Calibri" panose="020F0502020204030204" pitchFamily="34" charset="0"/>
                <a:ea typeface="Calibri" panose="020F0502020204030204" pitchFamily="34" charset="0"/>
              </a:rPr>
              <a:t>Margolin, 2015</a:t>
            </a:r>
            <a:endParaRPr lang="en-GB" dirty="0"/>
          </a:p>
        </p:txBody>
      </p:sp>
    </p:spTree>
    <p:extLst>
      <p:ext uri="{BB962C8B-B14F-4D97-AF65-F5344CB8AC3E}">
        <p14:creationId xmlns:p14="http://schemas.microsoft.com/office/powerpoint/2010/main" val="26761998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1B0A7D14-7B67-4022-A8BE-1CCD4A0F1B0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tel 1">
            <a:extLst>
              <a:ext uri="{FF2B5EF4-FFF2-40B4-BE49-F238E27FC236}">
                <a16:creationId xmlns="" xmlns:a16="http://schemas.microsoft.com/office/drawing/2014/main" id="{BE275EE5-F911-4F7B-B831-56483232679E}"/>
              </a:ext>
            </a:extLst>
          </p:cNvPr>
          <p:cNvSpPr>
            <a:spLocks noGrp="1"/>
          </p:cNvSpPr>
          <p:nvPr>
            <p:ph type="title"/>
          </p:nvPr>
        </p:nvSpPr>
        <p:spPr>
          <a:xfrm>
            <a:off x="1251678" y="382385"/>
            <a:ext cx="10178322" cy="1492132"/>
          </a:xfrm>
        </p:spPr>
        <p:txBody>
          <a:bodyPr anchor="ctr">
            <a:normAutofit/>
          </a:bodyPr>
          <a:lstStyle/>
          <a:p>
            <a:r>
              <a:rPr lang="nb-NO" dirty="0"/>
              <a:t>5) Homelessness</a:t>
            </a:r>
          </a:p>
        </p:txBody>
      </p:sp>
      <p:sp>
        <p:nvSpPr>
          <p:cNvPr id="12" name="Freeform 6">
            <a:extLst>
              <a:ext uri="{FF2B5EF4-FFF2-40B4-BE49-F238E27FC236}">
                <a16:creationId xmlns="" xmlns:a16="http://schemas.microsoft.com/office/drawing/2014/main" id="{AB09A9E8-BF27-4613-A775-071F082083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w="0">
            <a:noFill/>
            <a:prstDash val="solid"/>
            <a:round/>
            <a:headEnd/>
            <a:tailEnd/>
          </a:ln>
        </p:spPr>
      </p:sp>
      <p:sp>
        <p:nvSpPr>
          <p:cNvPr id="4" name="Plassholder for bunntekst 3">
            <a:extLst>
              <a:ext uri="{FF2B5EF4-FFF2-40B4-BE49-F238E27FC236}">
                <a16:creationId xmlns="" xmlns:a16="http://schemas.microsoft.com/office/drawing/2014/main" id="{A5B18ED9-CAB5-4CCC-94C8-3B2E69EFDE4A}"/>
              </a:ext>
            </a:extLst>
          </p:cNvPr>
          <p:cNvSpPr>
            <a:spLocks noGrp="1"/>
          </p:cNvSpPr>
          <p:nvPr>
            <p:ph type="ftr" sz="quarter" idx="11"/>
          </p:nvPr>
        </p:nvSpPr>
        <p:spPr>
          <a:xfrm>
            <a:off x="4038600" y="6375679"/>
            <a:ext cx="4114800" cy="345796"/>
          </a:xfrm>
        </p:spPr>
        <p:txBody>
          <a:bodyPr>
            <a:normAutofit/>
          </a:bodyPr>
          <a:lstStyle/>
          <a:p>
            <a:pPr>
              <a:spcAft>
                <a:spcPts val="600"/>
              </a:spcAft>
            </a:pPr>
            <a:r>
              <a:rPr lang="en-US">
                <a:solidFill>
                  <a:schemeClr val="tx1">
                    <a:lumMod val="50000"/>
                    <a:lumOff val="50000"/>
                  </a:schemeClr>
                </a:solidFill>
              </a:rPr>
              <a:t>Project Number: 2020-1-UK01-KA227-SCH-094437</a:t>
            </a:r>
          </a:p>
        </p:txBody>
      </p:sp>
      <p:sp>
        <p:nvSpPr>
          <p:cNvPr id="14" name="Rectangle 13">
            <a:extLst>
              <a:ext uri="{FF2B5EF4-FFF2-40B4-BE49-F238E27FC236}">
                <a16:creationId xmlns="" xmlns:a16="http://schemas.microsoft.com/office/drawing/2014/main" id="{C3AFE299-6F79-44AF-9A77-2DC2DC1F846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6" name="Plassholder for innhold 2">
            <a:extLst>
              <a:ext uri="{FF2B5EF4-FFF2-40B4-BE49-F238E27FC236}">
                <a16:creationId xmlns="" xmlns:a16="http://schemas.microsoft.com/office/drawing/2014/main" id="{E8EAB3EE-6539-DE6A-14A9-6453EB2E59CC}"/>
              </a:ext>
            </a:extLst>
          </p:cNvPr>
          <p:cNvGraphicFramePr>
            <a:graphicFrameLocks noGrp="1"/>
          </p:cNvGraphicFramePr>
          <p:nvPr>
            <p:ph idx="1"/>
            <p:extLst>
              <p:ext uri="{D42A27DB-BD31-4B8C-83A1-F6EECF244321}">
                <p14:modId xmlns:p14="http://schemas.microsoft.com/office/powerpoint/2010/main" val="1203169099"/>
              </p:ext>
            </p:extLst>
          </p:nvPr>
        </p:nvGraphicFramePr>
        <p:xfrm>
          <a:off x="1250950" y="1392072"/>
          <a:ext cx="10179050" cy="44050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 xmlns:a16="http://schemas.microsoft.com/office/drawing/2014/main" id="{35F7F668-94E2-9A22-F820-598CE9EB4731}"/>
              </a:ext>
            </a:extLst>
          </p:cNvPr>
          <p:cNvSpPr txBox="1"/>
          <p:nvPr/>
        </p:nvSpPr>
        <p:spPr>
          <a:xfrm>
            <a:off x="1250949" y="5820241"/>
            <a:ext cx="8568459" cy="646331"/>
          </a:xfrm>
          <a:prstGeom prst="rect">
            <a:avLst/>
          </a:prstGeom>
          <a:noFill/>
        </p:spPr>
        <p:txBody>
          <a:bodyPr wrap="square">
            <a:spAutoFit/>
          </a:bodyPr>
          <a:lstStyle/>
          <a:p>
            <a:r>
              <a:rPr lang="en-US" dirty="0">
                <a:latin typeface="Calibri" panose="020F0502020204030204" pitchFamily="34" charset="0"/>
                <a:ea typeface="Calibri" panose="020F0502020204030204" pitchFamily="34" charset="0"/>
              </a:rPr>
              <a:t>Source: </a:t>
            </a:r>
            <a:r>
              <a:rPr lang="en-US" dirty="0" smtClean="0">
                <a:latin typeface="Calibri" panose="020F0502020204030204" pitchFamily="34" charset="0"/>
                <a:ea typeface="Calibri" panose="020F0502020204030204" pitchFamily="34" charset="0"/>
              </a:rPr>
              <a:t>Gray</a:t>
            </a:r>
            <a:r>
              <a:rPr lang="en-US" dirty="0">
                <a:latin typeface="Calibri" panose="020F0502020204030204" pitchFamily="34" charset="0"/>
                <a:ea typeface="Calibri" panose="020F0502020204030204" pitchFamily="34" charset="0"/>
              </a:rPr>
              <a:t>, </a:t>
            </a:r>
            <a:r>
              <a:rPr lang="en-US" dirty="0" smtClean="0">
                <a:latin typeface="Calibri" panose="020F0502020204030204" pitchFamily="34" charset="0"/>
                <a:ea typeface="Calibri" panose="020F0502020204030204" pitchFamily="34" charset="0"/>
              </a:rPr>
              <a:t>2018</a:t>
            </a:r>
            <a:endParaRPr lang="en-GB" dirty="0" smtClean="0">
              <a:latin typeface="Calibri" panose="020F0502020204030204" pitchFamily="34" charset="0"/>
              <a:ea typeface="Calibri" panose="020F0502020204030204" pitchFamily="34" charset="0"/>
            </a:endParaRPr>
          </a:p>
          <a:p>
            <a:r>
              <a:rPr lang="en-GB" dirty="0" smtClean="0">
                <a:latin typeface="Calibri" panose="020F0502020204030204" pitchFamily="34" charset="0"/>
                <a:ea typeface="Calibri" panose="020F0502020204030204" pitchFamily="34" charset="0"/>
              </a:rPr>
              <a:t>	      The </a:t>
            </a:r>
            <a:r>
              <a:rPr lang="en-GB" dirty="0">
                <a:latin typeface="Calibri" panose="020F0502020204030204" pitchFamily="34" charset="0"/>
                <a:ea typeface="Calibri" panose="020F0502020204030204" pitchFamily="34" charset="0"/>
              </a:rPr>
              <a:t>Housing Finance and Development Centre of Finland, </a:t>
            </a:r>
            <a:r>
              <a:rPr lang="en-GB" dirty="0" smtClean="0">
                <a:latin typeface="Calibri" panose="020F0502020204030204" pitchFamily="34" charset="0"/>
                <a:ea typeface="Calibri" panose="020F0502020204030204" pitchFamily="34" charset="0"/>
              </a:rPr>
              <a:t>2021</a:t>
            </a:r>
            <a:endParaRPr lang="en-US" dirty="0" smtClean="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1980950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tel 1">
            <a:extLst>
              <a:ext uri="{FF2B5EF4-FFF2-40B4-BE49-F238E27FC236}">
                <a16:creationId xmlns="" xmlns:a16="http://schemas.microsoft.com/office/drawing/2014/main" id="{02A7A929-EB33-411F-ADAB-0B90B3A959B1}"/>
              </a:ext>
            </a:extLst>
          </p:cNvPr>
          <p:cNvSpPr>
            <a:spLocks noGrp="1"/>
          </p:cNvSpPr>
          <p:nvPr>
            <p:ph type="title"/>
          </p:nvPr>
        </p:nvSpPr>
        <p:spPr>
          <a:xfrm>
            <a:off x="1251677" y="645105"/>
            <a:ext cx="4933970" cy="1320855"/>
          </a:xfrm>
        </p:spPr>
        <p:txBody>
          <a:bodyPr>
            <a:normAutofit/>
          </a:bodyPr>
          <a:lstStyle/>
          <a:p>
            <a:r>
              <a:rPr lang="nb-NO" sz="4400" dirty="0"/>
              <a:t>6) Microlending</a:t>
            </a:r>
          </a:p>
        </p:txBody>
      </p:sp>
      <p:sp>
        <p:nvSpPr>
          <p:cNvPr id="3" name="Plassholder for innhold 2">
            <a:extLst>
              <a:ext uri="{FF2B5EF4-FFF2-40B4-BE49-F238E27FC236}">
                <a16:creationId xmlns="" xmlns:a16="http://schemas.microsoft.com/office/drawing/2014/main" id="{46952847-B92F-49A4-B3C8-6BCC53048205}"/>
              </a:ext>
            </a:extLst>
          </p:cNvPr>
          <p:cNvSpPr>
            <a:spLocks noGrp="1"/>
          </p:cNvSpPr>
          <p:nvPr>
            <p:ph idx="1"/>
          </p:nvPr>
        </p:nvSpPr>
        <p:spPr>
          <a:xfrm>
            <a:off x="1251677" y="1763691"/>
            <a:ext cx="4842130" cy="3593591"/>
          </a:xfrm>
        </p:spPr>
        <p:txBody>
          <a:bodyPr>
            <a:normAutofit/>
          </a:bodyPr>
          <a:lstStyle/>
          <a:p>
            <a:r>
              <a:rPr lang="en-US" dirty="0">
                <a:solidFill>
                  <a:schemeClr val="tx1"/>
                </a:solidFill>
              </a:rPr>
              <a:t>Microlending may be a useful tool for people who want to launch enterprises with very little money.</a:t>
            </a:r>
          </a:p>
          <a:p>
            <a:r>
              <a:rPr lang="en-US" dirty="0">
                <a:solidFill>
                  <a:schemeClr val="tx1"/>
                </a:solidFill>
              </a:rPr>
              <a:t>Many small businesses are now possible because to microlending. Unfortunately, it has also been used as a tool by businesspeople who attempt to defraud lenders by charging exorbitant interest rates on the money they lend</a:t>
            </a:r>
            <a:endParaRPr lang="nb-NO" dirty="0">
              <a:solidFill>
                <a:schemeClr val="tx1"/>
              </a:solidFill>
            </a:endParaRPr>
          </a:p>
        </p:txBody>
      </p:sp>
      <p:pic>
        <p:nvPicPr>
          <p:cNvPr id="6" name="Bilde 5">
            <a:extLst>
              <a:ext uri="{FF2B5EF4-FFF2-40B4-BE49-F238E27FC236}">
                <a16:creationId xmlns="" xmlns:a16="http://schemas.microsoft.com/office/drawing/2014/main" id="{2185E58D-D007-4AC5-A02A-83260E75C057}"/>
              </a:ext>
            </a:extLst>
          </p:cNvPr>
          <p:cNvPicPr>
            <a:picLocks noChangeAspect="1"/>
          </p:cNvPicPr>
          <p:nvPr/>
        </p:nvPicPr>
        <p:blipFill>
          <a:blip r:embed="rId2"/>
          <a:stretch>
            <a:fillRect/>
          </a:stretch>
        </p:blipFill>
        <p:spPr>
          <a:xfrm>
            <a:off x="6098193" y="2037938"/>
            <a:ext cx="5176744" cy="2808383"/>
          </a:xfrm>
          <a:prstGeom prst="rect">
            <a:avLst/>
          </a:prstGeom>
        </p:spPr>
      </p:pic>
      <p:sp>
        <p:nvSpPr>
          <p:cNvPr id="4" name="Plassholder for bunntekst 3">
            <a:extLst>
              <a:ext uri="{FF2B5EF4-FFF2-40B4-BE49-F238E27FC236}">
                <a16:creationId xmlns="" xmlns:a16="http://schemas.microsoft.com/office/drawing/2014/main" id="{E95D9FC0-7F3E-4A6C-BA29-B4ED58BDCD38}"/>
              </a:ext>
            </a:extLst>
          </p:cNvPr>
          <p:cNvSpPr>
            <a:spLocks noGrp="1"/>
          </p:cNvSpPr>
          <p:nvPr>
            <p:ph type="ftr" sz="quarter" idx="11"/>
          </p:nvPr>
        </p:nvSpPr>
        <p:spPr>
          <a:xfrm>
            <a:off x="4038600" y="6375679"/>
            <a:ext cx="4114800" cy="345796"/>
          </a:xfrm>
        </p:spPr>
        <p:txBody>
          <a:bodyPr>
            <a:normAutofit/>
          </a:bodyPr>
          <a:lstStyle/>
          <a:p>
            <a:pPr>
              <a:spcAft>
                <a:spcPts val="600"/>
              </a:spcAft>
            </a:pPr>
            <a:r>
              <a:rPr lang="en-US"/>
              <a:t>Project Number: 2020-1-UK01-KA227-SCH-094437</a:t>
            </a:r>
          </a:p>
        </p:txBody>
      </p:sp>
      <p:sp>
        <p:nvSpPr>
          <p:cNvPr id="7" name="TextBox 6">
            <a:extLst>
              <a:ext uri="{FF2B5EF4-FFF2-40B4-BE49-F238E27FC236}">
                <a16:creationId xmlns="" xmlns:a16="http://schemas.microsoft.com/office/drawing/2014/main" id="{95C54AA1-1F0D-BF9B-1AA8-73ECC348B647}"/>
              </a:ext>
            </a:extLst>
          </p:cNvPr>
          <p:cNvSpPr txBox="1"/>
          <p:nvPr/>
        </p:nvSpPr>
        <p:spPr>
          <a:xfrm>
            <a:off x="1251678" y="5573637"/>
            <a:ext cx="6096000" cy="369332"/>
          </a:xfrm>
          <a:prstGeom prst="rect">
            <a:avLst/>
          </a:prstGeom>
          <a:noFill/>
        </p:spPr>
        <p:txBody>
          <a:bodyPr wrap="square">
            <a:spAutoFit/>
          </a:bodyPr>
          <a:lstStyle/>
          <a:p>
            <a:r>
              <a:rPr lang="en-US" dirty="0">
                <a:latin typeface="Calibri" panose="020F0502020204030204" pitchFamily="34" charset="0"/>
                <a:ea typeface="Calibri" panose="020F0502020204030204" pitchFamily="34" charset="0"/>
              </a:rPr>
              <a:t>Source: </a:t>
            </a:r>
            <a:r>
              <a:rPr lang="en-US" sz="1800" dirty="0">
                <a:effectLst/>
                <a:latin typeface="Calibri" panose="020F0502020204030204" pitchFamily="34" charset="0"/>
                <a:ea typeface="Calibri" panose="020F0502020204030204" pitchFamily="34" charset="0"/>
              </a:rPr>
              <a:t>Margolin, 2015</a:t>
            </a:r>
            <a:endParaRPr lang="en-GB" dirty="0"/>
          </a:p>
        </p:txBody>
      </p:sp>
    </p:spTree>
    <p:extLst>
      <p:ext uri="{BB962C8B-B14F-4D97-AF65-F5344CB8AC3E}">
        <p14:creationId xmlns:p14="http://schemas.microsoft.com/office/powerpoint/2010/main" val="18237811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tel 1">
            <a:extLst>
              <a:ext uri="{FF2B5EF4-FFF2-40B4-BE49-F238E27FC236}">
                <a16:creationId xmlns="" xmlns:a16="http://schemas.microsoft.com/office/drawing/2014/main" id="{1891D43C-8BA8-45DB-A44E-B51974664027}"/>
              </a:ext>
            </a:extLst>
          </p:cNvPr>
          <p:cNvSpPr>
            <a:spLocks noGrp="1"/>
          </p:cNvSpPr>
          <p:nvPr>
            <p:ph type="title"/>
          </p:nvPr>
        </p:nvSpPr>
        <p:spPr>
          <a:xfrm>
            <a:off x="1251678" y="382385"/>
            <a:ext cx="10178322" cy="1492132"/>
          </a:xfrm>
        </p:spPr>
        <p:txBody>
          <a:bodyPr>
            <a:normAutofit/>
          </a:bodyPr>
          <a:lstStyle/>
          <a:p>
            <a:r>
              <a:rPr lang="nb-NO" dirty="0"/>
              <a:t>7) Alternative Energy</a:t>
            </a:r>
          </a:p>
        </p:txBody>
      </p:sp>
      <p:sp>
        <p:nvSpPr>
          <p:cNvPr id="3" name="Plassholder for innhold 2">
            <a:extLst>
              <a:ext uri="{FF2B5EF4-FFF2-40B4-BE49-F238E27FC236}">
                <a16:creationId xmlns="" xmlns:a16="http://schemas.microsoft.com/office/drawing/2014/main" id="{587515F5-5FF0-4747-BF02-AAFCD40AF2A1}"/>
              </a:ext>
            </a:extLst>
          </p:cNvPr>
          <p:cNvSpPr>
            <a:spLocks noGrp="1"/>
          </p:cNvSpPr>
          <p:nvPr>
            <p:ph idx="1"/>
          </p:nvPr>
        </p:nvSpPr>
        <p:spPr>
          <a:xfrm>
            <a:off x="1223104" y="1431458"/>
            <a:ext cx="5984274" cy="3593591"/>
          </a:xfrm>
        </p:spPr>
        <p:txBody>
          <a:bodyPr>
            <a:normAutofit/>
          </a:bodyPr>
          <a:lstStyle/>
          <a:p>
            <a:pPr>
              <a:lnSpc>
                <a:spcPct val="100000"/>
              </a:lnSpc>
            </a:pPr>
            <a:r>
              <a:rPr lang="en-US" sz="1600" dirty="0">
                <a:solidFill>
                  <a:schemeClr val="tx1"/>
                </a:solidFill>
              </a:rPr>
              <a:t>It goes without saying that we must switch from using fossil fuels to alternate energy sources. How to accomplish that for a fair price is the question. The conversion procedure has up till now been happening piecemeal. On the broad scale, there are sizable wind and solar farms that produce electricity for sale. On the micro scale, there are solar panels that may be mounted on specific residences (fig. 11). For business buildings, there are alternate energy systems in between, but there aren't many for general public usage at the city size. Design professionals must take into account several options for urban alternative energy consumption. How can the necessary equipment be financed? What sort of equipment is required? Should local governments assist residents in lowering their own energy usage? Of course, doing so is in the municipality's best interest.</a:t>
            </a:r>
            <a:endParaRPr lang="nb-NO" sz="1600" dirty="0">
              <a:solidFill>
                <a:schemeClr val="tx1"/>
              </a:solidFill>
            </a:endParaRPr>
          </a:p>
        </p:txBody>
      </p:sp>
      <p:pic>
        <p:nvPicPr>
          <p:cNvPr id="6" name="Bilde 5">
            <a:extLst>
              <a:ext uri="{FF2B5EF4-FFF2-40B4-BE49-F238E27FC236}">
                <a16:creationId xmlns="" xmlns:a16="http://schemas.microsoft.com/office/drawing/2014/main" id="{F1ABC52D-4ADD-4B13-A225-895679659338}"/>
              </a:ext>
            </a:extLst>
          </p:cNvPr>
          <p:cNvPicPr>
            <a:picLocks noChangeAspect="1"/>
          </p:cNvPicPr>
          <p:nvPr/>
        </p:nvPicPr>
        <p:blipFill>
          <a:blip r:embed="rId2"/>
          <a:stretch>
            <a:fillRect/>
          </a:stretch>
        </p:blipFill>
        <p:spPr>
          <a:xfrm>
            <a:off x="7225615" y="1874517"/>
            <a:ext cx="4563336" cy="3100176"/>
          </a:xfrm>
          <a:prstGeom prst="rect">
            <a:avLst/>
          </a:prstGeom>
        </p:spPr>
      </p:pic>
      <p:sp>
        <p:nvSpPr>
          <p:cNvPr id="4" name="Plassholder for bunntekst 3">
            <a:extLst>
              <a:ext uri="{FF2B5EF4-FFF2-40B4-BE49-F238E27FC236}">
                <a16:creationId xmlns="" xmlns:a16="http://schemas.microsoft.com/office/drawing/2014/main" id="{2DB7BD91-3264-42B0-A657-FC54A5919052}"/>
              </a:ext>
            </a:extLst>
          </p:cNvPr>
          <p:cNvSpPr>
            <a:spLocks noGrp="1"/>
          </p:cNvSpPr>
          <p:nvPr>
            <p:ph type="ftr" sz="quarter" idx="11"/>
          </p:nvPr>
        </p:nvSpPr>
        <p:spPr>
          <a:xfrm>
            <a:off x="4038600" y="6375679"/>
            <a:ext cx="4114800" cy="345796"/>
          </a:xfrm>
        </p:spPr>
        <p:txBody>
          <a:bodyPr>
            <a:normAutofit/>
          </a:bodyPr>
          <a:lstStyle/>
          <a:p>
            <a:pPr>
              <a:spcAft>
                <a:spcPts val="600"/>
              </a:spcAft>
            </a:pPr>
            <a:r>
              <a:rPr lang="en-US"/>
              <a:t>Project Number: 2020-1-UK01-KA227-SCH-094437</a:t>
            </a:r>
          </a:p>
        </p:txBody>
      </p:sp>
      <p:sp>
        <p:nvSpPr>
          <p:cNvPr id="7" name="TextBox 6">
            <a:extLst>
              <a:ext uri="{FF2B5EF4-FFF2-40B4-BE49-F238E27FC236}">
                <a16:creationId xmlns="" xmlns:a16="http://schemas.microsoft.com/office/drawing/2014/main" id="{4B36D29C-FD56-F8F8-047D-7C427B1DBEEE}"/>
              </a:ext>
            </a:extLst>
          </p:cNvPr>
          <p:cNvSpPr txBox="1"/>
          <p:nvPr/>
        </p:nvSpPr>
        <p:spPr>
          <a:xfrm>
            <a:off x="1251678" y="5573637"/>
            <a:ext cx="6096000" cy="369332"/>
          </a:xfrm>
          <a:prstGeom prst="rect">
            <a:avLst/>
          </a:prstGeom>
          <a:noFill/>
        </p:spPr>
        <p:txBody>
          <a:bodyPr wrap="square">
            <a:spAutoFit/>
          </a:bodyPr>
          <a:lstStyle/>
          <a:p>
            <a:r>
              <a:rPr lang="en-US" dirty="0">
                <a:latin typeface="Calibri" panose="020F0502020204030204" pitchFamily="34" charset="0"/>
                <a:ea typeface="Calibri" panose="020F0502020204030204" pitchFamily="34" charset="0"/>
              </a:rPr>
              <a:t>Source: </a:t>
            </a:r>
            <a:r>
              <a:rPr lang="en-US" sz="1800" dirty="0">
                <a:effectLst/>
                <a:latin typeface="Calibri" panose="020F0502020204030204" pitchFamily="34" charset="0"/>
                <a:ea typeface="Calibri" panose="020F0502020204030204" pitchFamily="34" charset="0"/>
              </a:rPr>
              <a:t>Margolin, 2015</a:t>
            </a:r>
            <a:endParaRPr lang="en-GB" dirty="0"/>
          </a:p>
        </p:txBody>
      </p:sp>
      <p:sp>
        <p:nvSpPr>
          <p:cNvPr id="8" name="TextBox 7">
            <a:extLst>
              <a:ext uri="{FF2B5EF4-FFF2-40B4-BE49-F238E27FC236}">
                <a16:creationId xmlns="" xmlns:a16="http://schemas.microsoft.com/office/drawing/2014/main" id="{4B36D29C-FD56-F8F8-047D-7C427B1DBEEE}"/>
              </a:ext>
            </a:extLst>
          </p:cNvPr>
          <p:cNvSpPr txBox="1"/>
          <p:nvPr/>
        </p:nvSpPr>
        <p:spPr>
          <a:xfrm>
            <a:off x="7500078" y="4974693"/>
            <a:ext cx="4168913" cy="646331"/>
          </a:xfrm>
          <a:prstGeom prst="rect">
            <a:avLst/>
          </a:prstGeom>
          <a:noFill/>
        </p:spPr>
        <p:txBody>
          <a:bodyPr wrap="square">
            <a:spAutoFit/>
          </a:bodyPr>
          <a:lstStyle/>
          <a:p>
            <a:r>
              <a:rPr lang="en-US" dirty="0" smtClean="0">
                <a:latin typeface="Calibri" panose="020F0502020204030204" pitchFamily="34" charset="0"/>
                <a:ea typeface="Calibri" panose="020F0502020204030204" pitchFamily="34" charset="0"/>
              </a:rPr>
              <a:t>Figure: Recap of alternative energy sources discussed</a:t>
            </a:r>
            <a:endParaRPr lang="en-GB" dirty="0"/>
          </a:p>
        </p:txBody>
      </p:sp>
    </p:spTree>
    <p:extLst>
      <p:ext uri="{BB962C8B-B14F-4D97-AF65-F5344CB8AC3E}">
        <p14:creationId xmlns:p14="http://schemas.microsoft.com/office/powerpoint/2010/main" val="41573947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 name="Picture 5" descr="A person holding a globe">
            <a:extLst>
              <a:ext uri="{FF2B5EF4-FFF2-40B4-BE49-F238E27FC236}">
                <a16:creationId xmlns="" xmlns:a16="http://schemas.microsoft.com/office/drawing/2014/main" id="{BEAB40EC-C873-5A10-6C83-C55914948E5B}"/>
              </a:ext>
            </a:extLst>
          </p:cNvPr>
          <p:cNvPicPr>
            <a:picLocks noChangeAspect="1"/>
          </p:cNvPicPr>
          <p:nvPr/>
        </p:nvPicPr>
        <p:blipFill rotWithShape="1">
          <a:blip r:embed="rId2"/>
          <a:srcRect l="32275" r="31944" b="-1"/>
          <a:stretch/>
        </p:blipFill>
        <p:spPr>
          <a:xfrm>
            <a:off x="688434" y="-9525"/>
            <a:ext cx="4129822" cy="6867525"/>
          </a:xfrm>
          <a:prstGeom prst="rect">
            <a:avLst/>
          </a:prstGeom>
        </p:spPr>
      </p:pic>
      <p:sp>
        <p:nvSpPr>
          <p:cNvPr id="10" name="Freeform 6">
            <a:extLst>
              <a:ext uri="{FF2B5EF4-FFF2-40B4-BE49-F238E27FC236}">
                <a16:creationId xmlns="" xmlns:a16="http://schemas.microsoft.com/office/drawing/2014/main" id="{5402222E-F041-43A0-81BC-1B3F2EF765E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3" name="Plassholder for innhold 2">
            <a:extLst>
              <a:ext uri="{FF2B5EF4-FFF2-40B4-BE49-F238E27FC236}">
                <a16:creationId xmlns="" xmlns:a16="http://schemas.microsoft.com/office/drawing/2014/main" id="{6104F02D-5453-46DF-9A47-D6484CE7E809}"/>
              </a:ext>
            </a:extLst>
          </p:cNvPr>
          <p:cNvSpPr>
            <a:spLocks noGrp="1"/>
          </p:cNvSpPr>
          <p:nvPr>
            <p:ph idx="1"/>
          </p:nvPr>
        </p:nvSpPr>
        <p:spPr>
          <a:xfrm>
            <a:off x="6070605" y="2788010"/>
            <a:ext cx="4585582" cy="1272453"/>
          </a:xfrm>
        </p:spPr>
        <p:txBody>
          <a:bodyPr>
            <a:normAutofit lnSpcReduction="10000"/>
          </a:bodyPr>
          <a:lstStyle/>
          <a:p>
            <a:pPr marL="0" indent="0" algn="ctr">
              <a:buNone/>
            </a:pPr>
            <a:r>
              <a:rPr lang="nb-NO" sz="3600" dirty="0"/>
              <a:t>Some Examples From Around The World</a:t>
            </a:r>
          </a:p>
        </p:txBody>
      </p:sp>
      <p:sp>
        <p:nvSpPr>
          <p:cNvPr id="4" name="Plassholder for bunntekst 3">
            <a:extLst>
              <a:ext uri="{FF2B5EF4-FFF2-40B4-BE49-F238E27FC236}">
                <a16:creationId xmlns="" xmlns:a16="http://schemas.microsoft.com/office/drawing/2014/main" id="{6FA7D5F2-68C0-4603-A3D0-973797D63423}"/>
              </a:ext>
            </a:extLst>
          </p:cNvPr>
          <p:cNvSpPr>
            <a:spLocks noGrp="1"/>
          </p:cNvSpPr>
          <p:nvPr>
            <p:ph type="ftr" sz="quarter" idx="11"/>
          </p:nvPr>
        </p:nvSpPr>
        <p:spPr>
          <a:xfrm>
            <a:off x="5195726" y="6375679"/>
            <a:ext cx="4271016" cy="345796"/>
          </a:xfrm>
        </p:spPr>
        <p:txBody>
          <a:bodyPr>
            <a:normAutofit/>
          </a:bodyPr>
          <a:lstStyle/>
          <a:p>
            <a:pPr algn="l">
              <a:spcAft>
                <a:spcPts val="600"/>
              </a:spcAft>
            </a:pPr>
            <a:r>
              <a:rPr lang="en-US"/>
              <a:t>Project Number: 2020-1-UK01-KA227-SCH-094437</a:t>
            </a:r>
          </a:p>
        </p:txBody>
      </p:sp>
      <p:sp>
        <p:nvSpPr>
          <p:cNvPr id="12" name="Rectangle 11">
            <a:extLst>
              <a:ext uri="{FF2B5EF4-FFF2-40B4-BE49-F238E27FC236}">
                <a16:creationId xmlns="" xmlns:a16="http://schemas.microsoft.com/office/drawing/2014/main" id="{B80D28A2-8EA4-4EF0-9056-3BDAA7290FD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6029310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2" name="Freeform 6">
            <a:extLst>
              <a:ext uri="{FF2B5EF4-FFF2-40B4-BE49-F238E27FC236}">
                <a16:creationId xmlns="" xmlns:a16="http://schemas.microsoft.com/office/drawing/2014/main" id="{BB8C1D0E-0B06-46C9-A8BD-A8E13FF9936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53" name="Rectangle 43">
            <a:extLst>
              <a:ext uri="{FF2B5EF4-FFF2-40B4-BE49-F238E27FC236}">
                <a16:creationId xmlns="" xmlns:a16="http://schemas.microsoft.com/office/drawing/2014/main" id="{7D1ADC4A-8537-4084-99C7-F8D378A640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 name="Rectangle 45">
            <a:extLst>
              <a:ext uri="{FF2B5EF4-FFF2-40B4-BE49-F238E27FC236}">
                <a16:creationId xmlns="" xmlns:a16="http://schemas.microsoft.com/office/drawing/2014/main" id="{415DEDD7-7B31-4EF1-B7C7-5AEE3208CC1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ltGray">
          <a:xfrm>
            <a:off x="1" y="0"/>
            <a:ext cx="1219199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tel 1">
            <a:extLst>
              <a:ext uri="{FF2B5EF4-FFF2-40B4-BE49-F238E27FC236}">
                <a16:creationId xmlns="" xmlns:a16="http://schemas.microsoft.com/office/drawing/2014/main" id="{DC392404-241D-4AFB-92C4-BC9B21A4D392}"/>
              </a:ext>
            </a:extLst>
          </p:cNvPr>
          <p:cNvSpPr>
            <a:spLocks noGrp="1"/>
          </p:cNvSpPr>
          <p:nvPr>
            <p:ph type="title"/>
          </p:nvPr>
        </p:nvSpPr>
        <p:spPr>
          <a:xfrm>
            <a:off x="644849" y="1176690"/>
            <a:ext cx="5875694" cy="4504620"/>
          </a:xfrm>
        </p:spPr>
        <p:txBody>
          <a:bodyPr vert="horz" lIns="91440" tIns="45720" rIns="91440" bIns="45720" rtlCol="0" anchor="ctr">
            <a:normAutofit/>
          </a:bodyPr>
          <a:lstStyle/>
          <a:p>
            <a:pPr algn="ctr"/>
            <a:r>
              <a:rPr lang="en-US" sz="8200" spc="800" dirty="0"/>
              <a:t>SINGAPORE</a:t>
            </a:r>
          </a:p>
        </p:txBody>
      </p:sp>
      <p:sp>
        <p:nvSpPr>
          <p:cNvPr id="4" name="Plassholder for bunntekst 3">
            <a:extLst>
              <a:ext uri="{FF2B5EF4-FFF2-40B4-BE49-F238E27FC236}">
                <a16:creationId xmlns="" xmlns:a16="http://schemas.microsoft.com/office/drawing/2014/main" id="{763C256B-DDE4-490F-B357-FEECB80A8513}"/>
              </a:ext>
            </a:extLst>
          </p:cNvPr>
          <p:cNvSpPr>
            <a:spLocks noGrp="1"/>
          </p:cNvSpPr>
          <p:nvPr>
            <p:ph type="ftr" sz="quarter" idx="11"/>
          </p:nvPr>
        </p:nvSpPr>
        <p:spPr>
          <a:xfrm>
            <a:off x="1525296" y="6371549"/>
            <a:ext cx="4114800" cy="345796"/>
          </a:xfrm>
        </p:spPr>
        <p:txBody>
          <a:bodyPr vert="horz" lIns="91440" tIns="45720" rIns="91440" bIns="45720" rtlCol="0" anchor="ctr">
            <a:normAutofit/>
          </a:bodyPr>
          <a:lstStyle/>
          <a:p>
            <a:pPr defTabSz="914400">
              <a:spcAft>
                <a:spcPts val="600"/>
              </a:spcAft>
            </a:pPr>
            <a:r>
              <a:rPr lang="en-US" kern="1200" baseline="0" dirty="0">
                <a:solidFill>
                  <a:schemeClr val="accent1">
                    <a:lumMod val="50000"/>
                  </a:schemeClr>
                </a:solidFill>
                <a:latin typeface="+mn-lt"/>
                <a:ea typeface="+mn-ea"/>
                <a:cs typeface="+mn-cs"/>
              </a:rPr>
              <a:t>Project Number: 2020-1-UK01-KA227-SCH-094437</a:t>
            </a:r>
          </a:p>
        </p:txBody>
      </p:sp>
      <p:sp>
        <p:nvSpPr>
          <p:cNvPr id="55" name="Freeform: Shape 47">
            <a:extLst>
              <a:ext uri="{FF2B5EF4-FFF2-40B4-BE49-F238E27FC236}">
                <a16:creationId xmlns="" xmlns:a16="http://schemas.microsoft.com/office/drawing/2014/main" id="{3242CC7A-3D6E-47A4-B9D1-86097845984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6766174" y="0"/>
            <a:ext cx="5282519" cy="6858000"/>
          </a:xfrm>
          <a:custGeom>
            <a:avLst/>
            <a:gdLst>
              <a:gd name="connsiteX0" fmla="*/ 189795 w 5282519"/>
              <a:gd name="connsiteY0" fmla="*/ 0 h 6858000"/>
              <a:gd name="connsiteX1" fmla="*/ 5282519 w 5282519"/>
              <a:gd name="connsiteY1" fmla="*/ 0 h 6858000"/>
              <a:gd name="connsiteX2" fmla="*/ 5282519 w 5282519"/>
              <a:gd name="connsiteY2" fmla="*/ 6858000 h 6858000"/>
              <a:gd name="connsiteX3" fmla="*/ 189795 w 5282519"/>
              <a:gd name="connsiteY3" fmla="*/ 6858000 h 6858000"/>
              <a:gd name="connsiteX4" fmla="*/ 184756 w 5282519"/>
              <a:gd name="connsiteY4" fmla="*/ 6791325 h 6858000"/>
              <a:gd name="connsiteX5" fmla="*/ 176358 w 5282519"/>
              <a:gd name="connsiteY5" fmla="*/ 6735762 h 6858000"/>
              <a:gd name="connsiteX6" fmla="*/ 166281 w 5282519"/>
              <a:gd name="connsiteY6" fmla="*/ 6683375 h 6858000"/>
              <a:gd name="connsiteX7" fmla="*/ 149485 w 5282519"/>
              <a:gd name="connsiteY7" fmla="*/ 6640512 h 6858000"/>
              <a:gd name="connsiteX8" fmla="*/ 132689 w 5282519"/>
              <a:gd name="connsiteY8" fmla="*/ 6597650 h 6858000"/>
              <a:gd name="connsiteX9" fmla="*/ 112534 w 5282519"/>
              <a:gd name="connsiteY9" fmla="*/ 6561137 h 6858000"/>
              <a:gd name="connsiteX10" fmla="*/ 92379 w 5282519"/>
              <a:gd name="connsiteY10" fmla="*/ 6523037 h 6858000"/>
              <a:gd name="connsiteX11" fmla="*/ 73903 w 5282519"/>
              <a:gd name="connsiteY11" fmla="*/ 6488112 h 6858000"/>
              <a:gd name="connsiteX12" fmla="*/ 55427 w 5282519"/>
              <a:gd name="connsiteY12" fmla="*/ 6448425 h 6858000"/>
              <a:gd name="connsiteX13" fmla="*/ 38632 w 5282519"/>
              <a:gd name="connsiteY13" fmla="*/ 6407150 h 6858000"/>
              <a:gd name="connsiteX14" fmla="*/ 23515 w 5282519"/>
              <a:gd name="connsiteY14" fmla="*/ 6361112 h 6858000"/>
              <a:gd name="connsiteX15" fmla="*/ 11758 w 5282519"/>
              <a:gd name="connsiteY15" fmla="*/ 6311900 h 6858000"/>
              <a:gd name="connsiteX16" fmla="*/ 3359 w 5282519"/>
              <a:gd name="connsiteY16" fmla="*/ 6251575 h 6858000"/>
              <a:gd name="connsiteX17" fmla="*/ 0 w 5282519"/>
              <a:gd name="connsiteY17" fmla="*/ 6183312 h 6858000"/>
              <a:gd name="connsiteX18" fmla="*/ 3359 w 5282519"/>
              <a:gd name="connsiteY18" fmla="*/ 6113462 h 6858000"/>
              <a:gd name="connsiteX19" fmla="*/ 11758 w 5282519"/>
              <a:gd name="connsiteY19" fmla="*/ 6056312 h 6858000"/>
              <a:gd name="connsiteX20" fmla="*/ 23515 w 5282519"/>
              <a:gd name="connsiteY20" fmla="*/ 6003925 h 6858000"/>
              <a:gd name="connsiteX21" fmla="*/ 38632 w 5282519"/>
              <a:gd name="connsiteY21" fmla="*/ 5956300 h 6858000"/>
              <a:gd name="connsiteX22" fmla="*/ 55427 w 5282519"/>
              <a:gd name="connsiteY22" fmla="*/ 5915025 h 6858000"/>
              <a:gd name="connsiteX23" fmla="*/ 75583 w 5282519"/>
              <a:gd name="connsiteY23" fmla="*/ 5876925 h 6858000"/>
              <a:gd name="connsiteX24" fmla="*/ 95738 w 5282519"/>
              <a:gd name="connsiteY24" fmla="*/ 5840412 h 6858000"/>
              <a:gd name="connsiteX25" fmla="*/ 115893 w 5282519"/>
              <a:gd name="connsiteY25" fmla="*/ 5802312 h 6858000"/>
              <a:gd name="connsiteX26" fmla="*/ 134368 w 5282519"/>
              <a:gd name="connsiteY26" fmla="*/ 5762625 h 6858000"/>
              <a:gd name="connsiteX27" fmla="*/ 152844 w 5282519"/>
              <a:gd name="connsiteY27" fmla="*/ 5721350 h 6858000"/>
              <a:gd name="connsiteX28" fmla="*/ 167960 w 5282519"/>
              <a:gd name="connsiteY28" fmla="*/ 5675312 h 6858000"/>
              <a:gd name="connsiteX29" fmla="*/ 178038 w 5282519"/>
              <a:gd name="connsiteY29" fmla="*/ 5622925 h 6858000"/>
              <a:gd name="connsiteX30" fmla="*/ 188115 w 5282519"/>
              <a:gd name="connsiteY30" fmla="*/ 5562600 h 6858000"/>
              <a:gd name="connsiteX31" fmla="*/ 189795 w 5282519"/>
              <a:gd name="connsiteY31" fmla="*/ 5494337 h 6858000"/>
              <a:gd name="connsiteX32" fmla="*/ 188115 w 5282519"/>
              <a:gd name="connsiteY32" fmla="*/ 5426075 h 6858000"/>
              <a:gd name="connsiteX33" fmla="*/ 178038 w 5282519"/>
              <a:gd name="connsiteY33" fmla="*/ 5365750 h 6858000"/>
              <a:gd name="connsiteX34" fmla="*/ 167960 w 5282519"/>
              <a:gd name="connsiteY34" fmla="*/ 5313362 h 6858000"/>
              <a:gd name="connsiteX35" fmla="*/ 152844 w 5282519"/>
              <a:gd name="connsiteY35" fmla="*/ 5268912 h 6858000"/>
              <a:gd name="connsiteX36" fmla="*/ 134368 w 5282519"/>
              <a:gd name="connsiteY36" fmla="*/ 5226050 h 6858000"/>
              <a:gd name="connsiteX37" fmla="*/ 115893 w 5282519"/>
              <a:gd name="connsiteY37" fmla="*/ 5186362 h 6858000"/>
              <a:gd name="connsiteX38" fmla="*/ 95738 w 5282519"/>
              <a:gd name="connsiteY38" fmla="*/ 5149850 h 6858000"/>
              <a:gd name="connsiteX39" fmla="*/ 75583 w 5282519"/>
              <a:gd name="connsiteY39" fmla="*/ 5114925 h 6858000"/>
              <a:gd name="connsiteX40" fmla="*/ 55427 w 5282519"/>
              <a:gd name="connsiteY40" fmla="*/ 5075237 h 6858000"/>
              <a:gd name="connsiteX41" fmla="*/ 38632 w 5282519"/>
              <a:gd name="connsiteY41" fmla="*/ 5033962 h 6858000"/>
              <a:gd name="connsiteX42" fmla="*/ 23515 w 5282519"/>
              <a:gd name="connsiteY42" fmla="*/ 4987925 h 6858000"/>
              <a:gd name="connsiteX43" fmla="*/ 11758 w 5282519"/>
              <a:gd name="connsiteY43" fmla="*/ 4935537 h 6858000"/>
              <a:gd name="connsiteX44" fmla="*/ 3359 w 5282519"/>
              <a:gd name="connsiteY44" fmla="*/ 4875212 h 6858000"/>
              <a:gd name="connsiteX45" fmla="*/ 0 w 5282519"/>
              <a:gd name="connsiteY45" fmla="*/ 4806950 h 6858000"/>
              <a:gd name="connsiteX46" fmla="*/ 3359 w 5282519"/>
              <a:gd name="connsiteY46" fmla="*/ 4738687 h 6858000"/>
              <a:gd name="connsiteX47" fmla="*/ 11758 w 5282519"/>
              <a:gd name="connsiteY47" fmla="*/ 4678362 h 6858000"/>
              <a:gd name="connsiteX48" fmla="*/ 23515 w 5282519"/>
              <a:gd name="connsiteY48" fmla="*/ 4625975 h 6858000"/>
              <a:gd name="connsiteX49" fmla="*/ 38632 w 5282519"/>
              <a:gd name="connsiteY49" fmla="*/ 4579937 h 6858000"/>
              <a:gd name="connsiteX50" fmla="*/ 55427 w 5282519"/>
              <a:gd name="connsiteY50" fmla="*/ 4537075 h 6858000"/>
              <a:gd name="connsiteX51" fmla="*/ 75583 w 5282519"/>
              <a:gd name="connsiteY51" fmla="*/ 4498975 h 6858000"/>
              <a:gd name="connsiteX52" fmla="*/ 115893 w 5282519"/>
              <a:gd name="connsiteY52" fmla="*/ 4424362 h 6858000"/>
              <a:gd name="connsiteX53" fmla="*/ 134368 w 5282519"/>
              <a:gd name="connsiteY53" fmla="*/ 4386262 h 6858000"/>
              <a:gd name="connsiteX54" fmla="*/ 152844 w 5282519"/>
              <a:gd name="connsiteY54" fmla="*/ 4343400 h 6858000"/>
              <a:gd name="connsiteX55" fmla="*/ 167960 w 5282519"/>
              <a:gd name="connsiteY55" fmla="*/ 4297362 h 6858000"/>
              <a:gd name="connsiteX56" fmla="*/ 178038 w 5282519"/>
              <a:gd name="connsiteY56" fmla="*/ 4244975 h 6858000"/>
              <a:gd name="connsiteX57" fmla="*/ 188115 w 5282519"/>
              <a:gd name="connsiteY57" fmla="*/ 4186237 h 6858000"/>
              <a:gd name="connsiteX58" fmla="*/ 189795 w 5282519"/>
              <a:gd name="connsiteY58" fmla="*/ 4116387 h 6858000"/>
              <a:gd name="connsiteX59" fmla="*/ 188115 w 5282519"/>
              <a:gd name="connsiteY59" fmla="*/ 4048125 h 6858000"/>
              <a:gd name="connsiteX60" fmla="*/ 178038 w 5282519"/>
              <a:gd name="connsiteY60" fmla="*/ 3987800 h 6858000"/>
              <a:gd name="connsiteX61" fmla="*/ 167960 w 5282519"/>
              <a:gd name="connsiteY61" fmla="*/ 3935412 h 6858000"/>
              <a:gd name="connsiteX62" fmla="*/ 152844 w 5282519"/>
              <a:gd name="connsiteY62" fmla="*/ 3890962 h 6858000"/>
              <a:gd name="connsiteX63" fmla="*/ 134368 w 5282519"/>
              <a:gd name="connsiteY63" fmla="*/ 3848100 h 6858000"/>
              <a:gd name="connsiteX64" fmla="*/ 115893 w 5282519"/>
              <a:gd name="connsiteY64" fmla="*/ 3811587 h 6858000"/>
              <a:gd name="connsiteX65" fmla="*/ 75583 w 5282519"/>
              <a:gd name="connsiteY65" fmla="*/ 3736975 h 6858000"/>
              <a:gd name="connsiteX66" fmla="*/ 55427 w 5282519"/>
              <a:gd name="connsiteY66" fmla="*/ 3697287 h 6858000"/>
              <a:gd name="connsiteX67" fmla="*/ 38632 w 5282519"/>
              <a:gd name="connsiteY67" fmla="*/ 3656012 h 6858000"/>
              <a:gd name="connsiteX68" fmla="*/ 23515 w 5282519"/>
              <a:gd name="connsiteY68" fmla="*/ 3609975 h 6858000"/>
              <a:gd name="connsiteX69" fmla="*/ 11758 w 5282519"/>
              <a:gd name="connsiteY69" fmla="*/ 3557587 h 6858000"/>
              <a:gd name="connsiteX70" fmla="*/ 3359 w 5282519"/>
              <a:gd name="connsiteY70" fmla="*/ 3497262 h 6858000"/>
              <a:gd name="connsiteX71" fmla="*/ 0 w 5282519"/>
              <a:gd name="connsiteY71" fmla="*/ 3427412 h 6858000"/>
              <a:gd name="connsiteX72" fmla="*/ 3359 w 5282519"/>
              <a:gd name="connsiteY72" fmla="*/ 3360737 h 6858000"/>
              <a:gd name="connsiteX73" fmla="*/ 11758 w 5282519"/>
              <a:gd name="connsiteY73" fmla="*/ 3300412 h 6858000"/>
              <a:gd name="connsiteX74" fmla="*/ 23515 w 5282519"/>
              <a:gd name="connsiteY74" fmla="*/ 3248025 h 6858000"/>
              <a:gd name="connsiteX75" fmla="*/ 38632 w 5282519"/>
              <a:gd name="connsiteY75" fmla="*/ 3201987 h 6858000"/>
              <a:gd name="connsiteX76" fmla="*/ 55427 w 5282519"/>
              <a:gd name="connsiteY76" fmla="*/ 3160712 h 6858000"/>
              <a:gd name="connsiteX77" fmla="*/ 75583 w 5282519"/>
              <a:gd name="connsiteY77" fmla="*/ 3121025 h 6858000"/>
              <a:gd name="connsiteX78" fmla="*/ 95738 w 5282519"/>
              <a:gd name="connsiteY78" fmla="*/ 3084512 h 6858000"/>
              <a:gd name="connsiteX79" fmla="*/ 115893 w 5282519"/>
              <a:gd name="connsiteY79" fmla="*/ 3046412 h 6858000"/>
              <a:gd name="connsiteX80" fmla="*/ 134368 w 5282519"/>
              <a:gd name="connsiteY80" fmla="*/ 3009900 h 6858000"/>
              <a:gd name="connsiteX81" fmla="*/ 152844 w 5282519"/>
              <a:gd name="connsiteY81" fmla="*/ 2967037 h 6858000"/>
              <a:gd name="connsiteX82" fmla="*/ 167960 w 5282519"/>
              <a:gd name="connsiteY82" fmla="*/ 2922587 h 6858000"/>
              <a:gd name="connsiteX83" fmla="*/ 178038 w 5282519"/>
              <a:gd name="connsiteY83" fmla="*/ 2868612 h 6858000"/>
              <a:gd name="connsiteX84" fmla="*/ 188115 w 5282519"/>
              <a:gd name="connsiteY84" fmla="*/ 2809875 h 6858000"/>
              <a:gd name="connsiteX85" fmla="*/ 189795 w 5282519"/>
              <a:gd name="connsiteY85" fmla="*/ 2741612 h 6858000"/>
              <a:gd name="connsiteX86" fmla="*/ 188115 w 5282519"/>
              <a:gd name="connsiteY86" fmla="*/ 2671762 h 6858000"/>
              <a:gd name="connsiteX87" fmla="*/ 178038 w 5282519"/>
              <a:gd name="connsiteY87" fmla="*/ 2613025 h 6858000"/>
              <a:gd name="connsiteX88" fmla="*/ 167960 w 5282519"/>
              <a:gd name="connsiteY88" fmla="*/ 2560637 h 6858000"/>
              <a:gd name="connsiteX89" fmla="*/ 152844 w 5282519"/>
              <a:gd name="connsiteY89" fmla="*/ 2513012 h 6858000"/>
              <a:gd name="connsiteX90" fmla="*/ 134368 w 5282519"/>
              <a:gd name="connsiteY90" fmla="*/ 2471737 h 6858000"/>
              <a:gd name="connsiteX91" fmla="*/ 115893 w 5282519"/>
              <a:gd name="connsiteY91" fmla="*/ 2433637 h 6858000"/>
              <a:gd name="connsiteX92" fmla="*/ 95738 w 5282519"/>
              <a:gd name="connsiteY92" fmla="*/ 2395537 h 6858000"/>
              <a:gd name="connsiteX93" fmla="*/ 75583 w 5282519"/>
              <a:gd name="connsiteY93" fmla="*/ 2359025 h 6858000"/>
              <a:gd name="connsiteX94" fmla="*/ 55427 w 5282519"/>
              <a:gd name="connsiteY94" fmla="*/ 2319337 h 6858000"/>
              <a:gd name="connsiteX95" fmla="*/ 38632 w 5282519"/>
              <a:gd name="connsiteY95" fmla="*/ 2278062 h 6858000"/>
              <a:gd name="connsiteX96" fmla="*/ 23515 w 5282519"/>
              <a:gd name="connsiteY96" fmla="*/ 2232025 h 6858000"/>
              <a:gd name="connsiteX97" fmla="*/ 11758 w 5282519"/>
              <a:gd name="connsiteY97" fmla="*/ 2179637 h 6858000"/>
              <a:gd name="connsiteX98" fmla="*/ 3359 w 5282519"/>
              <a:gd name="connsiteY98" fmla="*/ 2119312 h 6858000"/>
              <a:gd name="connsiteX99" fmla="*/ 0 w 5282519"/>
              <a:gd name="connsiteY99" fmla="*/ 2051050 h 6858000"/>
              <a:gd name="connsiteX100" fmla="*/ 3359 w 5282519"/>
              <a:gd name="connsiteY100" fmla="*/ 1982787 h 6858000"/>
              <a:gd name="connsiteX101" fmla="*/ 11758 w 5282519"/>
              <a:gd name="connsiteY101" fmla="*/ 1922462 h 6858000"/>
              <a:gd name="connsiteX102" fmla="*/ 23515 w 5282519"/>
              <a:gd name="connsiteY102" fmla="*/ 1870075 h 6858000"/>
              <a:gd name="connsiteX103" fmla="*/ 38632 w 5282519"/>
              <a:gd name="connsiteY103" fmla="*/ 1824037 h 6858000"/>
              <a:gd name="connsiteX104" fmla="*/ 55427 w 5282519"/>
              <a:gd name="connsiteY104" fmla="*/ 1782762 h 6858000"/>
              <a:gd name="connsiteX105" fmla="*/ 75583 w 5282519"/>
              <a:gd name="connsiteY105" fmla="*/ 1743075 h 6858000"/>
              <a:gd name="connsiteX106" fmla="*/ 95738 w 5282519"/>
              <a:gd name="connsiteY106" fmla="*/ 1708150 h 6858000"/>
              <a:gd name="connsiteX107" fmla="*/ 115893 w 5282519"/>
              <a:gd name="connsiteY107" fmla="*/ 1671637 h 6858000"/>
              <a:gd name="connsiteX108" fmla="*/ 134368 w 5282519"/>
              <a:gd name="connsiteY108" fmla="*/ 1631950 h 6858000"/>
              <a:gd name="connsiteX109" fmla="*/ 152844 w 5282519"/>
              <a:gd name="connsiteY109" fmla="*/ 1589087 h 6858000"/>
              <a:gd name="connsiteX110" fmla="*/ 167960 w 5282519"/>
              <a:gd name="connsiteY110" fmla="*/ 1544637 h 6858000"/>
              <a:gd name="connsiteX111" fmla="*/ 178038 w 5282519"/>
              <a:gd name="connsiteY111" fmla="*/ 1492250 h 6858000"/>
              <a:gd name="connsiteX112" fmla="*/ 188115 w 5282519"/>
              <a:gd name="connsiteY112" fmla="*/ 1431925 h 6858000"/>
              <a:gd name="connsiteX113" fmla="*/ 189795 w 5282519"/>
              <a:gd name="connsiteY113" fmla="*/ 1363662 h 6858000"/>
              <a:gd name="connsiteX114" fmla="*/ 188115 w 5282519"/>
              <a:gd name="connsiteY114" fmla="*/ 1295400 h 6858000"/>
              <a:gd name="connsiteX115" fmla="*/ 178038 w 5282519"/>
              <a:gd name="connsiteY115" fmla="*/ 1235075 h 6858000"/>
              <a:gd name="connsiteX116" fmla="*/ 167960 w 5282519"/>
              <a:gd name="connsiteY116" fmla="*/ 1182687 h 6858000"/>
              <a:gd name="connsiteX117" fmla="*/ 152844 w 5282519"/>
              <a:gd name="connsiteY117" fmla="*/ 1136650 h 6858000"/>
              <a:gd name="connsiteX118" fmla="*/ 134368 w 5282519"/>
              <a:gd name="connsiteY118" fmla="*/ 1095375 h 6858000"/>
              <a:gd name="connsiteX119" fmla="*/ 115893 w 5282519"/>
              <a:gd name="connsiteY119" fmla="*/ 1055687 h 6858000"/>
              <a:gd name="connsiteX120" fmla="*/ 95738 w 5282519"/>
              <a:gd name="connsiteY120" fmla="*/ 1017587 h 6858000"/>
              <a:gd name="connsiteX121" fmla="*/ 75583 w 5282519"/>
              <a:gd name="connsiteY121" fmla="*/ 981075 h 6858000"/>
              <a:gd name="connsiteX122" fmla="*/ 55427 w 5282519"/>
              <a:gd name="connsiteY122" fmla="*/ 942975 h 6858000"/>
              <a:gd name="connsiteX123" fmla="*/ 38632 w 5282519"/>
              <a:gd name="connsiteY123" fmla="*/ 901700 h 6858000"/>
              <a:gd name="connsiteX124" fmla="*/ 23515 w 5282519"/>
              <a:gd name="connsiteY124" fmla="*/ 854075 h 6858000"/>
              <a:gd name="connsiteX125" fmla="*/ 11758 w 5282519"/>
              <a:gd name="connsiteY125" fmla="*/ 801687 h 6858000"/>
              <a:gd name="connsiteX126" fmla="*/ 3359 w 5282519"/>
              <a:gd name="connsiteY126" fmla="*/ 744537 h 6858000"/>
              <a:gd name="connsiteX127" fmla="*/ 0 w 5282519"/>
              <a:gd name="connsiteY127" fmla="*/ 673100 h 6858000"/>
              <a:gd name="connsiteX128" fmla="*/ 3359 w 5282519"/>
              <a:gd name="connsiteY128" fmla="*/ 606425 h 6858000"/>
              <a:gd name="connsiteX129" fmla="*/ 11758 w 5282519"/>
              <a:gd name="connsiteY129" fmla="*/ 546100 h 6858000"/>
              <a:gd name="connsiteX130" fmla="*/ 23515 w 5282519"/>
              <a:gd name="connsiteY130" fmla="*/ 496887 h 6858000"/>
              <a:gd name="connsiteX131" fmla="*/ 38632 w 5282519"/>
              <a:gd name="connsiteY131" fmla="*/ 450850 h 6858000"/>
              <a:gd name="connsiteX132" fmla="*/ 55427 w 5282519"/>
              <a:gd name="connsiteY132" fmla="*/ 409575 h 6858000"/>
              <a:gd name="connsiteX133" fmla="*/ 73903 w 5282519"/>
              <a:gd name="connsiteY133" fmla="*/ 369887 h 6858000"/>
              <a:gd name="connsiteX134" fmla="*/ 92379 w 5282519"/>
              <a:gd name="connsiteY134" fmla="*/ 334962 h 6858000"/>
              <a:gd name="connsiteX135" fmla="*/ 112534 w 5282519"/>
              <a:gd name="connsiteY135" fmla="*/ 296862 h 6858000"/>
              <a:gd name="connsiteX136" fmla="*/ 132689 w 5282519"/>
              <a:gd name="connsiteY136" fmla="*/ 260350 h 6858000"/>
              <a:gd name="connsiteX137" fmla="*/ 149485 w 5282519"/>
              <a:gd name="connsiteY137" fmla="*/ 217487 h 6858000"/>
              <a:gd name="connsiteX138" fmla="*/ 166281 w 5282519"/>
              <a:gd name="connsiteY138" fmla="*/ 174625 h 6858000"/>
              <a:gd name="connsiteX139" fmla="*/ 176358 w 5282519"/>
              <a:gd name="connsiteY139" fmla="*/ 122237 h 6858000"/>
              <a:gd name="connsiteX140" fmla="*/ 184756 w 5282519"/>
              <a:gd name="connsiteY140" fmla="*/ 66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5282519" h="6858000">
                <a:moveTo>
                  <a:pt x="189795" y="0"/>
                </a:moveTo>
                <a:lnTo>
                  <a:pt x="5282519" y="0"/>
                </a:lnTo>
                <a:lnTo>
                  <a:pt x="5282519" y="6858000"/>
                </a:lnTo>
                <a:lnTo>
                  <a:pt x="189795" y="6858000"/>
                </a:lnTo>
                <a:lnTo>
                  <a:pt x="184756" y="6791325"/>
                </a:lnTo>
                <a:lnTo>
                  <a:pt x="176358" y="6735762"/>
                </a:lnTo>
                <a:lnTo>
                  <a:pt x="166281" y="6683375"/>
                </a:lnTo>
                <a:lnTo>
                  <a:pt x="149485" y="6640512"/>
                </a:lnTo>
                <a:lnTo>
                  <a:pt x="132689" y="6597650"/>
                </a:lnTo>
                <a:lnTo>
                  <a:pt x="112534" y="6561137"/>
                </a:lnTo>
                <a:lnTo>
                  <a:pt x="92379" y="6523037"/>
                </a:lnTo>
                <a:lnTo>
                  <a:pt x="73903" y="6488112"/>
                </a:lnTo>
                <a:lnTo>
                  <a:pt x="55427" y="6448425"/>
                </a:lnTo>
                <a:lnTo>
                  <a:pt x="38632" y="6407150"/>
                </a:lnTo>
                <a:lnTo>
                  <a:pt x="23515" y="6361112"/>
                </a:lnTo>
                <a:lnTo>
                  <a:pt x="11758" y="6311900"/>
                </a:lnTo>
                <a:lnTo>
                  <a:pt x="3359" y="6251575"/>
                </a:lnTo>
                <a:lnTo>
                  <a:pt x="0" y="6183312"/>
                </a:lnTo>
                <a:lnTo>
                  <a:pt x="3359" y="6113462"/>
                </a:lnTo>
                <a:lnTo>
                  <a:pt x="11758" y="6056312"/>
                </a:lnTo>
                <a:lnTo>
                  <a:pt x="23515" y="6003925"/>
                </a:lnTo>
                <a:lnTo>
                  <a:pt x="38632" y="5956300"/>
                </a:lnTo>
                <a:lnTo>
                  <a:pt x="55427" y="5915025"/>
                </a:lnTo>
                <a:lnTo>
                  <a:pt x="75583" y="5876925"/>
                </a:lnTo>
                <a:lnTo>
                  <a:pt x="95738" y="5840412"/>
                </a:lnTo>
                <a:lnTo>
                  <a:pt x="115893" y="5802312"/>
                </a:lnTo>
                <a:lnTo>
                  <a:pt x="134368" y="5762625"/>
                </a:lnTo>
                <a:lnTo>
                  <a:pt x="152844" y="5721350"/>
                </a:lnTo>
                <a:lnTo>
                  <a:pt x="167960" y="5675312"/>
                </a:lnTo>
                <a:lnTo>
                  <a:pt x="178038" y="5622925"/>
                </a:lnTo>
                <a:lnTo>
                  <a:pt x="188115" y="5562600"/>
                </a:lnTo>
                <a:lnTo>
                  <a:pt x="189795" y="5494337"/>
                </a:lnTo>
                <a:lnTo>
                  <a:pt x="188115" y="5426075"/>
                </a:lnTo>
                <a:lnTo>
                  <a:pt x="178038" y="5365750"/>
                </a:lnTo>
                <a:lnTo>
                  <a:pt x="167960" y="5313362"/>
                </a:lnTo>
                <a:lnTo>
                  <a:pt x="152844" y="5268912"/>
                </a:lnTo>
                <a:lnTo>
                  <a:pt x="134368" y="5226050"/>
                </a:lnTo>
                <a:lnTo>
                  <a:pt x="115893" y="5186362"/>
                </a:lnTo>
                <a:lnTo>
                  <a:pt x="95738" y="5149850"/>
                </a:lnTo>
                <a:lnTo>
                  <a:pt x="75583" y="5114925"/>
                </a:lnTo>
                <a:lnTo>
                  <a:pt x="55427" y="5075237"/>
                </a:lnTo>
                <a:lnTo>
                  <a:pt x="38632" y="5033962"/>
                </a:lnTo>
                <a:lnTo>
                  <a:pt x="23515" y="4987925"/>
                </a:lnTo>
                <a:lnTo>
                  <a:pt x="11758" y="4935537"/>
                </a:lnTo>
                <a:lnTo>
                  <a:pt x="3359" y="4875212"/>
                </a:lnTo>
                <a:lnTo>
                  <a:pt x="0" y="4806950"/>
                </a:lnTo>
                <a:lnTo>
                  <a:pt x="3359" y="4738687"/>
                </a:lnTo>
                <a:lnTo>
                  <a:pt x="11758" y="4678362"/>
                </a:lnTo>
                <a:lnTo>
                  <a:pt x="23515" y="4625975"/>
                </a:lnTo>
                <a:lnTo>
                  <a:pt x="38632" y="4579937"/>
                </a:lnTo>
                <a:lnTo>
                  <a:pt x="55427" y="4537075"/>
                </a:lnTo>
                <a:lnTo>
                  <a:pt x="75583" y="4498975"/>
                </a:lnTo>
                <a:lnTo>
                  <a:pt x="115893" y="4424362"/>
                </a:lnTo>
                <a:lnTo>
                  <a:pt x="134368" y="4386262"/>
                </a:lnTo>
                <a:lnTo>
                  <a:pt x="152844" y="4343400"/>
                </a:lnTo>
                <a:lnTo>
                  <a:pt x="167960" y="4297362"/>
                </a:lnTo>
                <a:lnTo>
                  <a:pt x="178038" y="4244975"/>
                </a:lnTo>
                <a:lnTo>
                  <a:pt x="188115" y="4186237"/>
                </a:lnTo>
                <a:lnTo>
                  <a:pt x="189795" y="4116387"/>
                </a:lnTo>
                <a:lnTo>
                  <a:pt x="188115" y="4048125"/>
                </a:lnTo>
                <a:lnTo>
                  <a:pt x="178038" y="3987800"/>
                </a:lnTo>
                <a:lnTo>
                  <a:pt x="167960" y="3935412"/>
                </a:lnTo>
                <a:lnTo>
                  <a:pt x="152844" y="3890962"/>
                </a:lnTo>
                <a:lnTo>
                  <a:pt x="134368" y="3848100"/>
                </a:lnTo>
                <a:lnTo>
                  <a:pt x="115893" y="3811587"/>
                </a:lnTo>
                <a:lnTo>
                  <a:pt x="75583" y="3736975"/>
                </a:lnTo>
                <a:lnTo>
                  <a:pt x="55427" y="3697287"/>
                </a:lnTo>
                <a:lnTo>
                  <a:pt x="38632" y="3656012"/>
                </a:lnTo>
                <a:lnTo>
                  <a:pt x="23515" y="3609975"/>
                </a:lnTo>
                <a:lnTo>
                  <a:pt x="11758" y="3557587"/>
                </a:lnTo>
                <a:lnTo>
                  <a:pt x="3359" y="3497262"/>
                </a:lnTo>
                <a:lnTo>
                  <a:pt x="0" y="3427412"/>
                </a:lnTo>
                <a:lnTo>
                  <a:pt x="3359" y="3360737"/>
                </a:lnTo>
                <a:lnTo>
                  <a:pt x="11758" y="3300412"/>
                </a:lnTo>
                <a:lnTo>
                  <a:pt x="23515" y="3248025"/>
                </a:lnTo>
                <a:lnTo>
                  <a:pt x="38632" y="3201987"/>
                </a:lnTo>
                <a:lnTo>
                  <a:pt x="55427" y="3160712"/>
                </a:lnTo>
                <a:lnTo>
                  <a:pt x="75583" y="3121025"/>
                </a:lnTo>
                <a:lnTo>
                  <a:pt x="95738" y="3084512"/>
                </a:lnTo>
                <a:lnTo>
                  <a:pt x="115893" y="3046412"/>
                </a:lnTo>
                <a:lnTo>
                  <a:pt x="134368" y="3009900"/>
                </a:lnTo>
                <a:lnTo>
                  <a:pt x="152844" y="2967037"/>
                </a:lnTo>
                <a:lnTo>
                  <a:pt x="167960" y="2922587"/>
                </a:lnTo>
                <a:lnTo>
                  <a:pt x="178038" y="2868612"/>
                </a:lnTo>
                <a:lnTo>
                  <a:pt x="188115" y="2809875"/>
                </a:lnTo>
                <a:lnTo>
                  <a:pt x="189795" y="2741612"/>
                </a:lnTo>
                <a:lnTo>
                  <a:pt x="188115" y="2671762"/>
                </a:lnTo>
                <a:lnTo>
                  <a:pt x="178038" y="2613025"/>
                </a:lnTo>
                <a:lnTo>
                  <a:pt x="167960" y="2560637"/>
                </a:lnTo>
                <a:lnTo>
                  <a:pt x="152844" y="2513012"/>
                </a:lnTo>
                <a:lnTo>
                  <a:pt x="134368" y="2471737"/>
                </a:lnTo>
                <a:lnTo>
                  <a:pt x="115893" y="2433637"/>
                </a:lnTo>
                <a:lnTo>
                  <a:pt x="95738" y="2395537"/>
                </a:lnTo>
                <a:lnTo>
                  <a:pt x="75583" y="2359025"/>
                </a:lnTo>
                <a:lnTo>
                  <a:pt x="55427" y="2319337"/>
                </a:lnTo>
                <a:lnTo>
                  <a:pt x="38632" y="2278062"/>
                </a:lnTo>
                <a:lnTo>
                  <a:pt x="23515" y="2232025"/>
                </a:lnTo>
                <a:lnTo>
                  <a:pt x="11758" y="2179637"/>
                </a:lnTo>
                <a:lnTo>
                  <a:pt x="3359" y="2119312"/>
                </a:lnTo>
                <a:lnTo>
                  <a:pt x="0" y="2051050"/>
                </a:lnTo>
                <a:lnTo>
                  <a:pt x="3359" y="1982787"/>
                </a:lnTo>
                <a:lnTo>
                  <a:pt x="11758" y="1922462"/>
                </a:lnTo>
                <a:lnTo>
                  <a:pt x="23515" y="1870075"/>
                </a:lnTo>
                <a:lnTo>
                  <a:pt x="38632" y="1824037"/>
                </a:lnTo>
                <a:lnTo>
                  <a:pt x="55427" y="1782762"/>
                </a:lnTo>
                <a:lnTo>
                  <a:pt x="75583" y="1743075"/>
                </a:lnTo>
                <a:lnTo>
                  <a:pt x="95738" y="1708150"/>
                </a:lnTo>
                <a:lnTo>
                  <a:pt x="115893" y="1671637"/>
                </a:lnTo>
                <a:lnTo>
                  <a:pt x="134368" y="1631950"/>
                </a:lnTo>
                <a:lnTo>
                  <a:pt x="152844" y="1589087"/>
                </a:lnTo>
                <a:lnTo>
                  <a:pt x="167960" y="1544637"/>
                </a:lnTo>
                <a:lnTo>
                  <a:pt x="178038" y="1492250"/>
                </a:lnTo>
                <a:lnTo>
                  <a:pt x="188115" y="1431925"/>
                </a:lnTo>
                <a:lnTo>
                  <a:pt x="189795" y="1363662"/>
                </a:lnTo>
                <a:lnTo>
                  <a:pt x="188115" y="1295400"/>
                </a:lnTo>
                <a:lnTo>
                  <a:pt x="178038" y="1235075"/>
                </a:lnTo>
                <a:lnTo>
                  <a:pt x="167960" y="1182687"/>
                </a:lnTo>
                <a:lnTo>
                  <a:pt x="152844" y="1136650"/>
                </a:lnTo>
                <a:lnTo>
                  <a:pt x="134368" y="1095375"/>
                </a:lnTo>
                <a:lnTo>
                  <a:pt x="115893" y="1055687"/>
                </a:lnTo>
                <a:lnTo>
                  <a:pt x="95738" y="1017587"/>
                </a:lnTo>
                <a:lnTo>
                  <a:pt x="75583" y="981075"/>
                </a:lnTo>
                <a:lnTo>
                  <a:pt x="55427" y="942975"/>
                </a:lnTo>
                <a:lnTo>
                  <a:pt x="38632" y="901700"/>
                </a:lnTo>
                <a:lnTo>
                  <a:pt x="23515" y="854075"/>
                </a:lnTo>
                <a:lnTo>
                  <a:pt x="11758" y="801687"/>
                </a:lnTo>
                <a:lnTo>
                  <a:pt x="3359" y="744537"/>
                </a:lnTo>
                <a:lnTo>
                  <a:pt x="0" y="673100"/>
                </a:lnTo>
                <a:lnTo>
                  <a:pt x="3359" y="606425"/>
                </a:lnTo>
                <a:lnTo>
                  <a:pt x="11758" y="546100"/>
                </a:lnTo>
                <a:lnTo>
                  <a:pt x="23515" y="496887"/>
                </a:lnTo>
                <a:lnTo>
                  <a:pt x="38632" y="450850"/>
                </a:lnTo>
                <a:lnTo>
                  <a:pt x="55427" y="409575"/>
                </a:lnTo>
                <a:lnTo>
                  <a:pt x="73903" y="369887"/>
                </a:lnTo>
                <a:lnTo>
                  <a:pt x="92379" y="334962"/>
                </a:lnTo>
                <a:lnTo>
                  <a:pt x="112534" y="296862"/>
                </a:lnTo>
                <a:lnTo>
                  <a:pt x="132689" y="260350"/>
                </a:lnTo>
                <a:lnTo>
                  <a:pt x="149485" y="217487"/>
                </a:lnTo>
                <a:lnTo>
                  <a:pt x="166281" y="174625"/>
                </a:lnTo>
                <a:lnTo>
                  <a:pt x="176358" y="122237"/>
                </a:lnTo>
                <a:lnTo>
                  <a:pt x="184756" y="66675"/>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Bilde 5" descr="Et bilde som inneholder utendørs&#10;&#10;Automatisk generert beskrivelse">
            <a:extLst>
              <a:ext uri="{FF2B5EF4-FFF2-40B4-BE49-F238E27FC236}">
                <a16:creationId xmlns="" xmlns:a16="http://schemas.microsoft.com/office/drawing/2014/main" id="{097162C3-90F1-4E67-A970-B5A778F47C91}"/>
              </a:ext>
            </a:extLst>
          </p:cNvPr>
          <p:cNvPicPr>
            <a:picLocks noChangeAspect="1"/>
          </p:cNvPicPr>
          <p:nvPr/>
        </p:nvPicPr>
        <p:blipFill rotWithShape="1">
          <a:blip r:embed="rId2"/>
          <a:srcRect l="25211" r="23373" b="-1"/>
          <a:stretch/>
        </p:blipFill>
        <p:spPr>
          <a:xfrm>
            <a:off x="6909481" y="10"/>
            <a:ext cx="5282519" cy="6857990"/>
          </a:xfrm>
          <a:custGeom>
            <a:avLst/>
            <a:gdLst/>
            <a:ahLst/>
            <a:cxnLst/>
            <a:rect l="l" t="t" r="r" b="b"/>
            <a:pathLst>
              <a:path w="5282519" h="6858000">
                <a:moveTo>
                  <a:pt x="189795" y="0"/>
                </a:moveTo>
                <a:lnTo>
                  <a:pt x="5282519" y="0"/>
                </a:lnTo>
                <a:lnTo>
                  <a:pt x="5282519" y="6858000"/>
                </a:lnTo>
                <a:lnTo>
                  <a:pt x="189795" y="6858000"/>
                </a:lnTo>
                <a:lnTo>
                  <a:pt x="184756" y="6791325"/>
                </a:lnTo>
                <a:lnTo>
                  <a:pt x="176358" y="6735762"/>
                </a:lnTo>
                <a:lnTo>
                  <a:pt x="166281" y="6683375"/>
                </a:lnTo>
                <a:lnTo>
                  <a:pt x="149485" y="6640512"/>
                </a:lnTo>
                <a:lnTo>
                  <a:pt x="132689" y="6597650"/>
                </a:lnTo>
                <a:lnTo>
                  <a:pt x="112534" y="6561137"/>
                </a:lnTo>
                <a:lnTo>
                  <a:pt x="92379" y="6523037"/>
                </a:lnTo>
                <a:lnTo>
                  <a:pt x="73903" y="6488112"/>
                </a:lnTo>
                <a:lnTo>
                  <a:pt x="55427" y="6448425"/>
                </a:lnTo>
                <a:lnTo>
                  <a:pt x="38632" y="6407150"/>
                </a:lnTo>
                <a:lnTo>
                  <a:pt x="23515" y="6361112"/>
                </a:lnTo>
                <a:lnTo>
                  <a:pt x="11758" y="6311900"/>
                </a:lnTo>
                <a:lnTo>
                  <a:pt x="3359" y="6251575"/>
                </a:lnTo>
                <a:lnTo>
                  <a:pt x="0" y="6183312"/>
                </a:lnTo>
                <a:lnTo>
                  <a:pt x="3359" y="6113462"/>
                </a:lnTo>
                <a:lnTo>
                  <a:pt x="11758" y="6056312"/>
                </a:lnTo>
                <a:lnTo>
                  <a:pt x="23515" y="6003925"/>
                </a:lnTo>
                <a:lnTo>
                  <a:pt x="38632" y="5956300"/>
                </a:lnTo>
                <a:lnTo>
                  <a:pt x="55427" y="5915025"/>
                </a:lnTo>
                <a:lnTo>
                  <a:pt x="75583" y="5876925"/>
                </a:lnTo>
                <a:lnTo>
                  <a:pt x="95738" y="5840412"/>
                </a:lnTo>
                <a:lnTo>
                  <a:pt x="115893" y="5802312"/>
                </a:lnTo>
                <a:lnTo>
                  <a:pt x="134368" y="5762625"/>
                </a:lnTo>
                <a:lnTo>
                  <a:pt x="152844" y="5721350"/>
                </a:lnTo>
                <a:lnTo>
                  <a:pt x="167960" y="5675312"/>
                </a:lnTo>
                <a:lnTo>
                  <a:pt x="178038" y="5622925"/>
                </a:lnTo>
                <a:lnTo>
                  <a:pt x="188115" y="5562600"/>
                </a:lnTo>
                <a:lnTo>
                  <a:pt x="189795" y="5494337"/>
                </a:lnTo>
                <a:lnTo>
                  <a:pt x="188115" y="5426075"/>
                </a:lnTo>
                <a:lnTo>
                  <a:pt x="178038" y="5365750"/>
                </a:lnTo>
                <a:lnTo>
                  <a:pt x="167960" y="5313362"/>
                </a:lnTo>
                <a:lnTo>
                  <a:pt x="152844" y="5268912"/>
                </a:lnTo>
                <a:lnTo>
                  <a:pt x="134368" y="5226050"/>
                </a:lnTo>
                <a:lnTo>
                  <a:pt x="115893" y="5186362"/>
                </a:lnTo>
                <a:lnTo>
                  <a:pt x="95738" y="5149850"/>
                </a:lnTo>
                <a:lnTo>
                  <a:pt x="75583" y="5114925"/>
                </a:lnTo>
                <a:lnTo>
                  <a:pt x="55427" y="5075237"/>
                </a:lnTo>
                <a:lnTo>
                  <a:pt x="38632" y="5033962"/>
                </a:lnTo>
                <a:lnTo>
                  <a:pt x="23515" y="4987925"/>
                </a:lnTo>
                <a:lnTo>
                  <a:pt x="11758" y="4935537"/>
                </a:lnTo>
                <a:lnTo>
                  <a:pt x="3359" y="4875212"/>
                </a:lnTo>
                <a:lnTo>
                  <a:pt x="0" y="4806950"/>
                </a:lnTo>
                <a:lnTo>
                  <a:pt x="3359" y="4738687"/>
                </a:lnTo>
                <a:lnTo>
                  <a:pt x="11758" y="4678362"/>
                </a:lnTo>
                <a:lnTo>
                  <a:pt x="23515" y="4625975"/>
                </a:lnTo>
                <a:lnTo>
                  <a:pt x="38632" y="4579937"/>
                </a:lnTo>
                <a:lnTo>
                  <a:pt x="55427" y="4537075"/>
                </a:lnTo>
                <a:lnTo>
                  <a:pt x="75583" y="4498975"/>
                </a:lnTo>
                <a:lnTo>
                  <a:pt x="115893" y="4424362"/>
                </a:lnTo>
                <a:lnTo>
                  <a:pt x="134368" y="4386262"/>
                </a:lnTo>
                <a:lnTo>
                  <a:pt x="152844" y="4343400"/>
                </a:lnTo>
                <a:lnTo>
                  <a:pt x="167960" y="4297362"/>
                </a:lnTo>
                <a:lnTo>
                  <a:pt x="178038" y="4244975"/>
                </a:lnTo>
                <a:lnTo>
                  <a:pt x="188115" y="4186237"/>
                </a:lnTo>
                <a:lnTo>
                  <a:pt x="189795" y="4116387"/>
                </a:lnTo>
                <a:lnTo>
                  <a:pt x="188115" y="4048125"/>
                </a:lnTo>
                <a:lnTo>
                  <a:pt x="178038" y="3987800"/>
                </a:lnTo>
                <a:lnTo>
                  <a:pt x="167960" y="3935412"/>
                </a:lnTo>
                <a:lnTo>
                  <a:pt x="152844" y="3890962"/>
                </a:lnTo>
                <a:lnTo>
                  <a:pt x="134368" y="3848100"/>
                </a:lnTo>
                <a:lnTo>
                  <a:pt x="115893" y="3811587"/>
                </a:lnTo>
                <a:lnTo>
                  <a:pt x="75583" y="3736975"/>
                </a:lnTo>
                <a:lnTo>
                  <a:pt x="55427" y="3697287"/>
                </a:lnTo>
                <a:lnTo>
                  <a:pt x="38632" y="3656012"/>
                </a:lnTo>
                <a:lnTo>
                  <a:pt x="23515" y="3609975"/>
                </a:lnTo>
                <a:lnTo>
                  <a:pt x="11758" y="3557587"/>
                </a:lnTo>
                <a:lnTo>
                  <a:pt x="3359" y="3497262"/>
                </a:lnTo>
                <a:lnTo>
                  <a:pt x="0" y="3427412"/>
                </a:lnTo>
                <a:lnTo>
                  <a:pt x="3359" y="3360737"/>
                </a:lnTo>
                <a:lnTo>
                  <a:pt x="11758" y="3300412"/>
                </a:lnTo>
                <a:lnTo>
                  <a:pt x="23515" y="3248025"/>
                </a:lnTo>
                <a:lnTo>
                  <a:pt x="38632" y="3201987"/>
                </a:lnTo>
                <a:lnTo>
                  <a:pt x="55427" y="3160712"/>
                </a:lnTo>
                <a:lnTo>
                  <a:pt x="75583" y="3121025"/>
                </a:lnTo>
                <a:lnTo>
                  <a:pt x="95738" y="3084512"/>
                </a:lnTo>
                <a:lnTo>
                  <a:pt x="115893" y="3046412"/>
                </a:lnTo>
                <a:lnTo>
                  <a:pt x="134368" y="3009900"/>
                </a:lnTo>
                <a:lnTo>
                  <a:pt x="152844" y="2967037"/>
                </a:lnTo>
                <a:lnTo>
                  <a:pt x="167960" y="2922587"/>
                </a:lnTo>
                <a:lnTo>
                  <a:pt x="178038" y="2868612"/>
                </a:lnTo>
                <a:lnTo>
                  <a:pt x="188115" y="2809875"/>
                </a:lnTo>
                <a:lnTo>
                  <a:pt x="189795" y="2741612"/>
                </a:lnTo>
                <a:lnTo>
                  <a:pt x="188115" y="2671762"/>
                </a:lnTo>
                <a:lnTo>
                  <a:pt x="178038" y="2613025"/>
                </a:lnTo>
                <a:lnTo>
                  <a:pt x="167960" y="2560637"/>
                </a:lnTo>
                <a:lnTo>
                  <a:pt x="152844" y="2513012"/>
                </a:lnTo>
                <a:lnTo>
                  <a:pt x="134368" y="2471737"/>
                </a:lnTo>
                <a:lnTo>
                  <a:pt x="115893" y="2433637"/>
                </a:lnTo>
                <a:lnTo>
                  <a:pt x="95738" y="2395537"/>
                </a:lnTo>
                <a:lnTo>
                  <a:pt x="75583" y="2359025"/>
                </a:lnTo>
                <a:lnTo>
                  <a:pt x="55427" y="2319337"/>
                </a:lnTo>
                <a:lnTo>
                  <a:pt x="38632" y="2278062"/>
                </a:lnTo>
                <a:lnTo>
                  <a:pt x="23515" y="2232025"/>
                </a:lnTo>
                <a:lnTo>
                  <a:pt x="11758" y="2179637"/>
                </a:lnTo>
                <a:lnTo>
                  <a:pt x="3359" y="2119312"/>
                </a:lnTo>
                <a:lnTo>
                  <a:pt x="0" y="2051050"/>
                </a:lnTo>
                <a:lnTo>
                  <a:pt x="3359" y="1982787"/>
                </a:lnTo>
                <a:lnTo>
                  <a:pt x="11758" y="1922462"/>
                </a:lnTo>
                <a:lnTo>
                  <a:pt x="23515" y="1870075"/>
                </a:lnTo>
                <a:lnTo>
                  <a:pt x="38632" y="1824037"/>
                </a:lnTo>
                <a:lnTo>
                  <a:pt x="55427" y="1782762"/>
                </a:lnTo>
                <a:lnTo>
                  <a:pt x="75583" y="1743075"/>
                </a:lnTo>
                <a:lnTo>
                  <a:pt x="95738" y="1708150"/>
                </a:lnTo>
                <a:lnTo>
                  <a:pt x="115893" y="1671637"/>
                </a:lnTo>
                <a:lnTo>
                  <a:pt x="134368" y="1631950"/>
                </a:lnTo>
                <a:lnTo>
                  <a:pt x="152844" y="1589087"/>
                </a:lnTo>
                <a:lnTo>
                  <a:pt x="167960" y="1544637"/>
                </a:lnTo>
                <a:lnTo>
                  <a:pt x="178038" y="1492250"/>
                </a:lnTo>
                <a:lnTo>
                  <a:pt x="188115" y="1431925"/>
                </a:lnTo>
                <a:lnTo>
                  <a:pt x="189795" y="1363662"/>
                </a:lnTo>
                <a:lnTo>
                  <a:pt x="188115" y="1295400"/>
                </a:lnTo>
                <a:lnTo>
                  <a:pt x="178038" y="1235075"/>
                </a:lnTo>
                <a:lnTo>
                  <a:pt x="167960" y="1182687"/>
                </a:lnTo>
                <a:lnTo>
                  <a:pt x="152844" y="1136650"/>
                </a:lnTo>
                <a:lnTo>
                  <a:pt x="134368" y="1095375"/>
                </a:lnTo>
                <a:lnTo>
                  <a:pt x="115893" y="1055687"/>
                </a:lnTo>
                <a:lnTo>
                  <a:pt x="95738" y="1017587"/>
                </a:lnTo>
                <a:lnTo>
                  <a:pt x="75583" y="981075"/>
                </a:lnTo>
                <a:lnTo>
                  <a:pt x="55427" y="942975"/>
                </a:lnTo>
                <a:lnTo>
                  <a:pt x="38632" y="901700"/>
                </a:lnTo>
                <a:lnTo>
                  <a:pt x="23515" y="854075"/>
                </a:lnTo>
                <a:lnTo>
                  <a:pt x="11758" y="801687"/>
                </a:lnTo>
                <a:lnTo>
                  <a:pt x="3359" y="744537"/>
                </a:lnTo>
                <a:lnTo>
                  <a:pt x="0" y="673100"/>
                </a:lnTo>
                <a:lnTo>
                  <a:pt x="3359" y="606425"/>
                </a:lnTo>
                <a:lnTo>
                  <a:pt x="11758" y="546100"/>
                </a:lnTo>
                <a:lnTo>
                  <a:pt x="23515" y="496887"/>
                </a:lnTo>
                <a:lnTo>
                  <a:pt x="38632" y="450850"/>
                </a:lnTo>
                <a:lnTo>
                  <a:pt x="55427" y="409575"/>
                </a:lnTo>
                <a:lnTo>
                  <a:pt x="73903" y="369887"/>
                </a:lnTo>
                <a:lnTo>
                  <a:pt x="92379" y="334962"/>
                </a:lnTo>
                <a:lnTo>
                  <a:pt x="112534" y="296862"/>
                </a:lnTo>
                <a:lnTo>
                  <a:pt x="132689" y="260350"/>
                </a:lnTo>
                <a:lnTo>
                  <a:pt x="149485" y="217487"/>
                </a:lnTo>
                <a:lnTo>
                  <a:pt x="166281" y="174625"/>
                </a:lnTo>
                <a:lnTo>
                  <a:pt x="176358" y="122237"/>
                </a:lnTo>
                <a:lnTo>
                  <a:pt x="184756" y="66675"/>
                </a:lnTo>
                <a:close/>
              </a:path>
            </a:pathLst>
          </a:custGeom>
        </p:spPr>
      </p:pic>
    </p:spTree>
    <p:extLst>
      <p:ext uri="{BB962C8B-B14F-4D97-AF65-F5344CB8AC3E}">
        <p14:creationId xmlns:p14="http://schemas.microsoft.com/office/powerpoint/2010/main" val="21089988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Freeform 6">
            <a:extLst>
              <a:ext uri="{FF2B5EF4-FFF2-40B4-BE49-F238E27FC236}">
                <a16:creationId xmlns="" xmlns:a16="http://schemas.microsoft.com/office/drawing/2014/main" id="{BB8C1D0E-0B06-46C9-A8BD-A8E13FF9936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36" name="Rectangle 26">
            <a:extLst>
              <a:ext uri="{FF2B5EF4-FFF2-40B4-BE49-F238E27FC236}">
                <a16:creationId xmlns="" xmlns:a16="http://schemas.microsoft.com/office/drawing/2014/main" id="{7D1ADC4A-8537-4084-99C7-F8D378A640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37" name="Rectangle 28">
            <a:extLst>
              <a:ext uri="{FF2B5EF4-FFF2-40B4-BE49-F238E27FC236}">
                <a16:creationId xmlns="" xmlns:a16="http://schemas.microsoft.com/office/drawing/2014/main" id="{0916D041-4553-4CDA-B44A-34C763D1734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38" name="Rectangle 30">
            <a:extLst>
              <a:ext uri="{FF2B5EF4-FFF2-40B4-BE49-F238E27FC236}">
                <a16:creationId xmlns="" xmlns:a16="http://schemas.microsoft.com/office/drawing/2014/main" id="{B19F5142-8834-455D-AF81-A3C562B69C8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ltGray">
          <a:xfrm>
            <a:off x="0" y="0"/>
            <a:ext cx="755668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panose="020B0502020104020203"/>
              <a:ea typeface="+mn-ea"/>
              <a:cs typeface="+mn-cs"/>
            </a:endParaRPr>
          </a:p>
        </p:txBody>
      </p:sp>
      <p:sp>
        <p:nvSpPr>
          <p:cNvPr id="33" name="Rectangle 32">
            <a:extLst>
              <a:ext uri="{FF2B5EF4-FFF2-40B4-BE49-F238E27FC236}">
                <a16:creationId xmlns="" xmlns:a16="http://schemas.microsoft.com/office/drawing/2014/main" id="{D3F3323E-17FD-41CA-B632-A32DC5EDCF7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5" name="Freeform 6">
            <a:extLst>
              <a:ext uri="{FF2B5EF4-FFF2-40B4-BE49-F238E27FC236}">
                <a16:creationId xmlns="" xmlns:a16="http://schemas.microsoft.com/office/drawing/2014/main" id="{1F0D9B0E-E48B-450C-9134-0435D96D0BA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1302287" y="61344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tel 1">
            <a:extLst>
              <a:ext uri="{FF2B5EF4-FFF2-40B4-BE49-F238E27FC236}">
                <a16:creationId xmlns="" xmlns:a16="http://schemas.microsoft.com/office/drawing/2014/main" id="{7E4EB64B-289B-47D0-A781-8FBD684DD109}"/>
              </a:ext>
            </a:extLst>
          </p:cNvPr>
          <p:cNvSpPr>
            <a:spLocks noGrp="1"/>
          </p:cNvSpPr>
          <p:nvPr>
            <p:ph type="title"/>
          </p:nvPr>
        </p:nvSpPr>
        <p:spPr>
          <a:xfrm>
            <a:off x="595950" y="1098388"/>
            <a:ext cx="6648249" cy="4394988"/>
          </a:xfrm>
        </p:spPr>
        <p:txBody>
          <a:bodyPr vert="horz" lIns="91440" tIns="45720" rIns="91440" bIns="45720" rtlCol="0" anchor="ctr">
            <a:normAutofit/>
          </a:bodyPr>
          <a:lstStyle/>
          <a:p>
            <a:pPr algn="ctr"/>
            <a:r>
              <a:rPr lang="en-US" sz="7400" spc="800" dirty="0"/>
              <a:t>ZURICH, SWITZERLAND</a:t>
            </a:r>
          </a:p>
        </p:txBody>
      </p:sp>
      <p:sp>
        <p:nvSpPr>
          <p:cNvPr id="4" name="Plassholder for bunntekst 3">
            <a:extLst>
              <a:ext uri="{FF2B5EF4-FFF2-40B4-BE49-F238E27FC236}">
                <a16:creationId xmlns="" xmlns:a16="http://schemas.microsoft.com/office/drawing/2014/main" id="{B7FB622D-AA8E-4A16-9422-9ABB81A0FE7B}"/>
              </a:ext>
            </a:extLst>
          </p:cNvPr>
          <p:cNvSpPr>
            <a:spLocks noGrp="1"/>
          </p:cNvSpPr>
          <p:nvPr>
            <p:ph type="ftr" sz="quarter" idx="11"/>
          </p:nvPr>
        </p:nvSpPr>
        <p:spPr>
          <a:xfrm>
            <a:off x="1862674" y="6371549"/>
            <a:ext cx="4114800" cy="345796"/>
          </a:xfrm>
        </p:spPr>
        <p:txBody>
          <a:bodyPr vert="horz" lIns="91440" tIns="45720" rIns="91440" bIns="45720" rtlCol="0" anchor="ctr">
            <a:normAutofit/>
          </a:bodyPr>
          <a:lstStyle/>
          <a:p>
            <a:pPr defTabSz="914400">
              <a:spcAft>
                <a:spcPts val="600"/>
              </a:spcAft>
            </a:pPr>
            <a:r>
              <a:rPr lang="en-US" kern="1200" baseline="0">
                <a:solidFill>
                  <a:srgbClr val="F8B323">
                    <a:lumMod val="50000"/>
                  </a:srgbClr>
                </a:solidFill>
                <a:latin typeface="+mn-lt"/>
                <a:ea typeface="+mn-ea"/>
                <a:cs typeface="+mn-cs"/>
              </a:rPr>
              <a:t>Project Number: 2020-1-UK01-KA227-SCH-094437</a:t>
            </a:r>
          </a:p>
        </p:txBody>
      </p:sp>
      <p:pic>
        <p:nvPicPr>
          <p:cNvPr id="6" name="Plassholder for innhold 5" descr="Et bilde som inneholder utendørs, himmel, tre, gress&#10;&#10;Automatisk generert beskrivelse">
            <a:extLst>
              <a:ext uri="{FF2B5EF4-FFF2-40B4-BE49-F238E27FC236}">
                <a16:creationId xmlns="" xmlns:a16="http://schemas.microsoft.com/office/drawing/2014/main" id="{3B5CAAA4-84C6-487D-98BA-A1F984B60826}"/>
              </a:ext>
            </a:extLst>
          </p:cNvPr>
          <p:cNvPicPr>
            <a:picLocks noChangeAspect="1"/>
          </p:cNvPicPr>
          <p:nvPr/>
        </p:nvPicPr>
        <p:blipFill rotWithShape="1">
          <a:blip r:embed="rId2"/>
          <a:srcRect l="32380" r="22673"/>
          <a:stretch/>
        </p:blipFill>
        <p:spPr>
          <a:xfrm>
            <a:off x="7556684" y="10"/>
            <a:ext cx="4635315" cy="6857989"/>
          </a:xfrm>
          <a:prstGeom prst="rect">
            <a:avLst/>
          </a:prstGeom>
        </p:spPr>
      </p:pic>
    </p:spTree>
    <p:extLst>
      <p:ext uri="{BB962C8B-B14F-4D97-AF65-F5344CB8AC3E}">
        <p14:creationId xmlns:p14="http://schemas.microsoft.com/office/powerpoint/2010/main" val="2350410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Freeform 6">
            <a:extLst>
              <a:ext uri="{FF2B5EF4-FFF2-40B4-BE49-F238E27FC236}">
                <a16:creationId xmlns="" xmlns:a16="http://schemas.microsoft.com/office/drawing/2014/main" id="{BB8C1D0E-0B06-46C9-A8BD-A8E13FF9936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31" name="Rectangle 21">
            <a:extLst>
              <a:ext uri="{FF2B5EF4-FFF2-40B4-BE49-F238E27FC236}">
                <a16:creationId xmlns="" xmlns:a16="http://schemas.microsoft.com/office/drawing/2014/main" id="{7D1ADC4A-8537-4084-99C7-F8D378A640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23">
            <a:extLst>
              <a:ext uri="{FF2B5EF4-FFF2-40B4-BE49-F238E27FC236}">
                <a16:creationId xmlns="" xmlns:a16="http://schemas.microsoft.com/office/drawing/2014/main" id="{D9453AC2-8882-459A-8985-3E24DD42AE0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64543" y="0"/>
            <a:ext cx="11967714"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lassholder for innhold 5" descr="Et bilde som inneholder tre, utendørs, bilvei&#10;&#10;Automatisk generert beskrivelse">
            <a:extLst>
              <a:ext uri="{FF2B5EF4-FFF2-40B4-BE49-F238E27FC236}">
                <a16:creationId xmlns="" xmlns:a16="http://schemas.microsoft.com/office/drawing/2014/main" id="{040A7B32-B49C-4FEA-B35A-F25DC01D6C9C}"/>
              </a:ext>
            </a:extLst>
          </p:cNvPr>
          <p:cNvPicPr>
            <a:picLocks noChangeAspect="1"/>
          </p:cNvPicPr>
          <p:nvPr/>
        </p:nvPicPr>
        <p:blipFill rotWithShape="1">
          <a:blip r:embed="rId2">
            <a:alphaModFix amt="40000"/>
          </a:blip>
          <a:srcRect t="12268" r="-1" b="1882"/>
          <a:stretch/>
        </p:blipFill>
        <p:spPr>
          <a:xfrm>
            <a:off x="264543" y="10"/>
            <a:ext cx="11967714" cy="6857990"/>
          </a:xfrm>
          <a:prstGeom prst="rect">
            <a:avLst/>
          </a:prstGeom>
        </p:spPr>
      </p:pic>
      <p:sp>
        <p:nvSpPr>
          <p:cNvPr id="2" name="Tittel 1">
            <a:extLst>
              <a:ext uri="{FF2B5EF4-FFF2-40B4-BE49-F238E27FC236}">
                <a16:creationId xmlns="" xmlns:a16="http://schemas.microsoft.com/office/drawing/2014/main" id="{C8493495-7E27-4FCA-9FC7-A03444B1688B}"/>
              </a:ext>
            </a:extLst>
          </p:cNvPr>
          <p:cNvSpPr>
            <a:spLocks noGrp="1"/>
          </p:cNvSpPr>
          <p:nvPr>
            <p:ph type="title"/>
          </p:nvPr>
        </p:nvSpPr>
        <p:spPr>
          <a:xfrm>
            <a:off x="1078523" y="1098388"/>
            <a:ext cx="10318418" cy="4394988"/>
          </a:xfrm>
        </p:spPr>
        <p:txBody>
          <a:bodyPr vert="horz" lIns="91440" tIns="45720" rIns="91440" bIns="45720" rtlCol="0" anchor="ctr">
            <a:normAutofit/>
          </a:bodyPr>
          <a:lstStyle/>
          <a:p>
            <a:pPr algn="ctr"/>
            <a:r>
              <a:rPr lang="en-US" sz="10000" spc="800">
                <a:solidFill>
                  <a:srgbClr val="FFFFFF"/>
                </a:solidFill>
              </a:rPr>
              <a:t>COPENHAGEN, DENMARK</a:t>
            </a:r>
          </a:p>
        </p:txBody>
      </p:sp>
      <p:sp>
        <p:nvSpPr>
          <p:cNvPr id="33" name="Rectangle 25">
            <a:extLst>
              <a:ext uri="{FF2B5EF4-FFF2-40B4-BE49-F238E27FC236}">
                <a16:creationId xmlns="" xmlns:a16="http://schemas.microsoft.com/office/drawing/2014/main" id="{D4A11FEA-6E98-401C-B708-DA2C95081E8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264543"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lassholder for bunntekst 3">
            <a:extLst>
              <a:ext uri="{FF2B5EF4-FFF2-40B4-BE49-F238E27FC236}">
                <a16:creationId xmlns="" xmlns:a16="http://schemas.microsoft.com/office/drawing/2014/main" id="{F251EFDD-709E-401D-A39B-C0B1FBD510CD}"/>
              </a:ext>
            </a:extLst>
          </p:cNvPr>
          <p:cNvSpPr>
            <a:spLocks noGrp="1"/>
          </p:cNvSpPr>
          <p:nvPr>
            <p:ph type="ftr" sz="quarter" idx="11"/>
          </p:nvPr>
        </p:nvSpPr>
        <p:spPr>
          <a:xfrm>
            <a:off x="4180332" y="6375679"/>
            <a:ext cx="4114800" cy="345796"/>
          </a:xfrm>
        </p:spPr>
        <p:txBody>
          <a:bodyPr vert="horz" lIns="91440" tIns="45720" rIns="91440" bIns="45720" rtlCol="0" anchor="ctr">
            <a:normAutofit/>
          </a:bodyPr>
          <a:lstStyle/>
          <a:p>
            <a:pPr defTabSz="914400">
              <a:spcAft>
                <a:spcPts val="600"/>
              </a:spcAft>
            </a:pPr>
            <a:r>
              <a:rPr lang="en-US" kern="1200" baseline="0">
                <a:solidFill>
                  <a:srgbClr val="FFFFFF"/>
                </a:solidFill>
                <a:latin typeface="+mn-lt"/>
                <a:ea typeface="+mn-ea"/>
                <a:cs typeface="+mn-cs"/>
              </a:rPr>
              <a:t>Project Number: 2020-1-UK01-KA227-SCH-094437</a:t>
            </a:r>
          </a:p>
        </p:txBody>
      </p:sp>
    </p:spTree>
    <p:extLst>
      <p:ext uri="{BB962C8B-B14F-4D97-AF65-F5344CB8AC3E}">
        <p14:creationId xmlns:p14="http://schemas.microsoft.com/office/powerpoint/2010/main" val="322892232"/>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1" name="Freeform 6">
            <a:extLst>
              <a:ext uri="{FF2B5EF4-FFF2-40B4-BE49-F238E27FC236}">
                <a16:creationId xmlns="" xmlns:a16="http://schemas.microsoft.com/office/drawing/2014/main" id="{BB8C1D0E-0B06-46C9-A8BD-A8E13FF9936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13" name="Rectangle 12">
            <a:extLst>
              <a:ext uri="{FF2B5EF4-FFF2-40B4-BE49-F238E27FC236}">
                <a16:creationId xmlns="" xmlns:a16="http://schemas.microsoft.com/office/drawing/2014/main" id="{7D1ADC4A-8537-4084-99C7-F8D378A640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a:extLst>
              <a:ext uri="{FF2B5EF4-FFF2-40B4-BE49-F238E27FC236}">
                <a16:creationId xmlns="" xmlns:a16="http://schemas.microsoft.com/office/drawing/2014/main" id="{415DEDD7-7B31-4EF1-B7C7-5AEE3208CC1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ltGray">
          <a:xfrm>
            <a:off x="1" y="0"/>
            <a:ext cx="1219199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tel 1">
            <a:extLst>
              <a:ext uri="{FF2B5EF4-FFF2-40B4-BE49-F238E27FC236}">
                <a16:creationId xmlns="" xmlns:a16="http://schemas.microsoft.com/office/drawing/2014/main" id="{095B7012-C246-4BE7-BCDD-E48101C88804}"/>
              </a:ext>
            </a:extLst>
          </p:cNvPr>
          <p:cNvSpPr>
            <a:spLocks noGrp="1"/>
          </p:cNvSpPr>
          <p:nvPr>
            <p:ph type="title"/>
          </p:nvPr>
        </p:nvSpPr>
        <p:spPr>
          <a:xfrm>
            <a:off x="644849" y="954923"/>
            <a:ext cx="5875694" cy="4504620"/>
          </a:xfrm>
        </p:spPr>
        <p:txBody>
          <a:bodyPr vert="horz" lIns="91440" tIns="45720" rIns="91440" bIns="45720" rtlCol="0" anchor="ctr">
            <a:normAutofit/>
          </a:bodyPr>
          <a:lstStyle/>
          <a:p>
            <a:pPr algn="ctr"/>
            <a:r>
              <a:rPr lang="en-US" sz="9600" spc="800" dirty="0"/>
              <a:t>SEOUL, SOUTH KOREA</a:t>
            </a:r>
          </a:p>
        </p:txBody>
      </p:sp>
      <p:sp>
        <p:nvSpPr>
          <p:cNvPr id="4" name="Plassholder for bunntekst 3">
            <a:extLst>
              <a:ext uri="{FF2B5EF4-FFF2-40B4-BE49-F238E27FC236}">
                <a16:creationId xmlns="" xmlns:a16="http://schemas.microsoft.com/office/drawing/2014/main" id="{B2A7BDB8-5C27-46FB-9086-5540C7B4C6F3}"/>
              </a:ext>
            </a:extLst>
          </p:cNvPr>
          <p:cNvSpPr>
            <a:spLocks noGrp="1"/>
          </p:cNvSpPr>
          <p:nvPr>
            <p:ph type="ftr" sz="quarter" idx="11"/>
          </p:nvPr>
        </p:nvSpPr>
        <p:spPr>
          <a:xfrm>
            <a:off x="1525296" y="6371549"/>
            <a:ext cx="4114800" cy="345796"/>
          </a:xfrm>
        </p:spPr>
        <p:txBody>
          <a:bodyPr vert="horz" lIns="91440" tIns="45720" rIns="91440" bIns="45720" rtlCol="0" anchor="ctr">
            <a:normAutofit/>
          </a:bodyPr>
          <a:lstStyle/>
          <a:p>
            <a:pPr defTabSz="914400">
              <a:spcAft>
                <a:spcPts val="600"/>
              </a:spcAft>
            </a:pPr>
            <a:r>
              <a:rPr lang="en-US" kern="1200" baseline="0" dirty="0">
                <a:solidFill>
                  <a:schemeClr val="accent1">
                    <a:lumMod val="50000"/>
                  </a:schemeClr>
                </a:solidFill>
                <a:latin typeface="+mn-lt"/>
                <a:ea typeface="+mn-ea"/>
                <a:cs typeface="+mn-cs"/>
              </a:rPr>
              <a:t>Project Number: 2020-1-UK01-KA227-SCH-094437</a:t>
            </a:r>
          </a:p>
        </p:txBody>
      </p:sp>
      <p:sp>
        <p:nvSpPr>
          <p:cNvPr id="17" name="Freeform: Shape 16">
            <a:extLst>
              <a:ext uri="{FF2B5EF4-FFF2-40B4-BE49-F238E27FC236}">
                <a16:creationId xmlns="" xmlns:a16="http://schemas.microsoft.com/office/drawing/2014/main" id="{3242CC7A-3D6E-47A4-B9D1-86097845984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6766174" y="0"/>
            <a:ext cx="5282519" cy="6858000"/>
          </a:xfrm>
          <a:custGeom>
            <a:avLst/>
            <a:gdLst>
              <a:gd name="connsiteX0" fmla="*/ 189795 w 5282519"/>
              <a:gd name="connsiteY0" fmla="*/ 0 h 6858000"/>
              <a:gd name="connsiteX1" fmla="*/ 5282519 w 5282519"/>
              <a:gd name="connsiteY1" fmla="*/ 0 h 6858000"/>
              <a:gd name="connsiteX2" fmla="*/ 5282519 w 5282519"/>
              <a:gd name="connsiteY2" fmla="*/ 6858000 h 6858000"/>
              <a:gd name="connsiteX3" fmla="*/ 189795 w 5282519"/>
              <a:gd name="connsiteY3" fmla="*/ 6858000 h 6858000"/>
              <a:gd name="connsiteX4" fmla="*/ 184756 w 5282519"/>
              <a:gd name="connsiteY4" fmla="*/ 6791325 h 6858000"/>
              <a:gd name="connsiteX5" fmla="*/ 176358 w 5282519"/>
              <a:gd name="connsiteY5" fmla="*/ 6735762 h 6858000"/>
              <a:gd name="connsiteX6" fmla="*/ 166281 w 5282519"/>
              <a:gd name="connsiteY6" fmla="*/ 6683375 h 6858000"/>
              <a:gd name="connsiteX7" fmla="*/ 149485 w 5282519"/>
              <a:gd name="connsiteY7" fmla="*/ 6640512 h 6858000"/>
              <a:gd name="connsiteX8" fmla="*/ 132689 w 5282519"/>
              <a:gd name="connsiteY8" fmla="*/ 6597650 h 6858000"/>
              <a:gd name="connsiteX9" fmla="*/ 112534 w 5282519"/>
              <a:gd name="connsiteY9" fmla="*/ 6561137 h 6858000"/>
              <a:gd name="connsiteX10" fmla="*/ 92379 w 5282519"/>
              <a:gd name="connsiteY10" fmla="*/ 6523037 h 6858000"/>
              <a:gd name="connsiteX11" fmla="*/ 73903 w 5282519"/>
              <a:gd name="connsiteY11" fmla="*/ 6488112 h 6858000"/>
              <a:gd name="connsiteX12" fmla="*/ 55427 w 5282519"/>
              <a:gd name="connsiteY12" fmla="*/ 6448425 h 6858000"/>
              <a:gd name="connsiteX13" fmla="*/ 38632 w 5282519"/>
              <a:gd name="connsiteY13" fmla="*/ 6407150 h 6858000"/>
              <a:gd name="connsiteX14" fmla="*/ 23515 w 5282519"/>
              <a:gd name="connsiteY14" fmla="*/ 6361112 h 6858000"/>
              <a:gd name="connsiteX15" fmla="*/ 11758 w 5282519"/>
              <a:gd name="connsiteY15" fmla="*/ 6311900 h 6858000"/>
              <a:gd name="connsiteX16" fmla="*/ 3359 w 5282519"/>
              <a:gd name="connsiteY16" fmla="*/ 6251575 h 6858000"/>
              <a:gd name="connsiteX17" fmla="*/ 0 w 5282519"/>
              <a:gd name="connsiteY17" fmla="*/ 6183312 h 6858000"/>
              <a:gd name="connsiteX18" fmla="*/ 3359 w 5282519"/>
              <a:gd name="connsiteY18" fmla="*/ 6113462 h 6858000"/>
              <a:gd name="connsiteX19" fmla="*/ 11758 w 5282519"/>
              <a:gd name="connsiteY19" fmla="*/ 6056312 h 6858000"/>
              <a:gd name="connsiteX20" fmla="*/ 23515 w 5282519"/>
              <a:gd name="connsiteY20" fmla="*/ 6003925 h 6858000"/>
              <a:gd name="connsiteX21" fmla="*/ 38632 w 5282519"/>
              <a:gd name="connsiteY21" fmla="*/ 5956300 h 6858000"/>
              <a:gd name="connsiteX22" fmla="*/ 55427 w 5282519"/>
              <a:gd name="connsiteY22" fmla="*/ 5915025 h 6858000"/>
              <a:gd name="connsiteX23" fmla="*/ 75583 w 5282519"/>
              <a:gd name="connsiteY23" fmla="*/ 5876925 h 6858000"/>
              <a:gd name="connsiteX24" fmla="*/ 95738 w 5282519"/>
              <a:gd name="connsiteY24" fmla="*/ 5840412 h 6858000"/>
              <a:gd name="connsiteX25" fmla="*/ 115893 w 5282519"/>
              <a:gd name="connsiteY25" fmla="*/ 5802312 h 6858000"/>
              <a:gd name="connsiteX26" fmla="*/ 134368 w 5282519"/>
              <a:gd name="connsiteY26" fmla="*/ 5762625 h 6858000"/>
              <a:gd name="connsiteX27" fmla="*/ 152844 w 5282519"/>
              <a:gd name="connsiteY27" fmla="*/ 5721350 h 6858000"/>
              <a:gd name="connsiteX28" fmla="*/ 167960 w 5282519"/>
              <a:gd name="connsiteY28" fmla="*/ 5675312 h 6858000"/>
              <a:gd name="connsiteX29" fmla="*/ 178038 w 5282519"/>
              <a:gd name="connsiteY29" fmla="*/ 5622925 h 6858000"/>
              <a:gd name="connsiteX30" fmla="*/ 188115 w 5282519"/>
              <a:gd name="connsiteY30" fmla="*/ 5562600 h 6858000"/>
              <a:gd name="connsiteX31" fmla="*/ 189795 w 5282519"/>
              <a:gd name="connsiteY31" fmla="*/ 5494337 h 6858000"/>
              <a:gd name="connsiteX32" fmla="*/ 188115 w 5282519"/>
              <a:gd name="connsiteY32" fmla="*/ 5426075 h 6858000"/>
              <a:gd name="connsiteX33" fmla="*/ 178038 w 5282519"/>
              <a:gd name="connsiteY33" fmla="*/ 5365750 h 6858000"/>
              <a:gd name="connsiteX34" fmla="*/ 167960 w 5282519"/>
              <a:gd name="connsiteY34" fmla="*/ 5313362 h 6858000"/>
              <a:gd name="connsiteX35" fmla="*/ 152844 w 5282519"/>
              <a:gd name="connsiteY35" fmla="*/ 5268912 h 6858000"/>
              <a:gd name="connsiteX36" fmla="*/ 134368 w 5282519"/>
              <a:gd name="connsiteY36" fmla="*/ 5226050 h 6858000"/>
              <a:gd name="connsiteX37" fmla="*/ 115893 w 5282519"/>
              <a:gd name="connsiteY37" fmla="*/ 5186362 h 6858000"/>
              <a:gd name="connsiteX38" fmla="*/ 95738 w 5282519"/>
              <a:gd name="connsiteY38" fmla="*/ 5149850 h 6858000"/>
              <a:gd name="connsiteX39" fmla="*/ 75583 w 5282519"/>
              <a:gd name="connsiteY39" fmla="*/ 5114925 h 6858000"/>
              <a:gd name="connsiteX40" fmla="*/ 55427 w 5282519"/>
              <a:gd name="connsiteY40" fmla="*/ 5075237 h 6858000"/>
              <a:gd name="connsiteX41" fmla="*/ 38632 w 5282519"/>
              <a:gd name="connsiteY41" fmla="*/ 5033962 h 6858000"/>
              <a:gd name="connsiteX42" fmla="*/ 23515 w 5282519"/>
              <a:gd name="connsiteY42" fmla="*/ 4987925 h 6858000"/>
              <a:gd name="connsiteX43" fmla="*/ 11758 w 5282519"/>
              <a:gd name="connsiteY43" fmla="*/ 4935537 h 6858000"/>
              <a:gd name="connsiteX44" fmla="*/ 3359 w 5282519"/>
              <a:gd name="connsiteY44" fmla="*/ 4875212 h 6858000"/>
              <a:gd name="connsiteX45" fmla="*/ 0 w 5282519"/>
              <a:gd name="connsiteY45" fmla="*/ 4806950 h 6858000"/>
              <a:gd name="connsiteX46" fmla="*/ 3359 w 5282519"/>
              <a:gd name="connsiteY46" fmla="*/ 4738687 h 6858000"/>
              <a:gd name="connsiteX47" fmla="*/ 11758 w 5282519"/>
              <a:gd name="connsiteY47" fmla="*/ 4678362 h 6858000"/>
              <a:gd name="connsiteX48" fmla="*/ 23515 w 5282519"/>
              <a:gd name="connsiteY48" fmla="*/ 4625975 h 6858000"/>
              <a:gd name="connsiteX49" fmla="*/ 38632 w 5282519"/>
              <a:gd name="connsiteY49" fmla="*/ 4579937 h 6858000"/>
              <a:gd name="connsiteX50" fmla="*/ 55427 w 5282519"/>
              <a:gd name="connsiteY50" fmla="*/ 4537075 h 6858000"/>
              <a:gd name="connsiteX51" fmla="*/ 75583 w 5282519"/>
              <a:gd name="connsiteY51" fmla="*/ 4498975 h 6858000"/>
              <a:gd name="connsiteX52" fmla="*/ 115893 w 5282519"/>
              <a:gd name="connsiteY52" fmla="*/ 4424362 h 6858000"/>
              <a:gd name="connsiteX53" fmla="*/ 134368 w 5282519"/>
              <a:gd name="connsiteY53" fmla="*/ 4386262 h 6858000"/>
              <a:gd name="connsiteX54" fmla="*/ 152844 w 5282519"/>
              <a:gd name="connsiteY54" fmla="*/ 4343400 h 6858000"/>
              <a:gd name="connsiteX55" fmla="*/ 167960 w 5282519"/>
              <a:gd name="connsiteY55" fmla="*/ 4297362 h 6858000"/>
              <a:gd name="connsiteX56" fmla="*/ 178038 w 5282519"/>
              <a:gd name="connsiteY56" fmla="*/ 4244975 h 6858000"/>
              <a:gd name="connsiteX57" fmla="*/ 188115 w 5282519"/>
              <a:gd name="connsiteY57" fmla="*/ 4186237 h 6858000"/>
              <a:gd name="connsiteX58" fmla="*/ 189795 w 5282519"/>
              <a:gd name="connsiteY58" fmla="*/ 4116387 h 6858000"/>
              <a:gd name="connsiteX59" fmla="*/ 188115 w 5282519"/>
              <a:gd name="connsiteY59" fmla="*/ 4048125 h 6858000"/>
              <a:gd name="connsiteX60" fmla="*/ 178038 w 5282519"/>
              <a:gd name="connsiteY60" fmla="*/ 3987800 h 6858000"/>
              <a:gd name="connsiteX61" fmla="*/ 167960 w 5282519"/>
              <a:gd name="connsiteY61" fmla="*/ 3935412 h 6858000"/>
              <a:gd name="connsiteX62" fmla="*/ 152844 w 5282519"/>
              <a:gd name="connsiteY62" fmla="*/ 3890962 h 6858000"/>
              <a:gd name="connsiteX63" fmla="*/ 134368 w 5282519"/>
              <a:gd name="connsiteY63" fmla="*/ 3848100 h 6858000"/>
              <a:gd name="connsiteX64" fmla="*/ 115893 w 5282519"/>
              <a:gd name="connsiteY64" fmla="*/ 3811587 h 6858000"/>
              <a:gd name="connsiteX65" fmla="*/ 75583 w 5282519"/>
              <a:gd name="connsiteY65" fmla="*/ 3736975 h 6858000"/>
              <a:gd name="connsiteX66" fmla="*/ 55427 w 5282519"/>
              <a:gd name="connsiteY66" fmla="*/ 3697287 h 6858000"/>
              <a:gd name="connsiteX67" fmla="*/ 38632 w 5282519"/>
              <a:gd name="connsiteY67" fmla="*/ 3656012 h 6858000"/>
              <a:gd name="connsiteX68" fmla="*/ 23515 w 5282519"/>
              <a:gd name="connsiteY68" fmla="*/ 3609975 h 6858000"/>
              <a:gd name="connsiteX69" fmla="*/ 11758 w 5282519"/>
              <a:gd name="connsiteY69" fmla="*/ 3557587 h 6858000"/>
              <a:gd name="connsiteX70" fmla="*/ 3359 w 5282519"/>
              <a:gd name="connsiteY70" fmla="*/ 3497262 h 6858000"/>
              <a:gd name="connsiteX71" fmla="*/ 0 w 5282519"/>
              <a:gd name="connsiteY71" fmla="*/ 3427412 h 6858000"/>
              <a:gd name="connsiteX72" fmla="*/ 3359 w 5282519"/>
              <a:gd name="connsiteY72" fmla="*/ 3360737 h 6858000"/>
              <a:gd name="connsiteX73" fmla="*/ 11758 w 5282519"/>
              <a:gd name="connsiteY73" fmla="*/ 3300412 h 6858000"/>
              <a:gd name="connsiteX74" fmla="*/ 23515 w 5282519"/>
              <a:gd name="connsiteY74" fmla="*/ 3248025 h 6858000"/>
              <a:gd name="connsiteX75" fmla="*/ 38632 w 5282519"/>
              <a:gd name="connsiteY75" fmla="*/ 3201987 h 6858000"/>
              <a:gd name="connsiteX76" fmla="*/ 55427 w 5282519"/>
              <a:gd name="connsiteY76" fmla="*/ 3160712 h 6858000"/>
              <a:gd name="connsiteX77" fmla="*/ 75583 w 5282519"/>
              <a:gd name="connsiteY77" fmla="*/ 3121025 h 6858000"/>
              <a:gd name="connsiteX78" fmla="*/ 95738 w 5282519"/>
              <a:gd name="connsiteY78" fmla="*/ 3084512 h 6858000"/>
              <a:gd name="connsiteX79" fmla="*/ 115893 w 5282519"/>
              <a:gd name="connsiteY79" fmla="*/ 3046412 h 6858000"/>
              <a:gd name="connsiteX80" fmla="*/ 134368 w 5282519"/>
              <a:gd name="connsiteY80" fmla="*/ 3009900 h 6858000"/>
              <a:gd name="connsiteX81" fmla="*/ 152844 w 5282519"/>
              <a:gd name="connsiteY81" fmla="*/ 2967037 h 6858000"/>
              <a:gd name="connsiteX82" fmla="*/ 167960 w 5282519"/>
              <a:gd name="connsiteY82" fmla="*/ 2922587 h 6858000"/>
              <a:gd name="connsiteX83" fmla="*/ 178038 w 5282519"/>
              <a:gd name="connsiteY83" fmla="*/ 2868612 h 6858000"/>
              <a:gd name="connsiteX84" fmla="*/ 188115 w 5282519"/>
              <a:gd name="connsiteY84" fmla="*/ 2809875 h 6858000"/>
              <a:gd name="connsiteX85" fmla="*/ 189795 w 5282519"/>
              <a:gd name="connsiteY85" fmla="*/ 2741612 h 6858000"/>
              <a:gd name="connsiteX86" fmla="*/ 188115 w 5282519"/>
              <a:gd name="connsiteY86" fmla="*/ 2671762 h 6858000"/>
              <a:gd name="connsiteX87" fmla="*/ 178038 w 5282519"/>
              <a:gd name="connsiteY87" fmla="*/ 2613025 h 6858000"/>
              <a:gd name="connsiteX88" fmla="*/ 167960 w 5282519"/>
              <a:gd name="connsiteY88" fmla="*/ 2560637 h 6858000"/>
              <a:gd name="connsiteX89" fmla="*/ 152844 w 5282519"/>
              <a:gd name="connsiteY89" fmla="*/ 2513012 h 6858000"/>
              <a:gd name="connsiteX90" fmla="*/ 134368 w 5282519"/>
              <a:gd name="connsiteY90" fmla="*/ 2471737 h 6858000"/>
              <a:gd name="connsiteX91" fmla="*/ 115893 w 5282519"/>
              <a:gd name="connsiteY91" fmla="*/ 2433637 h 6858000"/>
              <a:gd name="connsiteX92" fmla="*/ 95738 w 5282519"/>
              <a:gd name="connsiteY92" fmla="*/ 2395537 h 6858000"/>
              <a:gd name="connsiteX93" fmla="*/ 75583 w 5282519"/>
              <a:gd name="connsiteY93" fmla="*/ 2359025 h 6858000"/>
              <a:gd name="connsiteX94" fmla="*/ 55427 w 5282519"/>
              <a:gd name="connsiteY94" fmla="*/ 2319337 h 6858000"/>
              <a:gd name="connsiteX95" fmla="*/ 38632 w 5282519"/>
              <a:gd name="connsiteY95" fmla="*/ 2278062 h 6858000"/>
              <a:gd name="connsiteX96" fmla="*/ 23515 w 5282519"/>
              <a:gd name="connsiteY96" fmla="*/ 2232025 h 6858000"/>
              <a:gd name="connsiteX97" fmla="*/ 11758 w 5282519"/>
              <a:gd name="connsiteY97" fmla="*/ 2179637 h 6858000"/>
              <a:gd name="connsiteX98" fmla="*/ 3359 w 5282519"/>
              <a:gd name="connsiteY98" fmla="*/ 2119312 h 6858000"/>
              <a:gd name="connsiteX99" fmla="*/ 0 w 5282519"/>
              <a:gd name="connsiteY99" fmla="*/ 2051050 h 6858000"/>
              <a:gd name="connsiteX100" fmla="*/ 3359 w 5282519"/>
              <a:gd name="connsiteY100" fmla="*/ 1982787 h 6858000"/>
              <a:gd name="connsiteX101" fmla="*/ 11758 w 5282519"/>
              <a:gd name="connsiteY101" fmla="*/ 1922462 h 6858000"/>
              <a:gd name="connsiteX102" fmla="*/ 23515 w 5282519"/>
              <a:gd name="connsiteY102" fmla="*/ 1870075 h 6858000"/>
              <a:gd name="connsiteX103" fmla="*/ 38632 w 5282519"/>
              <a:gd name="connsiteY103" fmla="*/ 1824037 h 6858000"/>
              <a:gd name="connsiteX104" fmla="*/ 55427 w 5282519"/>
              <a:gd name="connsiteY104" fmla="*/ 1782762 h 6858000"/>
              <a:gd name="connsiteX105" fmla="*/ 75583 w 5282519"/>
              <a:gd name="connsiteY105" fmla="*/ 1743075 h 6858000"/>
              <a:gd name="connsiteX106" fmla="*/ 95738 w 5282519"/>
              <a:gd name="connsiteY106" fmla="*/ 1708150 h 6858000"/>
              <a:gd name="connsiteX107" fmla="*/ 115893 w 5282519"/>
              <a:gd name="connsiteY107" fmla="*/ 1671637 h 6858000"/>
              <a:gd name="connsiteX108" fmla="*/ 134368 w 5282519"/>
              <a:gd name="connsiteY108" fmla="*/ 1631950 h 6858000"/>
              <a:gd name="connsiteX109" fmla="*/ 152844 w 5282519"/>
              <a:gd name="connsiteY109" fmla="*/ 1589087 h 6858000"/>
              <a:gd name="connsiteX110" fmla="*/ 167960 w 5282519"/>
              <a:gd name="connsiteY110" fmla="*/ 1544637 h 6858000"/>
              <a:gd name="connsiteX111" fmla="*/ 178038 w 5282519"/>
              <a:gd name="connsiteY111" fmla="*/ 1492250 h 6858000"/>
              <a:gd name="connsiteX112" fmla="*/ 188115 w 5282519"/>
              <a:gd name="connsiteY112" fmla="*/ 1431925 h 6858000"/>
              <a:gd name="connsiteX113" fmla="*/ 189795 w 5282519"/>
              <a:gd name="connsiteY113" fmla="*/ 1363662 h 6858000"/>
              <a:gd name="connsiteX114" fmla="*/ 188115 w 5282519"/>
              <a:gd name="connsiteY114" fmla="*/ 1295400 h 6858000"/>
              <a:gd name="connsiteX115" fmla="*/ 178038 w 5282519"/>
              <a:gd name="connsiteY115" fmla="*/ 1235075 h 6858000"/>
              <a:gd name="connsiteX116" fmla="*/ 167960 w 5282519"/>
              <a:gd name="connsiteY116" fmla="*/ 1182687 h 6858000"/>
              <a:gd name="connsiteX117" fmla="*/ 152844 w 5282519"/>
              <a:gd name="connsiteY117" fmla="*/ 1136650 h 6858000"/>
              <a:gd name="connsiteX118" fmla="*/ 134368 w 5282519"/>
              <a:gd name="connsiteY118" fmla="*/ 1095375 h 6858000"/>
              <a:gd name="connsiteX119" fmla="*/ 115893 w 5282519"/>
              <a:gd name="connsiteY119" fmla="*/ 1055687 h 6858000"/>
              <a:gd name="connsiteX120" fmla="*/ 95738 w 5282519"/>
              <a:gd name="connsiteY120" fmla="*/ 1017587 h 6858000"/>
              <a:gd name="connsiteX121" fmla="*/ 75583 w 5282519"/>
              <a:gd name="connsiteY121" fmla="*/ 981075 h 6858000"/>
              <a:gd name="connsiteX122" fmla="*/ 55427 w 5282519"/>
              <a:gd name="connsiteY122" fmla="*/ 942975 h 6858000"/>
              <a:gd name="connsiteX123" fmla="*/ 38632 w 5282519"/>
              <a:gd name="connsiteY123" fmla="*/ 901700 h 6858000"/>
              <a:gd name="connsiteX124" fmla="*/ 23515 w 5282519"/>
              <a:gd name="connsiteY124" fmla="*/ 854075 h 6858000"/>
              <a:gd name="connsiteX125" fmla="*/ 11758 w 5282519"/>
              <a:gd name="connsiteY125" fmla="*/ 801687 h 6858000"/>
              <a:gd name="connsiteX126" fmla="*/ 3359 w 5282519"/>
              <a:gd name="connsiteY126" fmla="*/ 744537 h 6858000"/>
              <a:gd name="connsiteX127" fmla="*/ 0 w 5282519"/>
              <a:gd name="connsiteY127" fmla="*/ 673100 h 6858000"/>
              <a:gd name="connsiteX128" fmla="*/ 3359 w 5282519"/>
              <a:gd name="connsiteY128" fmla="*/ 606425 h 6858000"/>
              <a:gd name="connsiteX129" fmla="*/ 11758 w 5282519"/>
              <a:gd name="connsiteY129" fmla="*/ 546100 h 6858000"/>
              <a:gd name="connsiteX130" fmla="*/ 23515 w 5282519"/>
              <a:gd name="connsiteY130" fmla="*/ 496887 h 6858000"/>
              <a:gd name="connsiteX131" fmla="*/ 38632 w 5282519"/>
              <a:gd name="connsiteY131" fmla="*/ 450850 h 6858000"/>
              <a:gd name="connsiteX132" fmla="*/ 55427 w 5282519"/>
              <a:gd name="connsiteY132" fmla="*/ 409575 h 6858000"/>
              <a:gd name="connsiteX133" fmla="*/ 73903 w 5282519"/>
              <a:gd name="connsiteY133" fmla="*/ 369887 h 6858000"/>
              <a:gd name="connsiteX134" fmla="*/ 92379 w 5282519"/>
              <a:gd name="connsiteY134" fmla="*/ 334962 h 6858000"/>
              <a:gd name="connsiteX135" fmla="*/ 112534 w 5282519"/>
              <a:gd name="connsiteY135" fmla="*/ 296862 h 6858000"/>
              <a:gd name="connsiteX136" fmla="*/ 132689 w 5282519"/>
              <a:gd name="connsiteY136" fmla="*/ 260350 h 6858000"/>
              <a:gd name="connsiteX137" fmla="*/ 149485 w 5282519"/>
              <a:gd name="connsiteY137" fmla="*/ 217487 h 6858000"/>
              <a:gd name="connsiteX138" fmla="*/ 166281 w 5282519"/>
              <a:gd name="connsiteY138" fmla="*/ 174625 h 6858000"/>
              <a:gd name="connsiteX139" fmla="*/ 176358 w 5282519"/>
              <a:gd name="connsiteY139" fmla="*/ 122237 h 6858000"/>
              <a:gd name="connsiteX140" fmla="*/ 184756 w 5282519"/>
              <a:gd name="connsiteY140" fmla="*/ 66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5282519" h="6858000">
                <a:moveTo>
                  <a:pt x="189795" y="0"/>
                </a:moveTo>
                <a:lnTo>
                  <a:pt x="5282519" y="0"/>
                </a:lnTo>
                <a:lnTo>
                  <a:pt x="5282519" y="6858000"/>
                </a:lnTo>
                <a:lnTo>
                  <a:pt x="189795" y="6858000"/>
                </a:lnTo>
                <a:lnTo>
                  <a:pt x="184756" y="6791325"/>
                </a:lnTo>
                <a:lnTo>
                  <a:pt x="176358" y="6735762"/>
                </a:lnTo>
                <a:lnTo>
                  <a:pt x="166281" y="6683375"/>
                </a:lnTo>
                <a:lnTo>
                  <a:pt x="149485" y="6640512"/>
                </a:lnTo>
                <a:lnTo>
                  <a:pt x="132689" y="6597650"/>
                </a:lnTo>
                <a:lnTo>
                  <a:pt x="112534" y="6561137"/>
                </a:lnTo>
                <a:lnTo>
                  <a:pt x="92379" y="6523037"/>
                </a:lnTo>
                <a:lnTo>
                  <a:pt x="73903" y="6488112"/>
                </a:lnTo>
                <a:lnTo>
                  <a:pt x="55427" y="6448425"/>
                </a:lnTo>
                <a:lnTo>
                  <a:pt x="38632" y="6407150"/>
                </a:lnTo>
                <a:lnTo>
                  <a:pt x="23515" y="6361112"/>
                </a:lnTo>
                <a:lnTo>
                  <a:pt x="11758" y="6311900"/>
                </a:lnTo>
                <a:lnTo>
                  <a:pt x="3359" y="6251575"/>
                </a:lnTo>
                <a:lnTo>
                  <a:pt x="0" y="6183312"/>
                </a:lnTo>
                <a:lnTo>
                  <a:pt x="3359" y="6113462"/>
                </a:lnTo>
                <a:lnTo>
                  <a:pt x="11758" y="6056312"/>
                </a:lnTo>
                <a:lnTo>
                  <a:pt x="23515" y="6003925"/>
                </a:lnTo>
                <a:lnTo>
                  <a:pt x="38632" y="5956300"/>
                </a:lnTo>
                <a:lnTo>
                  <a:pt x="55427" y="5915025"/>
                </a:lnTo>
                <a:lnTo>
                  <a:pt x="75583" y="5876925"/>
                </a:lnTo>
                <a:lnTo>
                  <a:pt x="95738" y="5840412"/>
                </a:lnTo>
                <a:lnTo>
                  <a:pt x="115893" y="5802312"/>
                </a:lnTo>
                <a:lnTo>
                  <a:pt x="134368" y="5762625"/>
                </a:lnTo>
                <a:lnTo>
                  <a:pt x="152844" y="5721350"/>
                </a:lnTo>
                <a:lnTo>
                  <a:pt x="167960" y="5675312"/>
                </a:lnTo>
                <a:lnTo>
                  <a:pt x="178038" y="5622925"/>
                </a:lnTo>
                <a:lnTo>
                  <a:pt x="188115" y="5562600"/>
                </a:lnTo>
                <a:lnTo>
                  <a:pt x="189795" y="5494337"/>
                </a:lnTo>
                <a:lnTo>
                  <a:pt x="188115" y="5426075"/>
                </a:lnTo>
                <a:lnTo>
                  <a:pt x="178038" y="5365750"/>
                </a:lnTo>
                <a:lnTo>
                  <a:pt x="167960" y="5313362"/>
                </a:lnTo>
                <a:lnTo>
                  <a:pt x="152844" y="5268912"/>
                </a:lnTo>
                <a:lnTo>
                  <a:pt x="134368" y="5226050"/>
                </a:lnTo>
                <a:lnTo>
                  <a:pt x="115893" y="5186362"/>
                </a:lnTo>
                <a:lnTo>
                  <a:pt x="95738" y="5149850"/>
                </a:lnTo>
                <a:lnTo>
                  <a:pt x="75583" y="5114925"/>
                </a:lnTo>
                <a:lnTo>
                  <a:pt x="55427" y="5075237"/>
                </a:lnTo>
                <a:lnTo>
                  <a:pt x="38632" y="5033962"/>
                </a:lnTo>
                <a:lnTo>
                  <a:pt x="23515" y="4987925"/>
                </a:lnTo>
                <a:lnTo>
                  <a:pt x="11758" y="4935537"/>
                </a:lnTo>
                <a:lnTo>
                  <a:pt x="3359" y="4875212"/>
                </a:lnTo>
                <a:lnTo>
                  <a:pt x="0" y="4806950"/>
                </a:lnTo>
                <a:lnTo>
                  <a:pt x="3359" y="4738687"/>
                </a:lnTo>
                <a:lnTo>
                  <a:pt x="11758" y="4678362"/>
                </a:lnTo>
                <a:lnTo>
                  <a:pt x="23515" y="4625975"/>
                </a:lnTo>
                <a:lnTo>
                  <a:pt x="38632" y="4579937"/>
                </a:lnTo>
                <a:lnTo>
                  <a:pt x="55427" y="4537075"/>
                </a:lnTo>
                <a:lnTo>
                  <a:pt x="75583" y="4498975"/>
                </a:lnTo>
                <a:lnTo>
                  <a:pt x="115893" y="4424362"/>
                </a:lnTo>
                <a:lnTo>
                  <a:pt x="134368" y="4386262"/>
                </a:lnTo>
                <a:lnTo>
                  <a:pt x="152844" y="4343400"/>
                </a:lnTo>
                <a:lnTo>
                  <a:pt x="167960" y="4297362"/>
                </a:lnTo>
                <a:lnTo>
                  <a:pt x="178038" y="4244975"/>
                </a:lnTo>
                <a:lnTo>
                  <a:pt x="188115" y="4186237"/>
                </a:lnTo>
                <a:lnTo>
                  <a:pt x="189795" y="4116387"/>
                </a:lnTo>
                <a:lnTo>
                  <a:pt x="188115" y="4048125"/>
                </a:lnTo>
                <a:lnTo>
                  <a:pt x="178038" y="3987800"/>
                </a:lnTo>
                <a:lnTo>
                  <a:pt x="167960" y="3935412"/>
                </a:lnTo>
                <a:lnTo>
                  <a:pt x="152844" y="3890962"/>
                </a:lnTo>
                <a:lnTo>
                  <a:pt x="134368" y="3848100"/>
                </a:lnTo>
                <a:lnTo>
                  <a:pt x="115893" y="3811587"/>
                </a:lnTo>
                <a:lnTo>
                  <a:pt x="75583" y="3736975"/>
                </a:lnTo>
                <a:lnTo>
                  <a:pt x="55427" y="3697287"/>
                </a:lnTo>
                <a:lnTo>
                  <a:pt x="38632" y="3656012"/>
                </a:lnTo>
                <a:lnTo>
                  <a:pt x="23515" y="3609975"/>
                </a:lnTo>
                <a:lnTo>
                  <a:pt x="11758" y="3557587"/>
                </a:lnTo>
                <a:lnTo>
                  <a:pt x="3359" y="3497262"/>
                </a:lnTo>
                <a:lnTo>
                  <a:pt x="0" y="3427412"/>
                </a:lnTo>
                <a:lnTo>
                  <a:pt x="3359" y="3360737"/>
                </a:lnTo>
                <a:lnTo>
                  <a:pt x="11758" y="3300412"/>
                </a:lnTo>
                <a:lnTo>
                  <a:pt x="23515" y="3248025"/>
                </a:lnTo>
                <a:lnTo>
                  <a:pt x="38632" y="3201987"/>
                </a:lnTo>
                <a:lnTo>
                  <a:pt x="55427" y="3160712"/>
                </a:lnTo>
                <a:lnTo>
                  <a:pt x="75583" y="3121025"/>
                </a:lnTo>
                <a:lnTo>
                  <a:pt x="95738" y="3084512"/>
                </a:lnTo>
                <a:lnTo>
                  <a:pt x="115893" y="3046412"/>
                </a:lnTo>
                <a:lnTo>
                  <a:pt x="134368" y="3009900"/>
                </a:lnTo>
                <a:lnTo>
                  <a:pt x="152844" y="2967037"/>
                </a:lnTo>
                <a:lnTo>
                  <a:pt x="167960" y="2922587"/>
                </a:lnTo>
                <a:lnTo>
                  <a:pt x="178038" y="2868612"/>
                </a:lnTo>
                <a:lnTo>
                  <a:pt x="188115" y="2809875"/>
                </a:lnTo>
                <a:lnTo>
                  <a:pt x="189795" y="2741612"/>
                </a:lnTo>
                <a:lnTo>
                  <a:pt x="188115" y="2671762"/>
                </a:lnTo>
                <a:lnTo>
                  <a:pt x="178038" y="2613025"/>
                </a:lnTo>
                <a:lnTo>
                  <a:pt x="167960" y="2560637"/>
                </a:lnTo>
                <a:lnTo>
                  <a:pt x="152844" y="2513012"/>
                </a:lnTo>
                <a:lnTo>
                  <a:pt x="134368" y="2471737"/>
                </a:lnTo>
                <a:lnTo>
                  <a:pt x="115893" y="2433637"/>
                </a:lnTo>
                <a:lnTo>
                  <a:pt x="95738" y="2395537"/>
                </a:lnTo>
                <a:lnTo>
                  <a:pt x="75583" y="2359025"/>
                </a:lnTo>
                <a:lnTo>
                  <a:pt x="55427" y="2319337"/>
                </a:lnTo>
                <a:lnTo>
                  <a:pt x="38632" y="2278062"/>
                </a:lnTo>
                <a:lnTo>
                  <a:pt x="23515" y="2232025"/>
                </a:lnTo>
                <a:lnTo>
                  <a:pt x="11758" y="2179637"/>
                </a:lnTo>
                <a:lnTo>
                  <a:pt x="3359" y="2119312"/>
                </a:lnTo>
                <a:lnTo>
                  <a:pt x="0" y="2051050"/>
                </a:lnTo>
                <a:lnTo>
                  <a:pt x="3359" y="1982787"/>
                </a:lnTo>
                <a:lnTo>
                  <a:pt x="11758" y="1922462"/>
                </a:lnTo>
                <a:lnTo>
                  <a:pt x="23515" y="1870075"/>
                </a:lnTo>
                <a:lnTo>
                  <a:pt x="38632" y="1824037"/>
                </a:lnTo>
                <a:lnTo>
                  <a:pt x="55427" y="1782762"/>
                </a:lnTo>
                <a:lnTo>
                  <a:pt x="75583" y="1743075"/>
                </a:lnTo>
                <a:lnTo>
                  <a:pt x="95738" y="1708150"/>
                </a:lnTo>
                <a:lnTo>
                  <a:pt x="115893" y="1671637"/>
                </a:lnTo>
                <a:lnTo>
                  <a:pt x="134368" y="1631950"/>
                </a:lnTo>
                <a:lnTo>
                  <a:pt x="152844" y="1589087"/>
                </a:lnTo>
                <a:lnTo>
                  <a:pt x="167960" y="1544637"/>
                </a:lnTo>
                <a:lnTo>
                  <a:pt x="178038" y="1492250"/>
                </a:lnTo>
                <a:lnTo>
                  <a:pt x="188115" y="1431925"/>
                </a:lnTo>
                <a:lnTo>
                  <a:pt x="189795" y="1363662"/>
                </a:lnTo>
                <a:lnTo>
                  <a:pt x="188115" y="1295400"/>
                </a:lnTo>
                <a:lnTo>
                  <a:pt x="178038" y="1235075"/>
                </a:lnTo>
                <a:lnTo>
                  <a:pt x="167960" y="1182687"/>
                </a:lnTo>
                <a:lnTo>
                  <a:pt x="152844" y="1136650"/>
                </a:lnTo>
                <a:lnTo>
                  <a:pt x="134368" y="1095375"/>
                </a:lnTo>
                <a:lnTo>
                  <a:pt x="115893" y="1055687"/>
                </a:lnTo>
                <a:lnTo>
                  <a:pt x="95738" y="1017587"/>
                </a:lnTo>
                <a:lnTo>
                  <a:pt x="75583" y="981075"/>
                </a:lnTo>
                <a:lnTo>
                  <a:pt x="55427" y="942975"/>
                </a:lnTo>
                <a:lnTo>
                  <a:pt x="38632" y="901700"/>
                </a:lnTo>
                <a:lnTo>
                  <a:pt x="23515" y="854075"/>
                </a:lnTo>
                <a:lnTo>
                  <a:pt x="11758" y="801687"/>
                </a:lnTo>
                <a:lnTo>
                  <a:pt x="3359" y="744537"/>
                </a:lnTo>
                <a:lnTo>
                  <a:pt x="0" y="673100"/>
                </a:lnTo>
                <a:lnTo>
                  <a:pt x="3359" y="606425"/>
                </a:lnTo>
                <a:lnTo>
                  <a:pt x="11758" y="546100"/>
                </a:lnTo>
                <a:lnTo>
                  <a:pt x="23515" y="496887"/>
                </a:lnTo>
                <a:lnTo>
                  <a:pt x="38632" y="450850"/>
                </a:lnTo>
                <a:lnTo>
                  <a:pt x="55427" y="409575"/>
                </a:lnTo>
                <a:lnTo>
                  <a:pt x="73903" y="369887"/>
                </a:lnTo>
                <a:lnTo>
                  <a:pt x="92379" y="334962"/>
                </a:lnTo>
                <a:lnTo>
                  <a:pt x="112534" y="296862"/>
                </a:lnTo>
                <a:lnTo>
                  <a:pt x="132689" y="260350"/>
                </a:lnTo>
                <a:lnTo>
                  <a:pt x="149485" y="217487"/>
                </a:lnTo>
                <a:lnTo>
                  <a:pt x="166281" y="174625"/>
                </a:lnTo>
                <a:lnTo>
                  <a:pt x="176358" y="122237"/>
                </a:lnTo>
                <a:lnTo>
                  <a:pt x="184756" y="66675"/>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lassholder for innhold 5" descr="Et bilde som inneholder fly, flyplass, luftfartøy, asfalt&#10;&#10;Automatisk generert beskrivelse">
            <a:extLst>
              <a:ext uri="{FF2B5EF4-FFF2-40B4-BE49-F238E27FC236}">
                <a16:creationId xmlns="" xmlns:a16="http://schemas.microsoft.com/office/drawing/2014/main" id="{7D0B9A69-6089-4915-BB54-02CF7CE7D188}"/>
              </a:ext>
            </a:extLst>
          </p:cNvPr>
          <p:cNvPicPr>
            <a:picLocks noChangeAspect="1"/>
          </p:cNvPicPr>
          <p:nvPr/>
        </p:nvPicPr>
        <p:blipFill rotWithShape="1">
          <a:blip r:embed="rId2"/>
          <a:srcRect l="19337" r="26744" b="1"/>
          <a:stretch/>
        </p:blipFill>
        <p:spPr>
          <a:xfrm>
            <a:off x="6909481" y="10"/>
            <a:ext cx="5282519" cy="6857990"/>
          </a:xfrm>
          <a:custGeom>
            <a:avLst/>
            <a:gdLst/>
            <a:ahLst/>
            <a:cxnLst/>
            <a:rect l="l" t="t" r="r" b="b"/>
            <a:pathLst>
              <a:path w="5282519" h="6858000">
                <a:moveTo>
                  <a:pt x="189795" y="0"/>
                </a:moveTo>
                <a:lnTo>
                  <a:pt x="5282519" y="0"/>
                </a:lnTo>
                <a:lnTo>
                  <a:pt x="5282519" y="6858000"/>
                </a:lnTo>
                <a:lnTo>
                  <a:pt x="189795" y="6858000"/>
                </a:lnTo>
                <a:lnTo>
                  <a:pt x="184756" y="6791325"/>
                </a:lnTo>
                <a:lnTo>
                  <a:pt x="176358" y="6735762"/>
                </a:lnTo>
                <a:lnTo>
                  <a:pt x="166281" y="6683375"/>
                </a:lnTo>
                <a:lnTo>
                  <a:pt x="149485" y="6640512"/>
                </a:lnTo>
                <a:lnTo>
                  <a:pt x="132689" y="6597650"/>
                </a:lnTo>
                <a:lnTo>
                  <a:pt x="112534" y="6561137"/>
                </a:lnTo>
                <a:lnTo>
                  <a:pt x="92379" y="6523037"/>
                </a:lnTo>
                <a:lnTo>
                  <a:pt x="73903" y="6488112"/>
                </a:lnTo>
                <a:lnTo>
                  <a:pt x="55427" y="6448425"/>
                </a:lnTo>
                <a:lnTo>
                  <a:pt x="38632" y="6407150"/>
                </a:lnTo>
                <a:lnTo>
                  <a:pt x="23515" y="6361112"/>
                </a:lnTo>
                <a:lnTo>
                  <a:pt x="11758" y="6311900"/>
                </a:lnTo>
                <a:lnTo>
                  <a:pt x="3359" y="6251575"/>
                </a:lnTo>
                <a:lnTo>
                  <a:pt x="0" y="6183312"/>
                </a:lnTo>
                <a:lnTo>
                  <a:pt x="3359" y="6113462"/>
                </a:lnTo>
                <a:lnTo>
                  <a:pt x="11758" y="6056312"/>
                </a:lnTo>
                <a:lnTo>
                  <a:pt x="23515" y="6003925"/>
                </a:lnTo>
                <a:lnTo>
                  <a:pt x="38632" y="5956300"/>
                </a:lnTo>
                <a:lnTo>
                  <a:pt x="55427" y="5915025"/>
                </a:lnTo>
                <a:lnTo>
                  <a:pt x="75583" y="5876925"/>
                </a:lnTo>
                <a:lnTo>
                  <a:pt x="95738" y="5840412"/>
                </a:lnTo>
                <a:lnTo>
                  <a:pt x="115893" y="5802312"/>
                </a:lnTo>
                <a:lnTo>
                  <a:pt x="134368" y="5762625"/>
                </a:lnTo>
                <a:lnTo>
                  <a:pt x="152844" y="5721350"/>
                </a:lnTo>
                <a:lnTo>
                  <a:pt x="167960" y="5675312"/>
                </a:lnTo>
                <a:lnTo>
                  <a:pt x="178038" y="5622925"/>
                </a:lnTo>
                <a:lnTo>
                  <a:pt x="188115" y="5562600"/>
                </a:lnTo>
                <a:lnTo>
                  <a:pt x="189795" y="5494337"/>
                </a:lnTo>
                <a:lnTo>
                  <a:pt x="188115" y="5426075"/>
                </a:lnTo>
                <a:lnTo>
                  <a:pt x="178038" y="5365750"/>
                </a:lnTo>
                <a:lnTo>
                  <a:pt x="167960" y="5313362"/>
                </a:lnTo>
                <a:lnTo>
                  <a:pt x="152844" y="5268912"/>
                </a:lnTo>
                <a:lnTo>
                  <a:pt x="134368" y="5226050"/>
                </a:lnTo>
                <a:lnTo>
                  <a:pt x="115893" y="5186362"/>
                </a:lnTo>
                <a:lnTo>
                  <a:pt x="95738" y="5149850"/>
                </a:lnTo>
                <a:lnTo>
                  <a:pt x="75583" y="5114925"/>
                </a:lnTo>
                <a:lnTo>
                  <a:pt x="55427" y="5075237"/>
                </a:lnTo>
                <a:lnTo>
                  <a:pt x="38632" y="5033962"/>
                </a:lnTo>
                <a:lnTo>
                  <a:pt x="23515" y="4987925"/>
                </a:lnTo>
                <a:lnTo>
                  <a:pt x="11758" y="4935537"/>
                </a:lnTo>
                <a:lnTo>
                  <a:pt x="3359" y="4875212"/>
                </a:lnTo>
                <a:lnTo>
                  <a:pt x="0" y="4806950"/>
                </a:lnTo>
                <a:lnTo>
                  <a:pt x="3359" y="4738687"/>
                </a:lnTo>
                <a:lnTo>
                  <a:pt x="11758" y="4678362"/>
                </a:lnTo>
                <a:lnTo>
                  <a:pt x="23515" y="4625975"/>
                </a:lnTo>
                <a:lnTo>
                  <a:pt x="38632" y="4579937"/>
                </a:lnTo>
                <a:lnTo>
                  <a:pt x="55427" y="4537075"/>
                </a:lnTo>
                <a:lnTo>
                  <a:pt x="75583" y="4498975"/>
                </a:lnTo>
                <a:lnTo>
                  <a:pt x="115893" y="4424362"/>
                </a:lnTo>
                <a:lnTo>
                  <a:pt x="134368" y="4386262"/>
                </a:lnTo>
                <a:lnTo>
                  <a:pt x="152844" y="4343400"/>
                </a:lnTo>
                <a:lnTo>
                  <a:pt x="167960" y="4297362"/>
                </a:lnTo>
                <a:lnTo>
                  <a:pt x="178038" y="4244975"/>
                </a:lnTo>
                <a:lnTo>
                  <a:pt x="188115" y="4186237"/>
                </a:lnTo>
                <a:lnTo>
                  <a:pt x="189795" y="4116387"/>
                </a:lnTo>
                <a:lnTo>
                  <a:pt x="188115" y="4048125"/>
                </a:lnTo>
                <a:lnTo>
                  <a:pt x="178038" y="3987800"/>
                </a:lnTo>
                <a:lnTo>
                  <a:pt x="167960" y="3935412"/>
                </a:lnTo>
                <a:lnTo>
                  <a:pt x="152844" y="3890962"/>
                </a:lnTo>
                <a:lnTo>
                  <a:pt x="134368" y="3848100"/>
                </a:lnTo>
                <a:lnTo>
                  <a:pt x="115893" y="3811587"/>
                </a:lnTo>
                <a:lnTo>
                  <a:pt x="75583" y="3736975"/>
                </a:lnTo>
                <a:lnTo>
                  <a:pt x="55427" y="3697287"/>
                </a:lnTo>
                <a:lnTo>
                  <a:pt x="38632" y="3656012"/>
                </a:lnTo>
                <a:lnTo>
                  <a:pt x="23515" y="3609975"/>
                </a:lnTo>
                <a:lnTo>
                  <a:pt x="11758" y="3557587"/>
                </a:lnTo>
                <a:lnTo>
                  <a:pt x="3359" y="3497262"/>
                </a:lnTo>
                <a:lnTo>
                  <a:pt x="0" y="3427412"/>
                </a:lnTo>
                <a:lnTo>
                  <a:pt x="3359" y="3360737"/>
                </a:lnTo>
                <a:lnTo>
                  <a:pt x="11758" y="3300412"/>
                </a:lnTo>
                <a:lnTo>
                  <a:pt x="23515" y="3248025"/>
                </a:lnTo>
                <a:lnTo>
                  <a:pt x="38632" y="3201987"/>
                </a:lnTo>
                <a:lnTo>
                  <a:pt x="55427" y="3160712"/>
                </a:lnTo>
                <a:lnTo>
                  <a:pt x="75583" y="3121025"/>
                </a:lnTo>
                <a:lnTo>
                  <a:pt x="95738" y="3084512"/>
                </a:lnTo>
                <a:lnTo>
                  <a:pt x="115893" y="3046412"/>
                </a:lnTo>
                <a:lnTo>
                  <a:pt x="134368" y="3009900"/>
                </a:lnTo>
                <a:lnTo>
                  <a:pt x="152844" y="2967037"/>
                </a:lnTo>
                <a:lnTo>
                  <a:pt x="167960" y="2922587"/>
                </a:lnTo>
                <a:lnTo>
                  <a:pt x="178038" y="2868612"/>
                </a:lnTo>
                <a:lnTo>
                  <a:pt x="188115" y="2809875"/>
                </a:lnTo>
                <a:lnTo>
                  <a:pt x="189795" y="2741612"/>
                </a:lnTo>
                <a:lnTo>
                  <a:pt x="188115" y="2671762"/>
                </a:lnTo>
                <a:lnTo>
                  <a:pt x="178038" y="2613025"/>
                </a:lnTo>
                <a:lnTo>
                  <a:pt x="167960" y="2560637"/>
                </a:lnTo>
                <a:lnTo>
                  <a:pt x="152844" y="2513012"/>
                </a:lnTo>
                <a:lnTo>
                  <a:pt x="134368" y="2471737"/>
                </a:lnTo>
                <a:lnTo>
                  <a:pt x="115893" y="2433637"/>
                </a:lnTo>
                <a:lnTo>
                  <a:pt x="95738" y="2395537"/>
                </a:lnTo>
                <a:lnTo>
                  <a:pt x="75583" y="2359025"/>
                </a:lnTo>
                <a:lnTo>
                  <a:pt x="55427" y="2319337"/>
                </a:lnTo>
                <a:lnTo>
                  <a:pt x="38632" y="2278062"/>
                </a:lnTo>
                <a:lnTo>
                  <a:pt x="23515" y="2232025"/>
                </a:lnTo>
                <a:lnTo>
                  <a:pt x="11758" y="2179637"/>
                </a:lnTo>
                <a:lnTo>
                  <a:pt x="3359" y="2119312"/>
                </a:lnTo>
                <a:lnTo>
                  <a:pt x="0" y="2051050"/>
                </a:lnTo>
                <a:lnTo>
                  <a:pt x="3359" y="1982787"/>
                </a:lnTo>
                <a:lnTo>
                  <a:pt x="11758" y="1922462"/>
                </a:lnTo>
                <a:lnTo>
                  <a:pt x="23515" y="1870075"/>
                </a:lnTo>
                <a:lnTo>
                  <a:pt x="38632" y="1824037"/>
                </a:lnTo>
                <a:lnTo>
                  <a:pt x="55427" y="1782762"/>
                </a:lnTo>
                <a:lnTo>
                  <a:pt x="75583" y="1743075"/>
                </a:lnTo>
                <a:lnTo>
                  <a:pt x="95738" y="1708150"/>
                </a:lnTo>
                <a:lnTo>
                  <a:pt x="115893" y="1671637"/>
                </a:lnTo>
                <a:lnTo>
                  <a:pt x="134368" y="1631950"/>
                </a:lnTo>
                <a:lnTo>
                  <a:pt x="152844" y="1589087"/>
                </a:lnTo>
                <a:lnTo>
                  <a:pt x="167960" y="1544637"/>
                </a:lnTo>
                <a:lnTo>
                  <a:pt x="178038" y="1492250"/>
                </a:lnTo>
                <a:lnTo>
                  <a:pt x="188115" y="1431925"/>
                </a:lnTo>
                <a:lnTo>
                  <a:pt x="189795" y="1363662"/>
                </a:lnTo>
                <a:lnTo>
                  <a:pt x="188115" y="1295400"/>
                </a:lnTo>
                <a:lnTo>
                  <a:pt x="178038" y="1235075"/>
                </a:lnTo>
                <a:lnTo>
                  <a:pt x="167960" y="1182687"/>
                </a:lnTo>
                <a:lnTo>
                  <a:pt x="152844" y="1136650"/>
                </a:lnTo>
                <a:lnTo>
                  <a:pt x="134368" y="1095375"/>
                </a:lnTo>
                <a:lnTo>
                  <a:pt x="115893" y="1055687"/>
                </a:lnTo>
                <a:lnTo>
                  <a:pt x="95738" y="1017587"/>
                </a:lnTo>
                <a:lnTo>
                  <a:pt x="75583" y="981075"/>
                </a:lnTo>
                <a:lnTo>
                  <a:pt x="55427" y="942975"/>
                </a:lnTo>
                <a:lnTo>
                  <a:pt x="38632" y="901700"/>
                </a:lnTo>
                <a:lnTo>
                  <a:pt x="23515" y="854075"/>
                </a:lnTo>
                <a:lnTo>
                  <a:pt x="11758" y="801687"/>
                </a:lnTo>
                <a:lnTo>
                  <a:pt x="3359" y="744537"/>
                </a:lnTo>
                <a:lnTo>
                  <a:pt x="0" y="673100"/>
                </a:lnTo>
                <a:lnTo>
                  <a:pt x="3359" y="606425"/>
                </a:lnTo>
                <a:lnTo>
                  <a:pt x="11758" y="546100"/>
                </a:lnTo>
                <a:lnTo>
                  <a:pt x="23515" y="496887"/>
                </a:lnTo>
                <a:lnTo>
                  <a:pt x="38632" y="450850"/>
                </a:lnTo>
                <a:lnTo>
                  <a:pt x="55427" y="409575"/>
                </a:lnTo>
                <a:lnTo>
                  <a:pt x="73903" y="369887"/>
                </a:lnTo>
                <a:lnTo>
                  <a:pt x="92379" y="334962"/>
                </a:lnTo>
                <a:lnTo>
                  <a:pt x="112534" y="296862"/>
                </a:lnTo>
                <a:lnTo>
                  <a:pt x="132689" y="260350"/>
                </a:lnTo>
                <a:lnTo>
                  <a:pt x="149485" y="217487"/>
                </a:lnTo>
                <a:lnTo>
                  <a:pt x="166281" y="174625"/>
                </a:lnTo>
                <a:lnTo>
                  <a:pt x="176358" y="122237"/>
                </a:lnTo>
                <a:lnTo>
                  <a:pt x="184756" y="66675"/>
                </a:lnTo>
                <a:close/>
              </a:path>
            </a:pathLst>
          </a:custGeom>
        </p:spPr>
      </p:pic>
    </p:spTree>
    <p:extLst>
      <p:ext uri="{BB962C8B-B14F-4D97-AF65-F5344CB8AC3E}">
        <p14:creationId xmlns:p14="http://schemas.microsoft.com/office/powerpoint/2010/main" val="8389869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Freeform 6">
            <a:extLst>
              <a:ext uri="{FF2B5EF4-FFF2-40B4-BE49-F238E27FC236}">
                <a16:creationId xmlns="" xmlns:a16="http://schemas.microsoft.com/office/drawing/2014/main" id="{BB8C1D0E-0B06-46C9-A8BD-A8E13FF9936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15" name="Rectangle 14">
            <a:extLst>
              <a:ext uri="{FF2B5EF4-FFF2-40B4-BE49-F238E27FC236}">
                <a16:creationId xmlns="" xmlns:a16="http://schemas.microsoft.com/office/drawing/2014/main" id="{7D1ADC4A-8537-4084-99C7-F8D378A640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a:extLst>
              <a:ext uri="{FF2B5EF4-FFF2-40B4-BE49-F238E27FC236}">
                <a16:creationId xmlns="" xmlns:a16="http://schemas.microsoft.com/office/drawing/2014/main" id="{D9453AC2-8882-459A-8985-3E24DD42AE0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64543" y="0"/>
            <a:ext cx="11967714"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lassholder for innhold 5" descr="Et bilde som inneholder utendørs, bilvei, sykkel, gate&#10;&#10;Automatisk generert beskrivelse">
            <a:extLst>
              <a:ext uri="{FF2B5EF4-FFF2-40B4-BE49-F238E27FC236}">
                <a16:creationId xmlns="" xmlns:a16="http://schemas.microsoft.com/office/drawing/2014/main" id="{176F5160-7526-444B-84BD-A584B6CE9F24}"/>
              </a:ext>
            </a:extLst>
          </p:cNvPr>
          <p:cNvPicPr>
            <a:picLocks noChangeAspect="1"/>
          </p:cNvPicPr>
          <p:nvPr/>
        </p:nvPicPr>
        <p:blipFill rotWithShape="1">
          <a:blip r:embed="rId2">
            <a:alphaModFix amt="40000"/>
          </a:blip>
          <a:srcRect t="3274" r="-1" b="10876"/>
          <a:stretch/>
        </p:blipFill>
        <p:spPr>
          <a:xfrm>
            <a:off x="264543" y="10"/>
            <a:ext cx="11967714" cy="6857990"/>
          </a:xfrm>
          <a:prstGeom prst="rect">
            <a:avLst/>
          </a:prstGeom>
        </p:spPr>
      </p:pic>
      <p:sp>
        <p:nvSpPr>
          <p:cNvPr id="8" name="Tittel 7">
            <a:extLst>
              <a:ext uri="{FF2B5EF4-FFF2-40B4-BE49-F238E27FC236}">
                <a16:creationId xmlns="" xmlns:a16="http://schemas.microsoft.com/office/drawing/2014/main" id="{F281B58E-42F7-4C90-BAD4-32159B32C34C}"/>
              </a:ext>
            </a:extLst>
          </p:cNvPr>
          <p:cNvSpPr>
            <a:spLocks noGrp="1"/>
          </p:cNvSpPr>
          <p:nvPr>
            <p:ph type="title"/>
          </p:nvPr>
        </p:nvSpPr>
        <p:spPr>
          <a:xfrm>
            <a:off x="1078523" y="1098388"/>
            <a:ext cx="10318418" cy="4394988"/>
          </a:xfrm>
        </p:spPr>
        <p:txBody>
          <a:bodyPr vert="horz" lIns="91440" tIns="45720" rIns="91440" bIns="45720" rtlCol="0" anchor="ctr">
            <a:normAutofit/>
          </a:bodyPr>
          <a:lstStyle/>
          <a:p>
            <a:pPr algn="ctr"/>
            <a:r>
              <a:rPr lang="en-US" sz="10000" spc="800" dirty="0">
                <a:solidFill>
                  <a:srgbClr val="FFFFFF"/>
                </a:solidFill>
              </a:rPr>
              <a:t>AMSTERDAM,</a:t>
            </a:r>
            <a:br>
              <a:rPr lang="en-US" sz="10000" spc="800" dirty="0">
                <a:solidFill>
                  <a:srgbClr val="FFFFFF"/>
                </a:solidFill>
              </a:rPr>
            </a:br>
            <a:r>
              <a:rPr lang="en-US" sz="10000" spc="800" dirty="0">
                <a:solidFill>
                  <a:srgbClr val="FFFFFF"/>
                </a:solidFill>
              </a:rPr>
              <a:t>NETHERLANDS</a:t>
            </a:r>
          </a:p>
        </p:txBody>
      </p:sp>
      <p:sp>
        <p:nvSpPr>
          <p:cNvPr id="19" name="Rectangle 18">
            <a:extLst>
              <a:ext uri="{FF2B5EF4-FFF2-40B4-BE49-F238E27FC236}">
                <a16:creationId xmlns="" xmlns:a16="http://schemas.microsoft.com/office/drawing/2014/main" id="{D4A11FEA-6E98-401C-B708-DA2C95081E8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264543"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lassholder for bunntekst 3">
            <a:extLst>
              <a:ext uri="{FF2B5EF4-FFF2-40B4-BE49-F238E27FC236}">
                <a16:creationId xmlns="" xmlns:a16="http://schemas.microsoft.com/office/drawing/2014/main" id="{0D2533DE-54C9-4FBF-93A3-4A9DD1BC469D}"/>
              </a:ext>
            </a:extLst>
          </p:cNvPr>
          <p:cNvSpPr>
            <a:spLocks noGrp="1"/>
          </p:cNvSpPr>
          <p:nvPr>
            <p:ph type="ftr" sz="quarter" idx="11"/>
          </p:nvPr>
        </p:nvSpPr>
        <p:spPr>
          <a:xfrm>
            <a:off x="4180332" y="6375679"/>
            <a:ext cx="4114800" cy="345796"/>
          </a:xfrm>
        </p:spPr>
        <p:txBody>
          <a:bodyPr vert="horz" lIns="91440" tIns="45720" rIns="91440" bIns="45720" rtlCol="0" anchor="ctr">
            <a:normAutofit/>
          </a:bodyPr>
          <a:lstStyle/>
          <a:p>
            <a:pPr defTabSz="914400">
              <a:spcAft>
                <a:spcPts val="600"/>
              </a:spcAft>
            </a:pPr>
            <a:r>
              <a:rPr lang="en-US" kern="1200" baseline="0">
                <a:solidFill>
                  <a:srgbClr val="FFFFFF"/>
                </a:solidFill>
                <a:latin typeface="+mn-lt"/>
                <a:ea typeface="+mn-ea"/>
                <a:cs typeface="+mn-cs"/>
              </a:rPr>
              <a:t>Project Number: 2020-1-UK01-KA227-SCH-094437</a:t>
            </a:r>
          </a:p>
        </p:txBody>
      </p:sp>
    </p:spTree>
    <p:extLst>
      <p:ext uri="{BB962C8B-B14F-4D97-AF65-F5344CB8AC3E}">
        <p14:creationId xmlns:p14="http://schemas.microsoft.com/office/powerpoint/2010/main" val="3162845028"/>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A0DD896-32BA-0B47-9B8F-0D7F0D133EF9}"/>
              </a:ext>
            </a:extLst>
          </p:cNvPr>
          <p:cNvSpPr>
            <a:spLocks noGrp="1"/>
          </p:cNvSpPr>
          <p:nvPr>
            <p:ph type="title"/>
          </p:nvPr>
        </p:nvSpPr>
        <p:spPr/>
        <p:txBody>
          <a:bodyPr>
            <a:normAutofit fontScale="90000"/>
          </a:bodyPr>
          <a:lstStyle/>
          <a:p>
            <a:pPr algn="ctr"/>
            <a:r>
              <a:rPr lang="en-US" dirty="0"/>
              <a:t>TOPIC </a:t>
            </a:r>
            <a:r>
              <a:rPr lang="nb-NO" dirty="0"/>
              <a:t>2</a:t>
            </a:r>
            <a:r>
              <a:rPr lang="lt-LT" dirty="0"/>
              <a:t>:</a:t>
            </a:r>
            <a:r>
              <a:rPr lang="en-GB" dirty="0"/>
              <a:t>Public and Local Government Models</a:t>
            </a:r>
            <a:r>
              <a:rPr lang="en-US" dirty="0"/>
              <a:t/>
            </a:r>
            <a:br>
              <a:rPr lang="en-US" dirty="0"/>
            </a:br>
            <a:r>
              <a:rPr lang="en-US" dirty="0"/>
              <a:t/>
            </a:r>
            <a:br>
              <a:rPr lang="en-US" dirty="0"/>
            </a:br>
            <a:r>
              <a:rPr lang="en-US" dirty="0"/>
              <a:t/>
            </a:r>
            <a:br>
              <a:rPr lang="en-US" dirty="0"/>
            </a:br>
            <a:r>
              <a:rPr lang="en-US" dirty="0"/>
              <a:t> </a:t>
            </a:r>
          </a:p>
        </p:txBody>
      </p:sp>
      <p:sp>
        <p:nvSpPr>
          <p:cNvPr id="4" name="Footer Placeholder 3">
            <a:extLst>
              <a:ext uri="{FF2B5EF4-FFF2-40B4-BE49-F238E27FC236}">
                <a16:creationId xmlns="" xmlns:a16="http://schemas.microsoft.com/office/drawing/2014/main" id="{CCA591B9-B74A-8243-862E-92B945949F1B}"/>
              </a:ext>
            </a:extLst>
          </p:cNvPr>
          <p:cNvSpPr>
            <a:spLocks noGrp="1"/>
          </p:cNvSpPr>
          <p:nvPr>
            <p:ph type="ftr" sz="quarter" idx="11"/>
          </p:nvPr>
        </p:nvSpPr>
        <p:spPr>
          <a:xfrm>
            <a:off x="3579241" y="11566566"/>
            <a:ext cx="10178321" cy="676935"/>
          </a:xfrm>
        </p:spPr>
        <p:txBody>
          <a:bodyPr/>
          <a:lstStyle/>
          <a:p>
            <a:r>
              <a:rPr lang="en-US"/>
              <a:t>Project Number: 2020-1-UK01-KA227-SCH-094437</a:t>
            </a:r>
            <a:endParaRPr lang="en-US" dirty="0"/>
          </a:p>
        </p:txBody>
      </p:sp>
      <p:sp>
        <p:nvSpPr>
          <p:cNvPr id="5" name="Rectangle 3">
            <a:extLst>
              <a:ext uri="{FF2B5EF4-FFF2-40B4-BE49-F238E27FC236}">
                <a16:creationId xmlns="" xmlns:a16="http://schemas.microsoft.com/office/drawing/2014/main" id="{B18A1CAB-74DD-B341-B670-9ECABBDA0F5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 xmlns:a16="http://schemas.microsoft.com/office/drawing/2014/main" id="{76722079-BBE2-754F-A87B-9FAE617BEFF5}"/>
              </a:ext>
            </a:extLst>
          </p:cNvPr>
          <p:cNvSpPr>
            <a:spLocks noChangeArrowheads="1"/>
          </p:cNvSpPr>
          <p:nvPr/>
        </p:nvSpPr>
        <p:spPr bwMode="auto">
          <a:xfrm>
            <a:off x="0" y="210979"/>
            <a:ext cx="5186035"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p:txBody>
      </p:sp>
      <p:sp>
        <p:nvSpPr>
          <p:cNvPr id="7" name="Rectangle 7">
            <a:extLst>
              <a:ext uri="{FF2B5EF4-FFF2-40B4-BE49-F238E27FC236}">
                <a16:creationId xmlns="" xmlns:a16="http://schemas.microsoft.com/office/drawing/2014/main" id="{FF228D38-254A-0743-AD46-66B756C207AD}"/>
              </a:ext>
            </a:extLst>
          </p:cNvPr>
          <p:cNvSpPr>
            <a:spLocks noChangeArrowheads="1"/>
          </p:cNvSpPr>
          <p:nvPr/>
        </p:nvSpPr>
        <p:spPr bwMode="auto">
          <a:xfrm>
            <a:off x="-262458" y="55935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38" name="Content Placeholder 3" descr="Logo&#10;&#10;Description automatically generated">
            <a:extLst>
              <a:ext uri="{FF2B5EF4-FFF2-40B4-BE49-F238E27FC236}">
                <a16:creationId xmlns="" xmlns:a16="http://schemas.microsoft.com/office/drawing/2014/main" id="{6AB00B85-E4ED-344D-A9F3-D79D0570CBE1}"/>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3202" y="2535189"/>
            <a:ext cx="1508125" cy="109447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7" descr="Text&#10;&#10;Description automatically generated">
            <a:extLst>
              <a:ext uri="{FF2B5EF4-FFF2-40B4-BE49-F238E27FC236}">
                <a16:creationId xmlns="" xmlns:a16="http://schemas.microsoft.com/office/drawing/2014/main" id="{4919B66D-046F-D64B-9B5F-24125C030A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2830" y="2511528"/>
            <a:ext cx="1890712" cy="1057481"/>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9">
            <a:extLst>
              <a:ext uri="{FF2B5EF4-FFF2-40B4-BE49-F238E27FC236}">
                <a16:creationId xmlns="" xmlns:a16="http://schemas.microsoft.com/office/drawing/2014/main" id="{960B13B3-46E9-C942-9895-A2A8074BA6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8258" y="2545463"/>
            <a:ext cx="1697581" cy="10238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
            <a:extLst>
              <a:ext uri="{FF2B5EF4-FFF2-40B4-BE49-F238E27FC236}">
                <a16:creationId xmlns="" xmlns:a16="http://schemas.microsoft.com/office/drawing/2014/main" id="{FAC62EAC-5A16-7D4E-AF57-BE69C8ADBD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4732" y="2491689"/>
            <a:ext cx="1508124" cy="1137974"/>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Text&#10;&#10;Description automatically generated">
            <a:extLst>
              <a:ext uri="{FF2B5EF4-FFF2-40B4-BE49-F238E27FC236}">
                <a16:creationId xmlns="" xmlns:a16="http://schemas.microsoft.com/office/drawing/2014/main" id="{47139EB6-9E6B-E64A-8ECB-099E1F353D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1327" y="3886777"/>
            <a:ext cx="1771650" cy="892238"/>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1" descr="A picture containing diagram&#10;&#10;Description automatically generated">
            <a:extLst>
              <a:ext uri="{FF2B5EF4-FFF2-40B4-BE49-F238E27FC236}">
                <a16:creationId xmlns="" xmlns:a16="http://schemas.microsoft.com/office/drawing/2014/main" id="{6B48E10D-7F2B-5E4C-AF8B-4BC4987ECF1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6932" y="3879044"/>
            <a:ext cx="1905505" cy="97674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5">
            <a:extLst>
              <a:ext uri="{FF2B5EF4-FFF2-40B4-BE49-F238E27FC236}">
                <a16:creationId xmlns="" xmlns:a16="http://schemas.microsoft.com/office/drawing/2014/main" id="{D7443FF5-E938-4A4B-AF2F-193136755E46}"/>
              </a:ext>
            </a:extLst>
          </p:cNvPr>
          <p:cNvSpPr>
            <a:spLocks noChangeArrowheads="1"/>
          </p:cNvSpPr>
          <p:nvPr/>
        </p:nvSpPr>
        <p:spPr bwMode="auto">
          <a:xfrm>
            <a:off x="2532352" y="28025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6">
            <a:extLst>
              <a:ext uri="{FF2B5EF4-FFF2-40B4-BE49-F238E27FC236}">
                <a16:creationId xmlns="" xmlns:a16="http://schemas.microsoft.com/office/drawing/2014/main" id="{A2D3A3EF-F382-8045-A88E-52759836BE13}"/>
              </a:ext>
            </a:extLst>
          </p:cNvPr>
          <p:cNvSpPr>
            <a:spLocks noChangeArrowheads="1"/>
          </p:cNvSpPr>
          <p:nvPr/>
        </p:nvSpPr>
        <p:spPr bwMode="auto">
          <a:xfrm>
            <a:off x="2532352" y="32597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en-US" sz="11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7">
            <a:extLst>
              <a:ext uri="{FF2B5EF4-FFF2-40B4-BE49-F238E27FC236}">
                <a16:creationId xmlns="" xmlns:a16="http://schemas.microsoft.com/office/drawing/2014/main" id="{EBA9FAA2-47BA-2441-AB33-02AB2A48DEFC}"/>
              </a:ext>
            </a:extLst>
          </p:cNvPr>
          <p:cNvSpPr>
            <a:spLocks noChangeArrowheads="1"/>
          </p:cNvSpPr>
          <p:nvPr/>
        </p:nvSpPr>
        <p:spPr bwMode="auto">
          <a:xfrm>
            <a:off x="2532352" y="37169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en-US" sz="11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0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18">
            <a:extLst>
              <a:ext uri="{FF2B5EF4-FFF2-40B4-BE49-F238E27FC236}">
                <a16:creationId xmlns="" xmlns:a16="http://schemas.microsoft.com/office/drawing/2014/main" id="{E7BD2943-4E9D-8F40-BA10-60413A8C3138}"/>
              </a:ext>
            </a:extLst>
          </p:cNvPr>
          <p:cNvSpPr>
            <a:spLocks noChangeArrowheads="1"/>
          </p:cNvSpPr>
          <p:nvPr/>
        </p:nvSpPr>
        <p:spPr bwMode="auto">
          <a:xfrm>
            <a:off x="2532352" y="41741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Footer Placeholder 3">
            <a:extLst>
              <a:ext uri="{FF2B5EF4-FFF2-40B4-BE49-F238E27FC236}">
                <a16:creationId xmlns="" xmlns:a16="http://schemas.microsoft.com/office/drawing/2014/main" id="{28C5D8B0-95D9-CD95-769C-E7080CF8E3D2}"/>
              </a:ext>
            </a:extLst>
          </p:cNvPr>
          <p:cNvSpPr txBox="1">
            <a:spLocks/>
          </p:cNvSpPr>
          <p:nvPr/>
        </p:nvSpPr>
        <p:spPr>
          <a:xfrm>
            <a:off x="4038600" y="6375679"/>
            <a:ext cx="4114800" cy="345796"/>
          </a:xfrm>
          <a:prstGeom prst="rect">
            <a:avLst/>
          </a:prstGeom>
        </p:spPr>
        <p:txBody>
          <a:bodyPr vert="horz" lIns="91440" tIns="45720" rIns="91440" bIns="45720" rtlCol="0" anchor="ctr">
            <a:normAutofit/>
          </a:bodyPr>
          <a:lstStyle>
            <a:defPPr>
              <a:defRPr lang="en-US"/>
            </a:defPPr>
            <a:lvl1pPr marL="0" algn="ctr" defTabSz="457200" rtl="0" eaLnBrk="1" latinLnBrk="0" hangingPunct="1">
              <a:defRPr sz="1200" kern="1200">
                <a:solidFill>
                  <a:schemeClr val="tx1">
                    <a:lumMod val="65000"/>
                    <a:lumOff val="3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r>
              <a:rPr lang="en-US">
                <a:solidFill>
                  <a:schemeClr val="tx1">
                    <a:lumMod val="50000"/>
                    <a:lumOff val="50000"/>
                  </a:schemeClr>
                </a:solidFill>
              </a:rPr>
              <a:t>Project Number: 2020-1-UK01-KA227-SCH-094437</a:t>
            </a:r>
          </a:p>
        </p:txBody>
      </p:sp>
    </p:spTree>
    <p:extLst>
      <p:ext uri="{BB962C8B-B14F-4D97-AF65-F5344CB8AC3E}">
        <p14:creationId xmlns:p14="http://schemas.microsoft.com/office/powerpoint/2010/main" val="19073224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1B0A7D14-7B67-4022-A8BE-1CCD4A0F1B0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tel 1">
            <a:extLst>
              <a:ext uri="{FF2B5EF4-FFF2-40B4-BE49-F238E27FC236}">
                <a16:creationId xmlns="" xmlns:a16="http://schemas.microsoft.com/office/drawing/2014/main" id="{B805F286-D4E0-428E-819C-81537A243416}"/>
              </a:ext>
            </a:extLst>
          </p:cNvPr>
          <p:cNvSpPr>
            <a:spLocks noGrp="1"/>
          </p:cNvSpPr>
          <p:nvPr>
            <p:ph type="title"/>
          </p:nvPr>
        </p:nvSpPr>
        <p:spPr>
          <a:xfrm>
            <a:off x="1251678" y="382385"/>
            <a:ext cx="10178322" cy="1492132"/>
          </a:xfrm>
        </p:spPr>
        <p:txBody>
          <a:bodyPr anchor="ctr">
            <a:normAutofit/>
          </a:bodyPr>
          <a:lstStyle/>
          <a:p>
            <a:pPr algn="ctr"/>
            <a:r>
              <a:rPr lang="nb-NO" dirty="0"/>
              <a:t>GENERAL DISCUSSION</a:t>
            </a:r>
          </a:p>
        </p:txBody>
      </p:sp>
      <p:sp>
        <p:nvSpPr>
          <p:cNvPr id="12" name="Freeform 6">
            <a:extLst>
              <a:ext uri="{FF2B5EF4-FFF2-40B4-BE49-F238E27FC236}">
                <a16:creationId xmlns="" xmlns:a16="http://schemas.microsoft.com/office/drawing/2014/main" id="{AB09A9E8-BF27-4613-A775-071F082083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w="0">
            <a:noFill/>
            <a:prstDash val="solid"/>
            <a:round/>
            <a:headEnd/>
            <a:tailEnd/>
          </a:ln>
        </p:spPr>
      </p:sp>
      <p:sp>
        <p:nvSpPr>
          <p:cNvPr id="4" name="Plassholder for bunntekst 3">
            <a:extLst>
              <a:ext uri="{FF2B5EF4-FFF2-40B4-BE49-F238E27FC236}">
                <a16:creationId xmlns="" xmlns:a16="http://schemas.microsoft.com/office/drawing/2014/main" id="{760BCFA2-92D2-4931-83B4-9DFB0E6DA750}"/>
              </a:ext>
            </a:extLst>
          </p:cNvPr>
          <p:cNvSpPr>
            <a:spLocks noGrp="1"/>
          </p:cNvSpPr>
          <p:nvPr>
            <p:ph type="ftr" sz="quarter" idx="11"/>
          </p:nvPr>
        </p:nvSpPr>
        <p:spPr>
          <a:xfrm>
            <a:off x="4038600" y="6375679"/>
            <a:ext cx="4114800" cy="345796"/>
          </a:xfrm>
        </p:spPr>
        <p:txBody>
          <a:bodyPr>
            <a:normAutofit/>
          </a:bodyPr>
          <a:lstStyle/>
          <a:p>
            <a:pPr>
              <a:spcAft>
                <a:spcPts val="600"/>
              </a:spcAft>
            </a:pPr>
            <a:r>
              <a:rPr lang="en-US">
                <a:solidFill>
                  <a:schemeClr val="tx1">
                    <a:lumMod val="50000"/>
                    <a:lumOff val="50000"/>
                  </a:schemeClr>
                </a:solidFill>
              </a:rPr>
              <a:t>Project Number: 2020-1-UK01-KA227-SCH-094437</a:t>
            </a:r>
          </a:p>
        </p:txBody>
      </p:sp>
      <p:sp>
        <p:nvSpPr>
          <p:cNvPr id="14" name="Rectangle 13">
            <a:extLst>
              <a:ext uri="{FF2B5EF4-FFF2-40B4-BE49-F238E27FC236}">
                <a16:creationId xmlns="" xmlns:a16="http://schemas.microsoft.com/office/drawing/2014/main" id="{C3AFE299-6F79-44AF-9A77-2DC2DC1F846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6" name="Plassholder for innhold 2">
            <a:extLst>
              <a:ext uri="{FF2B5EF4-FFF2-40B4-BE49-F238E27FC236}">
                <a16:creationId xmlns="" xmlns:a16="http://schemas.microsoft.com/office/drawing/2014/main" id="{A5000B6B-279B-7359-1F86-3AFF697DC0C5}"/>
              </a:ext>
            </a:extLst>
          </p:cNvPr>
          <p:cNvGraphicFramePr>
            <a:graphicFrameLocks noGrp="1"/>
          </p:cNvGraphicFramePr>
          <p:nvPr>
            <p:ph idx="1"/>
            <p:extLst>
              <p:ext uri="{D42A27DB-BD31-4B8C-83A1-F6EECF244321}">
                <p14:modId xmlns:p14="http://schemas.microsoft.com/office/powerpoint/2010/main" val="4237321452"/>
              </p:ext>
            </p:extLst>
          </p:nvPr>
        </p:nvGraphicFramePr>
        <p:xfrm>
          <a:off x="1250950" y="2286000"/>
          <a:ext cx="10179050" cy="3594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094382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 name="Freeform 6">
            <a:extLst>
              <a:ext uri="{FF2B5EF4-FFF2-40B4-BE49-F238E27FC236}">
                <a16:creationId xmlns="" xmlns:a16="http://schemas.microsoft.com/office/drawing/2014/main" id="{BB8C1D0E-0B06-46C9-A8BD-A8E13FF9936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12" name="Rectangle 11">
            <a:extLst>
              <a:ext uri="{FF2B5EF4-FFF2-40B4-BE49-F238E27FC236}">
                <a16:creationId xmlns="" xmlns:a16="http://schemas.microsoft.com/office/drawing/2014/main" id="{7D1ADC4A-8537-4084-99C7-F8D378A640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a:extLst>
              <a:ext uri="{FF2B5EF4-FFF2-40B4-BE49-F238E27FC236}">
                <a16:creationId xmlns="" xmlns:a16="http://schemas.microsoft.com/office/drawing/2014/main" id="{B2761C4A-84CA-4DFC-AC89-4A90B0C2C09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ltGray">
          <a:xfrm>
            <a:off x="0" y="0"/>
            <a:ext cx="121919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tel 1">
            <a:extLst>
              <a:ext uri="{FF2B5EF4-FFF2-40B4-BE49-F238E27FC236}">
                <a16:creationId xmlns="" xmlns:a16="http://schemas.microsoft.com/office/drawing/2014/main" id="{2529CBD8-1769-4CE0-A0C2-499AD4BB9AE6}"/>
              </a:ext>
            </a:extLst>
          </p:cNvPr>
          <p:cNvSpPr>
            <a:spLocks noGrp="1"/>
          </p:cNvSpPr>
          <p:nvPr>
            <p:ph type="title"/>
          </p:nvPr>
        </p:nvSpPr>
        <p:spPr>
          <a:xfrm>
            <a:off x="1147482" y="3148851"/>
            <a:ext cx="10945696" cy="2581538"/>
          </a:xfrm>
        </p:spPr>
        <p:txBody>
          <a:bodyPr vert="horz" lIns="91440" tIns="45720" rIns="91440" bIns="45720" rtlCol="0" anchor="ctr">
            <a:normAutofit/>
          </a:bodyPr>
          <a:lstStyle/>
          <a:p>
            <a:pPr algn="ctr"/>
            <a:r>
              <a:rPr lang="en-US" sz="7200" spc="800" dirty="0"/>
              <a:t>CREATE YOUR OWN CITY</a:t>
            </a:r>
          </a:p>
        </p:txBody>
      </p:sp>
      <p:sp>
        <p:nvSpPr>
          <p:cNvPr id="3" name="Plassholder for innhold 2">
            <a:extLst>
              <a:ext uri="{FF2B5EF4-FFF2-40B4-BE49-F238E27FC236}">
                <a16:creationId xmlns="" xmlns:a16="http://schemas.microsoft.com/office/drawing/2014/main" id="{56B5FBEB-9049-4F4C-8BA8-0AEAF6BDD3B6}"/>
              </a:ext>
            </a:extLst>
          </p:cNvPr>
          <p:cNvSpPr>
            <a:spLocks noGrp="1"/>
          </p:cNvSpPr>
          <p:nvPr>
            <p:ph idx="1"/>
          </p:nvPr>
        </p:nvSpPr>
        <p:spPr>
          <a:xfrm>
            <a:off x="2511945" y="5504329"/>
            <a:ext cx="8532573" cy="982441"/>
          </a:xfrm>
        </p:spPr>
        <p:txBody>
          <a:bodyPr vert="horz" lIns="91440" tIns="45720" rIns="91440" bIns="45720" rtlCol="0" anchor="t">
            <a:normAutofit/>
          </a:bodyPr>
          <a:lstStyle/>
          <a:p>
            <a:pPr marL="0" indent="0" algn="ctr">
              <a:lnSpc>
                <a:spcPct val="90000"/>
              </a:lnSpc>
              <a:buNone/>
            </a:pPr>
            <a:r>
              <a:rPr lang="en-US" sz="1900" b="1" cap="all" spc="400" dirty="0">
                <a:solidFill>
                  <a:schemeClr val="bg2"/>
                </a:solidFill>
              </a:rPr>
              <a:t>LET’S GET INTO SMALLER GROUPS AND DRAW  YOUR DREAM CITY IN A FLIPCHART </a:t>
            </a:r>
          </a:p>
        </p:txBody>
      </p:sp>
      <p:pic>
        <p:nvPicPr>
          <p:cNvPr id="6" name="Picture 5" descr="3D design of a city in white">
            <a:extLst>
              <a:ext uri="{FF2B5EF4-FFF2-40B4-BE49-F238E27FC236}">
                <a16:creationId xmlns="" xmlns:a16="http://schemas.microsoft.com/office/drawing/2014/main" id="{EBE2235B-64BB-DF38-0443-6624CAF0496D}"/>
              </a:ext>
            </a:extLst>
          </p:cNvPr>
          <p:cNvPicPr>
            <a:picLocks noChangeAspect="1"/>
          </p:cNvPicPr>
          <p:nvPr/>
        </p:nvPicPr>
        <p:blipFill rotWithShape="1">
          <a:blip r:embed="rId2"/>
          <a:srcRect t="41648" b="17472"/>
          <a:stretch/>
        </p:blipFill>
        <p:spPr>
          <a:xfrm>
            <a:off x="1" y="10"/>
            <a:ext cx="12192000" cy="2828482"/>
          </a:xfrm>
          <a:prstGeom prst="rect">
            <a:avLst/>
          </a:prstGeom>
        </p:spPr>
      </p:pic>
      <p:sp>
        <p:nvSpPr>
          <p:cNvPr id="16" name="Rectangle 15">
            <a:extLst>
              <a:ext uri="{FF2B5EF4-FFF2-40B4-BE49-F238E27FC236}">
                <a16:creationId xmlns="" xmlns:a16="http://schemas.microsoft.com/office/drawing/2014/main" id="{A2D84865-D4AF-4139-8035-151926CE442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283465" y="2828492"/>
            <a:ext cx="11908534" cy="79375"/>
          </a:xfrm>
          <a:prstGeom prst="rect">
            <a:avLst/>
          </a:prstGeom>
          <a:solidFill>
            <a:schemeClr val="bg2"/>
          </a:solidFill>
          <a:ln w="0">
            <a:noFill/>
            <a:prstDash val="solid"/>
            <a:round/>
            <a:headEnd/>
            <a:tailEnd/>
          </a:ln>
        </p:spPr>
        <p:txBody>
          <a:bodyPr rtlCol="0" anchor="ctr"/>
          <a:lstStyle/>
          <a:p>
            <a:pPr algn="ctr"/>
            <a:endParaRPr lang="en-US"/>
          </a:p>
        </p:txBody>
      </p:sp>
      <p:sp>
        <p:nvSpPr>
          <p:cNvPr id="18" name="Freeform 6">
            <a:extLst>
              <a:ext uri="{FF2B5EF4-FFF2-40B4-BE49-F238E27FC236}">
                <a16:creationId xmlns="" xmlns:a16="http://schemas.microsoft.com/office/drawing/2014/main" id="{ECADAA64-BE10-4EAD-A7DA-F601862B972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4" name="Plassholder for bunntekst 3">
            <a:extLst>
              <a:ext uri="{FF2B5EF4-FFF2-40B4-BE49-F238E27FC236}">
                <a16:creationId xmlns="" xmlns:a16="http://schemas.microsoft.com/office/drawing/2014/main" id="{0EA07044-4A36-4EAA-A752-70C956392090}"/>
              </a:ext>
            </a:extLst>
          </p:cNvPr>
          <p:cNvSpPr>
            <a:spLocks noGrp="1"/>
          </p:cNvSpPr>
          <p:nvPr>
            <p:ph type="ftr" sz="quarter" idx="11"/>
          </p:nvPr>
        </p:nvSpPr>
        <p:spPr>
          <a:xfrm>
            <a:off x="4180332" y="6375679"/>
            <a:ext cx="4114800" cy="345796"/>
          </a:xfrm>
        </p:spPr>
        <p:txBody>
          <a:bodyPr vert="horz" lIns="91440" tIns="45720" rIns="91440" bIns="45720" rtlCol="0" anchor="ctr">
            <a:normAutofit/>
          </a:bodyPr>
          <a:lstStyle/>
          <a:p>
            <a:pPr defTabSz="914400">
              <a:spcAft>
                <a:spcPts val="600"/>
              </a:spcAft>
            </a:pPr>
            <a:r>
              <a:rPr lang="en-US" kern="1200" baseline="0" dirty="0">
                <a:solidFill>
                  <a:schemeClr val="accent1">
                    <a:lumMod val="50000"/>
                  </a:schemeClr>
                </a:solidFill>
                <a:latin typeface="+mn-lt"/>
                <a:ea typeface="+mn-ea"/>
                <a:cs typeface="+mn-cs"/>
              </a:rPr>
              <a:t>Project Number: 2020-1-UK01-KA227-SCH-094437</a:t>
            </a:r>
          </a:p>
        </p:txBody>
      </p:sp>
    </p:spTree>
    <p:extLst>
      <p:ext uri="{BB962C8B-B14F-4D97-AF65-F5344CB8AC3E}">
        <p14:creationId xmlns:p14="http://schemas.microsoft.com/office/powerpoint/2010/main" val="3036864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 xmlns:a16="http://schemas.microsoft.com/office/drawing/2014/main" id="{BC6F967B-1E69-466A-BE8B-51C4F47CBB69}"/>
              </a:ext>
            </a:extLst>
          </p:cNvPr>
          <p:cNvSpPr>
            <a:spLocks noGrp="1"/>
          </p:cNvSpPr>
          <p:nvPr>
            <p:ph type="title"/>
          </p:nvPr>
        </p:nvSpPr>
        <p:spPr/>
        <p:txBody>
          <a:bodyPr/>
          <a:lstStyle/>
          <a:p>
            <a:r>
              <a:rPr lang="nb-NO" dirty="0"/>
              <a:t>REFERENCES</a:t>
            </a:r>
          </a:p>
        </p:txBody>
      </p:sp>
      <p:sp>
        <p:nvSpPr>
          <p:cNvPr id="3" name="Plassholder for innhold 2">
            <a:extLst>
              <a:ext uri="{FF2B5EF4-FFF2-40B4-BE49-F238E27FC236}">
                <a16:creationId xmlns="" xmlns:a16="http://schemas.microsoft.com/office/drawing/2014/main" id="{22CAC874-0538-4720-8548-5DD7E1291D7D}"/>
              </a:ext>
            </a:extLst>
          </p:cNvPr>
          <p:cNvSpPr>
            <a:spLocks noGrp="1"/>
          </p:cNvSpPr>
          <p:nvPr>
            <p:ph idx="1"/>
          </p:nvPr>
        </p:nvSpPr>
        <p:spPr/>
        <p:txBody>
          <a:bodyPr>
            <a:normAutofit fontScale="92500" lnSpcReduction="20000"/>
          </a:bodyPr>
          <a:lstStyle/>
          <a:p>
            <a:r>
              <a:rPr lang="nb-NO" dirty="0">
                <a:hlinkClick r:id="rId2"/>
              </a:rPr>
              <a:t>https://www.sciencedirect.com/science/article/pii/S2405872615300228</a:t>
            </a:r>
            <a:endParaRPr lang="nb-NO" dirty="0"/>
          </a:p>
          <a:p>
            <a:r>
              <a:rPr lang="nb-NO" dirty="0">
                <a:hlinkClick r:id="rId3"/>
              </a:rPr>
              <a:t>https://theculturetrip.com/europe/articles/the-9-best-cities-for-urban-design/</a:t>
            </a:r>
            <a:endParaRPr lang="nb-NO" dirty="0"/>
          </a:p>
          <a:p>
            <a:r>
              <a:rPr lang="nb-NO" dirty="0">
                <a:hlinkClick r:id="rId4"/>
              </a:rPr>
              <a:t>https://www.istockphoto.com/photos/shanghai-street-food</a:t>
            </a:r>
            <a:endParaRPr lang="nb-NO" dirty="0"/>
          </a:p>
          <a:p>
            <a:r>
              <a:rPr lang="nb-NO" dirty="0">
                <a:hlinkClick r:id="rId5"/>
              </a:rPr>
              <a:t>https://www.5280.com/2017/07/bike-powered-collective-picking-denvers-food-waste/</a:t>
            </a:r>
            <a:endParaRPr lang="nb-NO" dirty="0"/>
          </a:p>
          <a:p>
            <a:r>
              <a:rPr lang="nb-NO" dirty="0">
                <a:hlinkClick r:id="rId6"/>
              </a:rPr>
              <a:t>https://iowawatch.org/2013/02/03/closing-the-gap-iowas-effort-to-recycle-is-hampered-by-a-system-that-favors-dumping/</a:t>
            </a:r>
            <a:endParaRPr lang="nb-NO" dirty="0"/>
          </a:p>
          <a:p>
            <a:r>
              <a:rPr lang="nb-NO" dirty="0">
                <a:hlinkClick r:id="rId7"/>
              </a:rPr>
              <a:t>https://nuriflex.com/project/micro-lending/</a:t>
            </a:r>
            <a:endParaRPr lang="nb-NO" dirty="0"/>
          </a:p>
          <a:p>
            <a:r>
              <a:rPr lang="nb-NO" dirty="0">
                <a:hlinkClick r:id="rId8"/>
              </a:rPr>
              <a:t>https://renewablelogic.com.au/why-alternative-energy-sources-are-the-future</a:t>
            </a:r>
            <a:r>
              <a:rPr lang="nb-NO" dirty="0" smtClean="0">
                <a:hlinkClick r:id="rId8"/>
              </a:rPr>
              <a:t>/</a:t>
            </a:r>
            <a:endParaRPr lang="nb-NO" dirty="0" smtClean="0"/>
          </a:p>
          <a:p>
            <a:r>
              <a:rPr lang="nb-NO" dirty="0">
                <a:hlinkClick r:id="rId9"/>
              </a:rPr>
              <a:t>https://www.ara.fi/en-US/Materials/Homelessness_reports/Homelessness_in_Finland_2021(63305</a:t>
            </a:r>
            <a:r>
              <a:rPr lang="nb-NO" dirty="0" smtClean="0">
                <a:hlinkClick r:id="rId9"/>
              </a:rPr>
              <a:t>)</a:t>
            </a:r>
            <a:endParaRPr lang="nb-NO" dirty="0" smtClean="0"/>
          </a:p>
          <a:p>
            <a:r>
              <a:rPr lang="nb-NO" dirty="0">
                <a:hlinkClick r:id="rId10"/>
              </a:rPr>
              <a:t>https://</a:t>
            </a:r>
            <a:r>
              <a:rPr lang="nb-NO" dirty="0" smtClean="0">
                <a:hlinkClick r:id="rId10"/>
              </a:rPr>
              <a:t>www.weforum.org/agenda/2018/02/how-finland-solved-homelessness</a:t>
            </a:r>
            <a:endParaRPr lang="nb-NO" dirty="0" smtClean="0"/>
          </a:p>
          <a:p>
            <a:pPr marL="0" indent="0">
              <a:buNone/>
            </a:pPr>
            <a:endParaRPr lang="nb-NO" dirty="0"/>
          </a:p>
          <a:p>
            <a:endParaRPr lang="nb-NO" dirty="0"/>
          </a:p>
          <a:p>
            <a:endParaRPr lang="nb-NO" dirty="0"/>
          </a:p>
          <a:p>
            <a:endParaRPr lang="nb-NO" dirty="0"/>
          </a:p>
          <a:p>
            <a:endParaRPr lang="nb-NO" dirty="0"/>
          </a:p>
          <a:p>
            <a:endParaRPr lang="nb-NO" dirty="0"/>
          </a:p>
        </p:txBody>
      </p:sp>
      <p:sp>
        <p:nvSpPr>
          <p:cNvPr id="4" name="Plassholder for bunntekst 3">
            <a:extLst>
              <a:ext uri="{FF2B5EF4-FFF2-40B4-BE49-F238E27FC236}">
                <a16:creationId xmlns="" xmlns:a16="http://schemas.microsoft.com/office/drawing/2014/main" id="{715F05D2-36B3-448D-AF14-B610094A481E}"/>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val="1587331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 xmlns:a16="http://schemas.microsoft.com/office/drawing/2014/main" id="{1B0A7D14-7B67-4022-A8BE-1CCD4A0F1B0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 xmlns:a16="http://schemas.microsoft.com/office/drawing/2014/main" id="{B3F9D76A-5185-9542-9D9F-D4E0F61B70B9}"/>
              </a:ext>
            </a:extLst>
          </p:cNvPr>
          <p:cNvSpPr>
            <a:spLocks noGrp="1"/>
          </p:cNvSpPr>
          <p:nvPr>
            <p:ph type="title"/>
          </p:nvPr>
        </p:nvSpPr>
        <p:spPr>
          <a:xfrm>
            <a:off x="1251678" y="382385"/>
            <a:ext cx="10178322" cy="1492132"/>
          </a:xfrm>
        </p:spPr>
        <p:txBody>
          <a:bodyPr anchor="ctr">
            <a:normAutofit/>
          </a:bodyPr>
          <a:lstStyle/>
          <a:p>
            <a:pPr algn="ctr"/>
            <a:r>
              <a:rPr lang="en-US" sz="3200" dirty="0"/>
              <a:t/>
            </a:r>
            <a:br>
              <a:rPr lang="en-US" sz="3200" dirty="0"/>
            </a:br>
            <a:r>
              <a:rPr lang="nb-NO" sz="3200" dirty="0" err="1"/>
              <a:t>the</a:t>
            </a:r>
            <a:r>
              <a:rPr lang="nb-NO" sz="3200" dirty="0"/>
              <a:t> </a:t>
            </a:r>
            <a:r>
              <a:rPr lang="nb-NO" sz="3200" dirty="0" err="1"/>
              <a:t>importance</a:t>
            </a:r>
            <a:r>
              <a:rPr lang="nb-NO" sz="3200" dirty="0"/>
              <a:t> of </a:t>
            </a:r>
            <a:r>
              <a:rPr lang="nb-NO" sz="3200" dirty="0" err="1"/>
              <a:t>environmental</a:t>
            </a:r>
            <a:r>
              <a:rPr lang="nb-NO" sz="3200" dirty="0"/>
              <a:t> design </a:t>
            </a:r>
            <a:r>
              <a:rPr lang="lt-LT" sz="3200" dirty="0"/>
              <a:t/>
            </a:r>
            <a:br>
              <a:rPr lang="lt-LT" sz="3200" dirty="0"/>
            </a:br>
            <a:endParaRPr lang="en-US" sz="3200" dirty="0"/>
          </a:p>
        </p:txBody>
      </p:sp>
      <p:sp>
        <p:nvSpPr>
          <p:cNvPr id="15" name="Freeform 6">
            <a:extLst>
              <a:ext uri="{FF2B5EF4-FFF2-40B4-BE49-F238E27FC236}">
                <a16:creationId xmlns="" xmlns:a16="http://schemas.microsoft.com/office/drawing/2014/main" id="{AB09A9E8-BF27-4613-A775-071F082083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w="0">
            <a:noFill/>
            <a:prstDash val="solid"/>
            <a:round/>
            <a:headEnd/>
            <a:tailEnd/>
          </a:ln>
        </p:spPr>
      </p:sp>
      <p:sp>
        <p:nvSpPr>
          <p:cNvPr id="4" name="Footer Placeholder 3">
            <a:extLst>
              <a:ext uri="{FF2B5EF4-FFF2-40B4-BE49-F238E27FC236}">
                <a16:creationId xmlns="" xmlns:a16="http://schemas.microsoft.com/office/drawing/2014/main" id="{9774F9BD-B73B-FC40-B0A3-F4228640D30B}"/>
              </a:ext>
            </a:extLst>
          </p:cNvPr>
          <p:cNvSpPr>
            <a:spLocks noGrp="1"/>
          </p:cNvSpPr>
          <p:nvPr>
            <p:ph type="ftr" sz="quarter" idx="11"/>
          </p:nvPr>
        </p:nvSpPr>
        <p:spPr>
          <a:xfrm>
            <a:off x="4038600" y="6375679"/>
            <a:ext cx="4114800" cy="345796"/>
          </a:xfrm>
        </p:spPr>
        <p:txBody>
          <a:bodyPr>
            <a:normAutofit/>
          </a:bodyPr>
          <a:lstStyle/>
          <a:p>
            <a:pPr>
              <a:spcAft>
                <a:spcPts val="600"/>
              </a:spcAft>
            </a:pPr>
            <a:r>
              <a:rPr lang="en-US">
                <a:solidFill>
                  <a:schemeClr val="tx1">
                    <a:lumMod val="50000"/>
                    <a:lumOff val="50000"/>
                  </a:schemeClr>
                </a:solidFill>
              </a:rPr>
              <a:t>Project Number: 2020-1-UK01-KA227-SCH-094437</a:t>
            </a:r>
          </a:p>
        </p:txBody>
      </p:sp>
      <p:sp>
        <p:nvSpPr>
          <p:cNvPr id="17" name="Rectangle 16">
            <a:extLst>
              <a:ext uri="{FF2B5EF4-FFF2-40B4-BE49-F238E27FC236}">
                <a16:creationId xmlns="" xmlns:a16="http://schemas.microsoft.com/office/drawing/2014/main" id="{C3AFE299-6F79-44AF-9A77-2DC2DC1F846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8" name="Turinio vietos rezervavimo ženklas 5">
            <a:extLst>
              <a:ext uri="{FF2B5EF4-FFF2-40B4-BE49-F238E27FC236}">
                <a16:creationId xmlns="" xmlns:a16="http://schemas.microsoft.com/office/drawing/2014/main" id="{22821628-13DC-5664-C1A9-9E4A98393705}"/>
              </a:ext>
            </a:extLst>
          </p:cNvPr>
          <p:cNvGraphicFramePr>
            <a:graphicFrameLocks noGrp="1"/>
          </p:cNvGraphicFramePr>
          <p:nvPr>
            <p:ph idx="1"/>
            <p:extLst>
              <p:ext uri="{D42A27DB-BD31-4B8C-83A1-F6EECF244321}">
                <p14:modId xmlns:p14="http://schemas.microsoft.com/office/powerpoint/2010/main" val="826572482"/>
              </p:ext>
            </p:extLst>
          </p:nvPr>
        </p:nvGraphicFramePr>
        <p:xfrm>
          <a:off x="1250950" y="2286000"/>
          <a:ext cx="10179050" cy="3594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6095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Rectangle 16">
            <a:extLst>
              <a:ext uri="{FF2B5EF4-FFF2-40B4-BE49-F238E27FC236}">
                <a16:creationId xmlns="" xmlns:a16="http://schemas.microsoft.com/office/drawing/2014/main" id="{93B3D315-2706-4149-873C-331EDFAFEF5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ltGray">
          <a:xfrm>
            <a:off x="0" y="0"/>
            <a:ext cx="1219200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tel 1">
            <a:extLst>
              <a:ext uri="{FF2B5EF4-FFF2-40B4-BE49-F238E27FC236}">
                <a16:creationId xmlns="" xmlns:a16="http://schemas.microsoft.com/office/drawing/2014/main" id="{BBB5DD29-F4AB-438A-841E-DFCAFC7BEFE9}"/>
              </a:ext>
            </a:extLst>
          </p:cNvPr>
          <p:cNvSpPr>
            <a:spLocks noGrp="1"/>
          </p:cNvSpPr>
          <p:nvPr>
            <p:ph type="title"/>
          </p:nvPr>
        </p:nvSpPr>
        <p:spPr>
          <a:xfrm>
            <a:off x="1251678" y="949642"/>
            <a:ext cx="4882422" cy="1492132"/>
          </a:xfrm>
        </p:spPr>
        <p:txBody>
          <a:bodyPr>
            <a:normAutofit/>
          </a:bodyPr>
          <a:lstStyle/>
          <a:p>
            <a:r>
              <a:rPr lang="nb-NO"/>
              <a:t>INTRODUCTION</a:t>
            </a:r>
          </a:p>
        </p:txBody>
      </p:sp>
      <p:sp>
        <p:nvSpPr>
          <p:cNvPr id="19" name="Rectangle 18">
            <a:extLst>
              <a:ext uri="{FF2B5EF4-FFF2-40B4-BE49-F238E27FC236}">
                <a16:creationId xmlns="" xmlns:a16="http://schemas.microsoft.com/office/drawing/2014/main" id="{8D04E398-086D-467C-B390-9F9079FA7AB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Content Placeholder 9">
            <a:extLst>
              <a:ext uri="{FF2B5EF4-FFF2-40B4-BE49-F238E27FC236}">
                <a16:creationId xmlns="" xmlns:a16="http://schemas.microsoft.com/office/drawing/2014/main" id="{8BBD44E4-7F6A-6E6A-2BDD-2AC76241F716}"/>
              </a:ext>
            </a:extLst>
          </p:cNvPr>
          <p:cNvSpPr>
            <a:spLocks noGrp="1"/>
          </p:cNvSpPr>
          <p:nvPr>
            <p:ph idx="1"/>
          </p:nvPr>
        </p:nvSpPr>
        <p:spPr>
          <a:xfrm>
            <a:off x="1251678" y="2667000"/>
            <a:ext cx="4964065" cy="3212592"/>
          </a:xfrm>
        </p:spPr>
        <p:txBody>
          <a:bodyPr>
            <a:normAutofit/>
          </a:bodyPr>
          <a:lstStyle/>
          <a:p>
            <a:r>
              <a:rPr lang="en-US" dirty="0">
                <a:solidFill>
                  <a:schemeClr val="tx1">
                    <a:lumMod val="85000"/>
                    <a:lumOff val="15000"/>
                  </a:schemeClr>
                </a:solidFill>
              </a:rPr>
              <a:t>There are many issues that we face today that designers can help us solve. Three levels of action are possible: the micro level, which is the level of individual action; the </a:t>
            </a:r>
            <a:r>
              <a:rPr lang="en-US" dirty="0" err="1">
                <a:solidFill>
                  <a:schemeClr val="tx1">
                    <a:lumMod val="85000"/>
                    <a:lumOff val="15000"/>
                  </a:schemeClr>
                </a:solidFill>
              </a:rPr>
              <a:t>meso</a:t>
            </a:r>
            <a:r>
              <a:rPr lang="en-US" dirty="0">
                <a:solidFill>
                  <a:schemeClr val="tx1">
                    <a:lumMod val="85000"/>
                    <a:lumOff val="15000"/>
                  </a:schemeClr>
                </a:solidFill>
              </a:rPr>
              <a:t> level, which is the level of groups where the person may still have some effect; and the macro level, which includes governments, international organizations, and big businesses. </a:t>
            </a:r>
          </a:p>
        </p:txBody>
      </p:sp>
      <p:sp>
        <p:nvSpPr>
          <p:cNvPr id="21" name="Freeform 6">
            <a:extLst>
              <a:ext uri="{FF2B5EF4-FFF2-40B4-BE49-F238E27FC236}">
                <a16:creationId xmlns="" xmlns:a16="http://schemas.microsoft.com/office/drawing/2014/main" id="{20E344BB-E23E-4198-B2C7-8E752C6A956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6390140" y="61344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pic>
        <p:nvPicPr>
          <p:cNvPr id="5" name="Bilde 4">
            <a:extLst>
              <a:ext uri="{FF2B5EF4-FFF2-40B4-BE49-F238E27FC236}">
                <a16:creationId xmlns="" xmlns:a16="http://schemas.microsoft.com/office/drawing/2014/main" id="{3DB8693B-275E-415A-9197-D9A5150CA582}"/>
              </a:ext>
            </a:extLst>
          </p:cNvPr>
          <p:cNvPicPr>
            <a:picLocks noChangeAspect="1"/>
          </p:cNvPicPr>
          <p:nvPr/>
        </p:nvPicPr>
        <p:blipFill rotWithShape="1">
          <a:blip r:embed="rId2"/>
          <a:srcRect l="20406" r="12967" b="-2"/>
          <a:stretch/>
        </p:blipFill>
        <p:spPr>
          <a:xfrm>
            <a:off x="7399261" y="1621330"/>
            <a:ext cx="3217333" cy="3213457"/>
          </a:xfrm>
          <a:prstGeom prst="rect">
            <a:avLst/>
          </a:prstGeom>
        </p:spPr>
      </p:pic>
      <p:sp>
        <p:nvSpPr>
          <p:cNvPr id="4" name="Plassholder for bunntekst 3">
            <a:extLst>
              <a:ext uri="{FF2B5EF4-FFF2-40B4-BE49-F238E27FC236}">
                <a16:creationId xmlns="" xmlns:a16="http://schemas.microsoft.com/office/drawing/2014/main" id="{8611AE1C-FC79-41BC-B2B1-52F3CF07299B}"/>
              </a:ext>
            </a:extLst>
          </p:cNvPr>
          <p:cNvSpPr>
            <a:spLocks noGrp="1"/>
          </p:cNvSpPr>
          <p:nvPr>
            <p:ph type="ftr" sz="quarter" idx="11"/>
          </p:nvPr>
        </p:nvSpPr>
        <p:spPr>
          <a:xfrm>
            <a:off x="4038600" y="6375679"/>
            <a:ext cx="4114800" cy="345796"/>
          </a:xfrm>
        </p:spPr>
        <p:txBody>
          <a:bodyPr>
            <a:normAutofit/>
          </a:bodyPr>
          <a:lstStyle/>
          <a:p>
            <a:pPr>
              <a:spcAft>
                <a:spcPts val="600"/>
              </a:spcAft>
            </a:pPr>
            <a:r>
              <a:rPr lang="en-US"/>
              <a:t>Project Number: 2020-1-UK01-KA227-SCH-094437</a:t>
            </a:r>
          </a:p>
        </p:txBody>
      </p:sp>
      <p:sp>
        <p:nvSpPr>
          <p:cNvPr id="10" name="TextBox 9">
            <a:extLst>
              <a:ext uri="{FF2B5EF4-FFF2-40B4-BE49-F238E27FC236}">
                <a16:creationId xmlns="" xmlns:a16="http://schemas.microsoft.com/office/drawing/2014/main" id="{35F6F3AC-944F-68F7-DA71-D081C03A0DB3}"/>
              </a:ext>
            </a:extLst>
          </p:cNvPr>
          <p:cNvSpPr txBox="1"/>
          <p:nvPr/>
        </p:nvSpPr>
        <p:spPr>
          <a:xfrm>
            <a:off x="3062514" y="5879592"/>
            <a:ext cx="6096000" cy="369332"/>
          </a:xfrm>
          <a:prstGeom prst="rect">
            <a:avLst/>
          </a:prstGeom>
          <a:noFill/>
        </p:spPr>
        <p:txBody>
          <a:bodyPr wrap="square">
            <a:spAutoFit/>
          </a:bodyPr>
          <a:lstStyle/>
          <a:p>
            <a:r>
              <a:rPr lang="en-US" dirty="0">
                <a:latin typeface="Calibri" panose="020F0502020204030204" pitchFamily="34" charset="0"/>
                <a:ea typeface="Calibri" panose="020F0502020204030204" pitchFamily="34" charset="0"/>
              </a:rPr>
              <a:t>Source: </a:t>
            </a:r>
            <a:r>
              <a:rPr lang="en-US" sz="1800" dirty="0">
                <a:effectLst/>
                <a:latin typeface="Calibri" panose="020F0502020204030204" pitchFamily="34" charset="0"/>
                <a:ea typeface="Calibri" panose="020F0502020204030204" pitchFamily="34" charset="0"/>
              </a:rPr>
              <a:t>Margolin, 2015</a:t>
            </a:r>
            <a:endParaRPr lang="en-GB" dirty="0"/>
          </a:p>
        </p:txBody>
      </p:sp>
    </p:spTree>
    <p:extLst>
      <p:ext uri="{BB962C8B-B14F-4D97-AF65-F5344CB8AC3E}">
        <p14:creationId xmlns:p14="http://schemas.microsoft.com/office/powerpoint/2010/main" val="2063011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tel 1">
            <a:extLst>
              <a:ext uri="{FF2B5EF4-FFF2-40B4-BE49-F238E27FC236}">
                <a16:creationId xmlns="" xmlns:a16="http://schemas.microsoft.com/office/drawing/2014/main" id="{D923FAA2-9914-4C45-B0F6-66C206539E23}"/>
              </a:ext>
            </a:extLst>
          </p:cNvPr>
          <p:cNvSpPr>
            <a:spLocks noGrp="1"/>
          </p:cNvSpPr>
          <p:nvPr>
            <p:ph type="title"/>
          </p:nvPr>
        </p:nvSpPr>
        <p:spPr>
          <a:xfrm>
            <a:off x="5195727" y="382385"/>
            <a:ext cx="6335338" cy="1492132"/>
          </a:xfrm>
        </p:spPr>
        <p:txBody>
          <a:bodyPr>
            <a:normAutofit/>
          </a:bodyPr>
          <a:lstStyle/>
          <a:p>
            <a:r>
              <a:rPr lang="nb-NO" sz="4300"/>
              <a:t>3 MAIN STEPS TO DESING AN ENVIRONMENTAL CITY</a:t>
            </a:r>
          </a:p>
        </p:txBody>
      </p:sp>
      <p:pic>
        <p:nvPicPr>
          <p:cNvPr id="6" name="Picture 5" descr="Cubes connected with a red line">
            <a:extLst>
              <a:ext uri="{FF2B5EF4-FFF2-40B4-BE49-F238E27FC236}">
                <a16:creationId xmlns="" xmlns:a16="http://schemas.microsoft.com/office/drawing/2014/main" id="{B6E02947-90C6-CC9F-EBB8-3BEE3E9F33BD}"/>
              </a:ext>
            </a:extLst>
          </p:cNvPr>
          <p:cNvPicPr>
            <a:picLocks noChangeAspect="1"/>
          </p:cNvPicPr>
          <p:nvPr/>
        </p:nvPicPr>
        <p:blipFill rotWithShape="1">
          <a:blip r:embed="rId2"/>
          <a:srcRect l="32563" r="21133" b="-1"/>
          <a:stretch/>
        </p:blipFill>
        <p:spPr>
          <a:xfrm>
            <a:off x="688434" y="-9525"/>
            <a:ext cx="4129822" cy="6867525"/>
          </a:xfrm>
          <a:prstGeom prst="rect">
            <a:avLst/>
          </a:prstGeom>
        </p:spPr>
      </p:pic>
      <p:sp>
        <p:nvSpPr>
          <p:cNvPr id="10" name="Freeform 6">
            <a:extLst>
              <a:ext uri="{FF2B5EF4-FFF2-40B4-BE49-F238E27FC236}">
                <a16:creationId xmlns="" xmlns:a16="http://schemas.microsoft.com/office/drawing/2014/main" id="{5402222E-F041-43A0-81BC-1B3F2EF765E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1" name="Plassholder for innhold 2">
            <a:extLst>
              <a:ext uri="{FF2B5EF4-FFF2-40B4-BE49-F238E27FC236}">
                <a16:creationId xmlns="" xmlns:a16="http://schemas.microsoft.com/office/drawing/2014/main" id="{FDF7C02F-17B2-464B-A230-EBA94D0E573E}"/>
              </a:ext>
            </a:extLst>
          </p:cNvPr>
          <p:cNvSpPr>
            <a:spLocks noGrp="1"/>
          </p:cNvSpPr>
          <p:nvPr>
            <p:ph idx="1"/>
          </p:nvPr>
        </p:nvSpPr>
        <p:spPr>
          <a:xfrm>
            <a:off x="5195726" y="2080259"/>
            <a:ext cx="6307839" cy="4089678"/>
          </a:xfrm>
        </p:spPr>
        <p:txBody>
          <a:bodyPr>
            <a:normAutofit/>
          </a:bodyPr>
          <a:lstStyle/>
          <a:p>
            <a:pPr marL="514350" indent="-285750">
              <a:lnSpc>
                <a:spcPct val="150000"/>
              </a:lnSpc>
              <a:spcAft>
                <a:spcPts val="600"/>
              </a:spcAft>
            </a:pPr>
            <a:r>
              <a:rPr lang="en-GB" sz="1400" dirty="0">
                <a:effectLst/>
                <a:latin typeface="Calibri" panose="020F0502020204030204" pitchFamily="34" charset="0"/>
                <a:ea typeface="Calibri" panose="020F0502020204030204" pitchFamily="34" charset="0"/>
              </a:rPr>
              <a:t>The designer first creates items or produces ideas for product creation. The expansion of design thinking into previously untapped domains is one of the modern, promising topics in design study.</a:t>
            </a:r>
          </a:p>
          <a:p>
            <a:pPr marL="514350" indent="-285750">
              <a:lnSpc>
                <a:spcPct val="150000"/>
              </a:lnSpc>
              <a:spcAft>
                <a:spcPts val="600"/>
              </a:spcAft>
            </a:pPr>
            <a:r>
              <a:rPr lang="en-GB" sz="1400" dirty="0">
                <a:effectLst/>
                <a:latin typeface="Calibri" panose="020F0502020204030204" pitchFamily="34" charset="0"/>
                <a:ea typeface="Calibri" panose="020F0502020204030204" pitchFamily="34" charset="0"/>
              </a:rPr>
              <a:t>Second, the designer takes part in the conversation surrounding his or her industry. Every profession has its own discourse, which consists of the presumptions, methods, and rules that direct how that profession interacts with the outside world. Policy documents, organization charters, manifestos, research, and publications are examples of the kinds of suggestions, websites, and dialogues that are produced within a field </a:t>
            </a:r>
            <a:r>
              <a:rPr lang="en-US" sz="1400" dirty="0">
                <a:effectLst/>
                <a:latin typeface="Calibri" panose="020F0502020204030204" pitchFamily="34" charset="0"/>
                <a:ea typeface="Calibri" panose="020F0502020204030204" pitchFamily="34" charset="0"/>
              </a:rPr>
              <a:t>(Margolin, 2015)</a:t>
            </a:r>
            <a:r>
              <a:rPr lang="en-GB" sz="1400" dirty="0">
                <a:effectLst/>
                <a:latin typeface="Calibri" panose="020F0502020204030204" pitchFamily="34" charset="0"/>
                <a:ea typeface="Calibri" panose="020F0502020204030204" pitchFamily="34" charset="0"/>
              </a:rPr>
              <a:t>. </a:t>
            </a:r>
          </a:p>
          <a:p>
            <a:pPr marL="514350" indent="-285750">
              <a:lnSpc>
                <a:spcPct val="150000"/>
              </a:lnSpc>
              <a:spcAft>
                <a:spcPts val="600"/>
              </a:spcAft>
            </a:pPr>
            <a:r>
              <a:rPr lang="en-GB" sz="1400" dirty="0">
                <a:effectLst/>
                <a:latin typeface="Calibri" panose="020F0502020204030204" pitchFamily="34" charset="0"/>
                <a:ea typeface="Calibri" panose="020F0502020204030204" pitchFamily="34" charset="0"/>
              </a:rPr>
              <a:t>Third, designers are regular people who must engage in social activities outside of their line of work.</a:t>
            </a:r>
          </a:p>
        </p:txBody>
      </p:sp>
      <p:sp>
        <p:nvSpPr>
          <p:cNvPr id="4" name="Plassholder for bunntekst 3">
            <a:extLst>
              <a:ext uri="{FF2B5EF4-FFF2-40B4-BE49-F238E27FC236}">
                <a16:creationId xmlns="" xmlns:a16="http://schemas.microsoft.com/office/drawing/2014/main" id="{14634F0C-28BB-40E0-815A-3EF60C621786}"/>
              </a:ext>
            </a:extLst>
          </p:cNvPr>
          <p:cNvSpPr>
            <a:spLocks noGrp="1"/>
          </p:cNvSpPr>
          <p:nvPr>
            <p:ph type="ftr" sz="quarter" idx="11"/>
          </p:nvPr>
        </p:nvSpPr>
        <p:spPr>
          <a:xfrm>
            <a:off x="5195726" y="6375679"/>
            <a:ext cx="4271016" cy="345796"/>
          </a:xfrm>
        </p:spPr>
        <p:txBody>
          <a:bodyPr>
            <a:normAutofit/>
          </a:bodyPr>
          <a:lstStyle/>
          <a:p>
            <a:pPr algn="l">
              <a:spcAft>
                <a:spcPts val="600"/>
              </a:spcAft>
            </a:pPr>
            <a:r>
              <a:rPr lang="en-US"/>
              <a:t>Project Number: 2020-1-UK01-KA227-SCH-094437</a:t>
            </a:r>
          </a:p>
        </p:txBody>
      </p:sp>
      <p:sp>
        <p:nvSpPr>
          <p:cNvPr id="12" name="Rectangle 11">
            <a:extLst>
              <a:ext uri="{FF2B5EF4-FFF2-40B4-BE49-F238E27FC236}">
                <a16:creationId xmlns="" xmlns:a16="http://schemas.microsoft.com/office/drawing/2014/main" id="{B80D28A2-8EA4-4EF0-9056-3BDAA7290FD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TextBox 7">
            <a:extLst>
              <a:ext uri="{FF2B5EF4-FFF2-40B4-BE49-F238E27FC236}">
                <a16:creationId xmlns="" xmlns:a16="http://schemas.microsoft.com/office/drawing/2014/main" id="{21166311-AB50-019D-E564-0F9A969976BE}"/>
              </a:ext>
            </a:extLst>
          </p:cNvPr>
          <p:cNvSpPr txBox="1"/>
          <p:nvPr/>
        </p:nvSpPr>
        <p:spPr>
          <a:xfrm>
            <a:off x="5301645" y="6051196"/>
            <a:ext cx="6096000" cy="369332"/>
          </a:xfrm>
          <a:prstGeom prst="rect">
            <a:avLst/>
          </a:prstGeom>
          <a:noFill/>
        </p:spPr>
        <p:txBody>
          <a:bodyPr wrap="square">
            <a:spAutoFit/>
          </a:bodyPr>
          <a:lstStyle/>
          <a:p>
            <a:r>
              <a:rPr lang="en-US">
                <a:latin typeface="Calibri" panose="020F0502020204030204" pitchFamily="34" charset="0"/>
                <a:ea typeface="Calibri" panose="020F0502020204030204" pitchFamily="34" charset="0"/>
              </a:rPr>
              <a:t>Source: </a:t>
            </a:r>
            <a:r>
              <a:rPr lang="en-US" sz="1800">
                <a:effectLst/>
                <a:latin typeface="Calibri" panose="020F0502020204030204" pitchFamily="34" charset="0"/>
                <a:ea typeface="Calibri" panose="020F0502020204030204" pitchFamily="34" charset="0"/>
              </a:rPr>
              <a:t>Margolin, 2015</a:t>
            </a:r>
            <a:endParaRPr lang="en-GB" dirty="0"/>
          </a:p>
        </p:txBody>
      </p:sp>
    </p:spTree>
    <p:extLst>
      <p:ext uri="{BB962C8B-B14F-4D97-AF65-F5344CB8AC3E}">
        <p14:creationId xmlns:p14="http://schemas.microsoft.com/office/powerpoint/2010/main" val="2037068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 xmlns:a16="http://schemas.microsoft.com/office/drawing/2014/main" id="{374BD3A9-25D1-4691-BE05-149182EC4C1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Freeform 10">
            <a:extLst>
              <a:ext uri="{FF2B5EF4-FFF2-40B4-BE49-F238E27FC236}">
                <a16:creationId xmlns="" xmlns:a16="http://schemas.microsoft.com/office/drawing/2014/main" id="{8D49CF1A-01DD-4115-A6BB-CFA8F704534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ltGray">
          <a:xfrm>
            <a:off x="0" y="0"/>
            <a:ext cx="75692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2" name="Tittel 1">
            <a:extLst>
              <a:ext uri="{FF2B5EF4-FFF2-40B4-BE49-F238E27FC236}">
                <a16:creationId xmlns="" xmlns:a16="http://schemas.microsoft.com/office/drawing/2014/main" id="{1EAD7070-FD85-4225-9E46-71F4C745F19B}"/>
              </a:ext>
            </a:extLst>
          </p:cNvPr>
          <p:cNvSpPr>
            <a:spLocks noGrp="1"/>
          </p:cNvSpPr>
          <p:nvPr>
            <p:ph type="title"/>
          </p:nvPr>
        </p:nvSpPr>
        <p:spPr>
          <a:xfrm>
            <a:off x="754144" y="484631"/>
            <a:ext cx="6340519" cy="1638469"/>
          </a:xfrm>
        </p:spPr>
        <p:txBody>
          <a:bodyPr>
            <a:normAutofit/>
          </a:bodyPr>
          <a:lstStyle/>
          <a:p>
            <a:r>
              <a:rPr lang="nb-NO" sz="4300"/>
              <a:t>THE NEW ERA TO DESING AN ENVIRONMENTAL CITY</a:t>
            </a:r>
          </a:p>
        </p:txBody>
      </p:sp>
      <p:sp>
        <p:nvSpPr>
          <p:cNvPr id="24" name="Rectangle 23">
            <a:extLst>
              <a:ext uri="{FF2B5EF4-FFF2-40B4-BE49-F238E27FC236}">
                <a16:creationId xmlns="" xmlns:a16="http://schemas.microsoft.com/office/drawing/2014/main" id="{5FDAFA16-9D2D-4BEC-89D0-B4EABEE911B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28" name="Plassholder for innhold 2">
            <a:extLst>
              <a:ext uri="{FF2B5EF4-FFF2-40B4-BE49-F238E27FC236}">
                <a16:creationId xmlns="" xmlns:a16="http://schemas.microsoft.com/office/drawing/2014/main" id="{B657733D-86B2-D75F-008A-D4C59F0B6EA6}"/>
              </a:ext>
            </a:extLst>
          </p:cNvPr>
          <p:cNvGraphicFramePr>
            <a:graphicFrameLocks noGrp="1"/>
          </p:cNvGraphicFramePr>
          <p:nvPr>
            <p:ph idx="1"/>
          </p:nvPr>
        </p:nvGraphicFramePr>
        <p:xfrm>
          <a:off x="765051" y="2443140"/>
          <a:ext cx="6306309" cy="39302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Plassholder for bunntekst 3">
            <a:extLst>
              <a:ext uri="{FF2B5EF4-FFF2-40B4-BE49-F238E27FC236}">
                <a16:creationId xmlns="" xmlns:a16="http://schemas.microsoft.com/office/drawing/2014/main" id="{0B9677E3-F68C-4DDE-9D24-5112E4549E57}"/>
              </a:ext>
            </a:extLst>
          </p:cNvPr>
          <p:cNvSpPr>
            <a:spLocks noGrp="1"/>
          </p:cNvSpPr>
          <p:nvPr>
            <p:ph type="ftr" sz="quarter" idx="11"/>
          </p:nvPr>
        </p:nvSpPr>
        <p:spPr>
          <a:xfrm>
            <a:off x="3551973" y="6375679"/>
            <a:ext cx="3228975" cy="345796"/>
          </a:xfrm>
        </p:spPr>
        <p:txBody>
          <a:bodyPr>
            <a:normAutofit/>
          </a:bodyPr>
          <a:lstStyle/>
          <a:p>
            <a:pPr algn="r">
              <a:spcAft>
                <a:spcPts val="600"/>
              </a:spcAft>
            </a:pPr>
            <a:r>
              <a:rPr lang="en-US" sz="1100"/>
              <a:t>Project Number: 2020-1-UK01-KA227-SCH-094437</a:t>
            </a:r>
          </a:p>
        </p:txBody>
      </p:sp>
      <p:pic>
        <p:nvPicPr>
          <p:cNvPr id="8" name="Graphic 7" descr="Bærekraft">
            <a:extLst>
              <a:ext uri="{FF2B5EF4-FFF2-40B4-BE49-F238E27FC236}">
                <a16:creationId xmlns="" xmlns:a16="http://schemas.microsoft.com/office/drawing/2014/main" id="{3C40DFF8-B1C6-4AE0-1939-F421C29AC03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8050787" y="1600709"/>
            <a:ext cx="3656581" cy="4560394"/>
          </a:xfrm>
          <a:prstGeom prst="rect">
            <a:avLst/>
          </a:prstGeom>
        </p:spPr>
      </p:pic>
      <p:sp>
        <p:nvSpPr>
          <p:cNvPr id="9" name="TextBox 8">
            <a:extLst>
              <a:ext uri="{FF2B5EF4-FFF2-40B4-BE49-F238E27FC236}">
                <a16:creationId xmlns="" xmlns:a16="http://schemas.microsoft.com/office/drawing/2014/main" id="{5F4CD7A0-6FFF-B8D2-53E9-287B8DC05DF5}"/>
              </a:ext>
            </a:extLst>
          </p:cNvPr>
          <p:cNvSpPr txBox="1"/>
          <p:nvPr/>
        </p:nvSpPr>
        <p:spPr>
          <a:xfrm>
            <a:off x="6563073" y="6023167"/>
            <a:ext cx="6096000" cy="369332"/>
          </a:xfrm>
          <a:prstGeom prst="rect">
            <a:avLst/>
          </a:prstGeom>
          <a:noFill/>
        </p:spPr>
        <p:txBody>
          <a:bodyPr wrap="square">
            <a:spAutoFit/>
          </a:bodyPr>
          <a:lstStyle/>
          <a:p>
            <a:r>
              <a:rPr lang="en-US" dirty="0">
                <a:latin typeface="Calibri" panose="020F0502020204030204" pitchFamily="34" charset="0"/>
                <a:ea typeface="Calibri" panose="020F0502020204030204" pitchFamily="34" charset="0"/>
              </a:rPr>
              <a:t>Source: </a:t>
            </a:r>
            <a:r>
              <a:rPr lang="en-US" sz="1800" dirty="0">
                <a:effectLst/>
                <a:latin typeface="Calibri" panose="020F0502020204030204" pitchFamily="34" charset="0"/>
                <a:ea typeface="Calibri" panose="020F0502020204030204" pitchFamily="34" charset="0"/>
              </a:rPr>
              <a:t>Margolin, 2015</a:t>
            </a:r>
            <a:endParaRPr lang="en-GB" dirty="0"/>
          </a:p>
        </p:txBody>
      </p:sp>
    </p:spTree>
    <p:extLst>
      <p:ext uri="{BB962C8B-B14F-4D97-AF65-F5344CB8AC3E}">
        <p14:creationId xmlns:p14="http://schemas.microsoft.com/office/powerpoint/2010/main" val="2840487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tel 1">
            <a:extLst>
              <a:ext uri="{FF2B5EF4-FFF2-40B4-BE49-F238E27FC236}">
                <a16:creationId xmlns="" xmlns:a16="http://schemas.microsoft.com/office/drawing/2014/main" id="{AE8ED3A4-AD92-48D7-B3E0-40B89F0EB3C8}"/>
              </a:ext>
            </a:extLst>
          </p:cNvPr>
          <p:cNvSpPr>
            <a:spLocks noGrp="1"/>
          </p:cNvSpPr>
          <p:nvPr>
            <p:ph type="title"/>
          </p:nvPr>
        </p:nvSpPr>
        <p:spPr>
          <a:xfrm>
            <a:off x="1251678" y="382385"/>
            <a:ext cx="10178322" cy="1492132"/>
          </a:xfrm>
        </p:spPr>
        <p:txBody>
          <a:bodyPr>
            <a:normAutofit/>
          </a:bodyPr>
          <a:lstStyle/>
          <a:p>
            <a:r>
              <a:rPr lang="nb-NO" dirty="0"/>
              <a:t>1) Distributing Food</a:t>
            </a:r>
          </a:p>
        </p:txBody>
      </p:sp>
      <p:pic>
        <p:nvPicPr>
          <p:cNvPr id="6" name="Bilde 5" descr="Et bilde som inneholder tekst, butikk, salg&#10;&#10;Automatisk generert beskrivelse">
            <a:extLst>
              <a:ext uri="{FF2B5EF4-FFF2-40B4-BE49-F238E27FC236}">
                <a16:creationId xmlns="" xmlns:a16="http://schemas.microsoft.com/office/drawing/2014/main" id="{895985D5-2302-480C-BB77-C7BAFF07C1FD}"/>
              </a:ext>
            </a:extLst>
          </p:cNvPr>
          <p:cNvPicPr>
            <a:picLocks noChangeAspect="1"/>
          </p:cNvPicPr>
          <p:nvPr/>
        </p:nvPicPr>
        <p:blipFill rotWithShape="1">
          <a:blip r:embed="rId2"/>
          <a:srcRect l="5029" r="12469" b="1"/>
          <a:stretch/>
        </p:blipFill>
        <p:spPr>
          <a:xfrm>
            <a:off x="1328739" y="2400300"/>
            <a:ext cx="3743323" cy="3505200"/>
          </a:xfrm>
          <a:prstGeom prst="rect">
            <a:avLst/>
          </a:prstGeom>
        </p:spPr>
      </p:pic>
      <p:sp>
        <p:nvSpPr>
          <p:cNvPr id="3" name="Plassholder for innhold 2">
            <a:extLst>
              <a:ext uri="{FF2B5EF4-FFF2-40B4-BE49-F238E27FC236}">
                <a16:creationId xmlns="" xmlns:a16="http://schemas.microsoft.com/office/drawing/2014/main" id="{5C4DF866-B960-4E9B-87CA-C7DBEB45720C}"/>
              </a:ext>
            </a:extLst>
          </p:cNvPr>
          <p:cNvSpPr>
            <a:spLocks noGrp="1"/>
          </p:cNvSpPr>
          <p:nvPr>
            <p:ph idx="1"/>
          </p:nvPr>
        </p:nvSpPr>
        <p:spPr>
          <a:xfrm>
            <a:off x="5414103" y="2286001"/>
            <a:ext cx="6015897" cy="3593591"/>
          </a:xfrm>
        </p:spPr>
        <p:txBody>
          <a:bodyPr>
            <a:normAutofit fontScale="92500" lnSpcReduction="10000"/>
          </a:bodyPr>
          <a:lstStyle/>
          <a:p>
            <a:r>
              <a:rPr lang="en-GB" sz="2400" dirty="0">
                <a:effectLst/>
                <a:latin typeface="Calibri" panose="020F0502020204030204" pitchFamily="34" charset="0"/>
                <a:ea typeface="Calibri" panose="020F0502020204030204" pitchFamily="34" charset="0"/>
              </a:rPr>
              <a:t>There are many various ways to sell street food. There are countless bicycle-mounted eateries and mobile food stalls across China. Most of the time, these vehicles are created by their owners based on a bicycle frame with a cargo bin. In American cities, food trucks travel around and sell a variety of foods. These trucks are equipped with kitchens where food may be made. They frequently belong to restaurants, giving patrons another place to eat.</a:t>
            </a:r>
            <a:endParaRPr lang="nb-NO" sz="2400" dirty="0"/>
          </a:p>
        </p:txBody>
      </p:sp>
      <p:sp>
        <p:nvSpPr>
          <p:cNvPr id="4" name="Plassholder for bunntekst 3">
            <a:extLst>
              <a:ext uri="{FF2B5EF4-FFF2-40B4-BE49-F238E27FC236}">
                <a16:creationId xmlns="" xmlns:a16="http://schemas.microsoft.com/office/drawing/2014/main" id="{D62A80B9-1067-493B-B0F3-2B7EFABD41FA}"/>
              </a:ext>
            </a:extLst>
          </p:cNvPr>
          <p:cNvSpPr>
            <a:spLocks noGrp="1"/>
          </p:cNvSpPr>
          <p:nvPr>
            <p:ph type="ftr" sz="quarter" idx="11"/>
          </p:nvPr>
        </p:nvSpPr>
        <p:spPr>
          <a:xfrm>
            <a:off x="4038600" y="6375679"/>
            <a:ext cx="4114800" cy="345796"/>
          </a:xfrm>
        </p:spPr>
        <p:txBody>
          <a:bodyPr>
            <a:normAutofit/>
          </a:bodyPr>
          <a:lstStyle/>
          <a:p>
            <a:pPr>
              <a:spcAft>
                <a:spcPts val="600"/>
              </a:spcAft>
            </a:pPr>
            <a:r>
              <a:rPr lang="en-US">
                <a:solidFill>
                  <a:prstClr val="black">
                    <a:lumMod val="65000"/>
                    <a:lumOff val="35000"/>
                  </a:prstClr>
                </a:solidFill>
              </a:rPr>
              <a:t>Project Number: 2020-1-UK01-KA227-SCH-094437</a:t>
            </a:r>
          </a:p>
        </p:txBody>
      </p:sp>
      <p:sp>
        <p:nvSpPr>
          <p:cNvPr id="7" name="TextBox 6">
            <a:extLst>
              <a:ext uri="{FF2B5EF4-FFF2-40B4-BE49-F238E27FC236}">
                <a16:creationId xmlns="" xmlns:a16="http://schemas.microsoft.com/office/drawing/2014/main" id="{11032BCC-771D-F58C-7C8C-C9EDFBC30AEB}"/>
              </a:ext>
            </a:extLst>
          </p:cNvPr>
          <p:cNvSpPr txBox="1"/>
          <p:nvPr/>
        </p:nvSpPr>
        <p:spPr>
          <a:xfrm>
            <a:off x="5428892" y="5933658"/>
            <a:ext cx="6096000" cy="369332"/>
          </a:xfrm>
          <a:prstGeom prst="rect">
            <a:avLst/>
          </a:prstGeom>
          <a:noFill/>
        </p:spPr>
        <p:txBody>
          <a:bodyPr wrap="square">
            <a:spAutoFit/>
          </a:bodyPr>
          <a:lstStyle/>
          <a:p>
            <a:r>
              <a:rPr lang="en-US" dirty="0">
                <a:latin typeface="Calibri" panose="020F0502020204030204" pitchFamily="34" charset="0"/>
                <a:ea typeface="Calibri" panose="020F0502020204030204" pitchFamily="34" charset="0"/>
              </a:rPr>
              <a:t>Source: </a:t>
            </a:r>
            <a:r>
              <a:rPr lang="en-US" sz="1800" dirty="0">
                <a:effectLst/>
                <a:latin typeface="Calibri" panose="020F0502020204030204" pitchFamily="34" charset="0"/>
                <a:ea typeface="Calibri" panose="020F0502020204030204" pitchFamily="34" charset="0"/>
              </a:rPr>
              <a:t>Margolin, 2015</a:t>
            </a:r>
            <a:endParaRPr lang="en-GB" dirty="0"/>
          </a:p>
        </p:txBody>
      </p:sp>
    </p:spTree>
    <p:extLst>
      <p:ext uri="{BB962C8B-B14F-4D97-AF65-F5344CB8AC3E}">
        <p14:creationId xmlns:p14="http://schemas.microsoft.com/office/powerpoint/2010/main" val="41346807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tel 1">
            <a:extLst>
              <a:ext uri="{FF2B5EF4-FFF2-40B4-BE49-F238E27FC236}">
                <a16:creationId xmlns="" xmlns:a16="http://schemas.microsoft.com/office/drawing/2014/main" id="{12096A4F-3EB3-4C4E-8FB2-E956A6676D87}"/>
              </a:ext>
            </a:extLst>
          </p:cNvPr>
          <p:cNvSpPr>
            <a:spLocks noGrp="1"/>
          </p:cNvSpPr>
          <p:nvPr>
            <p:ph type="title"/>
          </p:nvPr>
        </p:nvSpPr>
        <p:spPr>
          <a:xfrm>
            <a:off x="5195726" y="382385"/>
            <a:ext cx="6712809" cy="1492132"/>
          </a:xfrm>
        </p:spPr>
        <p:txBody>
          <a:bodyPr>
            <a:normAutofit/>
          </a:bodyPr>
          <a:lstStyle/>
          <a:p>
            <a:r>
              <a:rPr lang="nb-NO" dirty="0"/>
              <a:t>2) Urban Composting</a:t>
            </a:r>
          </a:p>
        </p:txBody>
      </p:sp>
      <p:pic>
        <p:nvPicPr>
          <p:cNvPr id="6" name="Bilde 5" descr="Et bilde som inneholder bygning, utendørs, sykkel, gate&#10;&#10;Automatisk generert beskrivelse">
            <a:extLst>
              <a:ext uri="{FF2B5EF4-FFF2-40B4-BE49-F238E27FC236}">
                <a16:creationId xmlns="" xmlns:a16="http://schemas.microsoft.com/office/drawing/2014/main" id="{F8696D67-1629-467D-B115-161EB490D6DD}"/>
              </a:ext>
            </a:extLst>
          </p:cNvPr>
          <p:cNvPicPr>
            <a:picLocks noChangeAspect="1"/>
          </p:cNvPicPr>
          <p:nvPr/>
        </p:nvPicPr>
        <p:blipFill rotWithShape="1">
          <a:blip r:embed="rId2"/>
          <a:srcRect l="23224" r="32125"/>
          <a:stretch/>
        </p:blipFill>
        <p:spPr>
          <a:xfrm>
            <a:off x="688434" y="-9525"/>
            <a:ext cx="4129822" cy="6867525"/>
          </a:xfrm>
          <a:prstGeom prst="rect">
            <a:avLst/>
          </a:prstGeom>
        </p:spPr>
      </p:pic>
      <p:sp>
        <p:nvSpPr>
          <p:cNvPr id="20" name="Freeform 6">
            <a:extLst>
              <a:ext uri="{FF2B5EF4-FFF2-40B4-BE49-F238E27FC236}">
                <a16:creationId xmlns="" xmlns:a16="http://schemas.microsoft.com/office/drawing/2014/main" id="{5402222E-F041-43A0-81BC-1B3F2EF765E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3" name="Plassholder for innhold 2">
            <a:extLst>
              <a:ext uri="{FF2B5EF4-FFF2-40B4-BE49-F238E27FC236}">
                <a16:creationId xmlns="" xmlns:a16="http://schemas.microsoft.com/office/drawing/2014/main" id="{38C4B269-7F0B-450D-876B-DE87AACD23CC}"/>
              </a:ext>
            </a:extLst>
          </p:cNvPr>
          <p:cNvSpPr>
            <a:spLocks noGrp="1"/>
          </p:cNvSpPr>
          <p:nvPr>
            <p:ph idx="1"/>
          </p:nvPr>
        </p:nvSpPr>
        <p:spPr>
          <a:xfrm>
            <a:off x="5168228" y="1128451"/>
            <a:ext cx="6335338" cy="3593591"/>
          </a:xfrm>
        </p:spPr>
        <p:txBody>
          <a:bodyPr>
            <a:noAutofit/>
          </a:bodyPr>
          <a:lstStyle/>
          <a:p>
            <a:pPr>
              <a:lnSpc>
                <a:spcPct val="100000"/>
              </a:lnSpc>
            </a:pPr>
            <a:r>
              <a:rPr lang="en-US" sz="1500" dirty="0"/>
              <a:t>Of course, disposing of food waste is the other aspect of growing and distributing food. There is a rising trend in the US to collect food waste and transform it into compost for farming and gardening. To distinguish it from "hard waste," which is made up of sturdy materials like cardboard, metal, and plastic, this type of garbage is referred to as "soft waste.“</a:t>
            </a:r>
          </a:p>
          <a:p>
            <a:pPr>
              <a:lnSpc>
                <a:spcPct val="100000"/>
              </a:lnSpc>
            </a:pPr>
            <a:r>
              <a:rPr lang="en-US" sz="1500" dirty="0"/>
              <a:t>Because there were no services to collect food waste from people, markets, or restaurants and transfer it to a facility where it might be converted into a product to improve the soil or else transformed into electricity until recently, recycling soft waste or composting was challenging. These businesses are only getting started, and they'll probably grow to meet the demands of an expanding clientele of consumers, eateries, and retailers willing to pay to have their food waste removed. The trash is then transported to locations where waste carriers pay to dispose of it in enormous machines that digest the waste and turn it into energy, or to deposit it on compost piles. The creation of vehicles, particularly bicycles with storage racks, that may be </a:t>
            </a:r>
            <a:r>
              <a:rPr lang="en-US" sz="1500" dirty="0" err="1"/>
              <a:t>utilised</a:t>
            </a:r>
            <a:r>
              <a:rPr lang="en-US" sz="1500" dirty="0"/>
              <a:t> for garbage transportation instead of energy-consuming automobiles or trucks, is one area for growth in the new food waste hauling business. Another is the construction of decomposition devices that may transform compost into several forms, including energy and liquid as well as material for soil augmentation.</a:t>
            </a:r>
            <a:endParaRPr lang="nb-NO" sz="1500" dirty="0"/>
          </a:p>
        </p:txBody>
      </p:sp>
      <p:sp>
        <p:nvSpPr>
          <p:cNvPr id="4" name="Plassholder for bunntekst 3">
            <a:extLst>
              <a:ext uri="{FF2B5EF4-FFF2-40B4-BE49-F238E27FC236}">
                <a16:creationId xmlns="" xmlns:a16="http://schemas.microsoft.com/office/drawing/2014/main" id="{806AA8F0-708F-4EBD-89F8-9B3214F596D9}"/>
              </a:ext>
            </a:extLst>
          </p:cNvPr>
          <p:cNvSpPr>
            <a:spLocks noGrp="1"/>
          </p:cNvSpPr>
          <p:nvPr>
            <p:ph type="ftr" sz="quarter" idx="11"/>
          </p:nvPr>
        </p:nvSpPr>
        <p:spPr>
          <a:xfrm>
            <a:off x="5195726" y="6375679"/>
            <a:ext cx="4271016" cy="345796"/>
          </a:xfrm>
        </p:spPr>
        <p:txBody>
          <a:bodyPr>
            <a:normAutofit/>
          </a:bodyPr>
          <a:lstStyle/>
          <a:p>
            <a:pPr algn="l">
              <a:spcAft>
                <a:spcPts val="600"/>
              </a:spcAft>
            </a:pPr>
            <a:r>
              <a:rPr lang="en-US"/>
              <a:t>Project Number: 2020-1-UK01-KA227-SCH-094437</a:t>
            </a:r>
          </a:p>
        </p:txBody>
      </p:sp>
      <p:sp>
        <p:nvSpPr>
          <p:cNvPr id="22" name="Rectangle 21">
            <a:extLst>
              <a:ext uri="{FF2B5EF4-FFF2-40B4-BE49-F238E27FC236}">
                <a16:creationId xmlns="" xmlns:a16="http://schemas.microsoft.com/office/drawing/2014/main" id="{B80D28A2-8EA4-4EF0-9056-3BDAA7290FD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TextBox 7">
            <a:extLst>
              <a:ext uri="{FF2B5EF4-FFF2-40B4-BE49-F238E27FC236}">
                <a16:creationId xmlns="" xmlns:a16="http://schemas.microsoft.com/office/drawing/2014/main" id="{F8F38735-690B-2A4E-BA4A-A5CB4B1440BC}"/>
              </a:ext>
            </a:extLst>
          </p:cNvPr>
          <p:cNvSpPr txBox="1"/>
          <p:nvPr/>
        </p:nvSpPr>
        <p:spPr>
          <a:xfrm>
            <a:off x="5428892" y="5933658"/>
            <a:ext cx="6096000" cy="369332"/>
          </a:xfrm>
          <a:prstGeom prst="rect">
            <a:avLst/>
          </a:prstGeom>
          <a:noFill/>
        </p:spPr>
        <p:txBody>
          <a:bodyPr wrap="square">
            <a:spAutoFit/>
          </a:bodyPr>
          <a:lstStyle/>
          <a:p>
            <a:r>
              <a:rPr lang="en-US" dirty="0">
                <a:latin typeface="Calibri" panose="020F0502020204030204" pitchFamily="34" charset="0"/>
                <a:ea typeface="Calibri" panose="020F0502020204030204" pitchFamily="34" charset="0"/>
              </a:rPr>
              <a:t>Source: </a:t>
            </a:r>
            <a:r>
              <a:rPr lang="en-US" sz="1800" dirty="0">
                <a:effectLst/>
                <a:latin typeface="Calibri" panose="020F0502020204030204" pitchFamily="34" charset="0"/>
                <a:ea typeface="Calibri" panose="020F0502020204030204" pitchFamily="34" charset="0"/>
              </a:rPr>
              <a:t>Margolin, 2015</a:t>
            </a:r>
            <a:endParaRPr lang="en-GB" dirty="0"/>
          </a:p>
        </p:txBody>
      </p:sp>
    </p:spTree>
    <p:extLst>
      <p:ext uri="{BB962C8B-B14F-4D97-AF65-F5344CB8AC3E}">
        <p14:creationId xmlns:p14="http://schemas.microsoft.com/office/powerpoint/2010/main" val="21280341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 name="Bilde 5" descr="Et bilde som inneholder stein, stabel, utendørs, rotete&#10;&#10;Automatisk generert beskrivelse">
            <a:extLst>
              <a:ext uri="{FF2B5EF4-FFF2-40B4-BE49-F238E27FC236}">
                <a16:creationId xmlns="" xmlns:a16="http://schemas.microsoft.com/office/drawing/2014/main" id="{8C3DAB49-F23A-4F79-9110-FC89BA405CA3}"/>
              </a:ext>
            </a:extLst>
          </p:cNvPr>
          <p:cNvPicPr>
            <a:picLocks noChangeAspect="1"/>
          </p:cNvPicPr>
          <p:nvPr/>
        </p:nvPicPr>
        <p:blipFill rotWithShape="1">
          <a:blip r:embed="rId2"/>
          <a:srcRect l="38622" r="14138" b="-1"/>
          <a:stretch/>
        </p:blipFill>
        <p:spPr>
          <a:xfrm>
            <a:off x="7338646" y="10"/>
            <a:ext cx="4853354" cy="6857990"/>
          </a:xfrm>
          <a:prstGeom prst="rect">
            <a:avLst/>
          </a:prstGeom>
        </p:spPr>
      </p:pic>
      <p:sp>
        <p:nvSpPr>
          <p:cNvPr id="11" name="Freeform 10">
            <a:extLst>
              <a:ext uri="{FF2B5EF4-FFF2-40B4-BE49-F238E27FC236}">
                <a16:creationId xmlns="" xmlns:a16="http://schemas.microsoft.com/office/drawing/2014/main" id="{E1CE536E-134A-4A35-900B-30F927D5B52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ltGray">
          <a:xfrm>
            <a:off x="0" y="0"/>
            <a:ext cx="75692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solidFill>
          <a:ln w="0">
            <a:noFill/>
            <a:prstDash val="solid"/>
            <a:round/>
            <a:headEnd/>
            <a:tailEnd/>
          </a:ln>
        </p:spPr>
      </p:sp>
      <p:sp>
        <p:nvSpPr>
          <p:cNvPr id="2" name="Tittel 1">
            <a:extLst>
              <a:ext uri="{FF2B5EF4-FFF2-40B4-BE49-F238E27FC236}">
                <a16:creationId xmlns="" xmlns:a16="http://schemas.microsoft.com/office/drawing/2014/main" id="{DEC227C2-EC95-44B7-AFA1-69367B8BE590}"/>
              </a:ext>
            </a:extLst>
          </p:cNvPr>
          <p:cNvSpPr>
            <a:spLocks noGrp="1"/>
          </p:cNvSpPr>
          <p:nvPr>
            <p:ph type="title"/>
          </p:nvPr>
        </p:nvSpPr>
        <p:spPr>
          <a:xfrm>
            <a:off x="765051" y="382385"/>
            <a:ext cx="6015897" cy="1492132"/>
          </a:xfrm>
        </p:spPr>
        <p:txBody>
          <a:bodyPr>
            <a:normAutofit/>
          </a:bodyPr>
          <a:lstStyle/>
          <a:p>
            <a:r>
              <a:rPr lang="nb-NO" dirty="0"/>
              <a:t>3) Hard waste</a:t>
            </a:r>
          </a:p>
        </p:txBody>
      </p:sp>
      <p:sp>
        <p:nvSpPr>
          <p:cNvPr id="13" name="Rectangle 12">
            <a:extLst>
              <a:ext uri="{FF2B5EF4-FFF2-40B4-BE49-F238E27FC236}">
                <a16:creationId xmlns="" xmlns:a16="http://schemas.microsoft.com/office/drawing/2014/main" id="{FA0382D1-1594-4E3D-842E-04E1E5E7578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lassholder for innhold 2">
            <a:extLst>
              <a:ext uri="{FF2B5EF4-FFF2-40B4-BE49-F238E27FC236}">
                <a16:creationId xmlns="" xmlns:a16="http://schemas.microsoft.com/office/drawing/2014/main" id="{9BE3263C-52A1-41B3-B42D-E156831388D3}"/>
              </a:ext>
            </a:extLst>
          </p:cNvPr>
          <p:cNvSpPr>
            <a:spLocks noGrp="1"/>
          </p:cNvSpPr>
          <p:nvPr>
            <p:ph idx="1"/>
          </p:nvPr>
        </p:nvSpPr>
        <p:spPr>
          <a:xfrm>
            <a:off x="765050" y="1128451"/>
            <a:ext cx="6015897" cy="3593591"/>
          </a:xfrm>
        </p:spPr>
        <p:txBody>
          <a:bodyPr>
            <a:noAutofit/>
          </a:bodyPr>
          <a:lstStyle/>
          <a:p>
            <a:pPr>
              <a:lnSpc>
                <a:spcPct val="100000"/>
              </a:lnSpc>
            </a:pPr>
            <a:r>
              <a:rPr lang="en-US" sz="1500" dirty="0"/>
              <a:t>Materials like cardboard, plastic, and metal are considered hard trash. Different methods are often used to dispose of this garbage. Large garbage carriers in the United States collect it, sort it, and then sell it. Ordinarily, domestic appliances and electronic devices are not taken by garbage haulers. Such equipment may be recycled in Chicago, where workers are employed to collect it, sort it, and then prepare it for sale to businesses that extract the metals and other salvageable materials.</a:t>
            </a:r>
          </a:p>
          <a:p>
            <a:pPr>
              <a:lnSpc>
                <a:spcPct val="100000"/>
              </a:lnSpc>
            </a:pPr>
            <a:r>
              <a:rPr lang="en-US" sz="1500" dirty="0"/>
              <a:t>Recycling cans made of metal or cardboard are both affordable options. These tasks are frequently carried out by lone persons who gather cans or cardboard and convey them to a recycling facility where they get paid. However, cooperative businesses have also developed around such recycling. Brazil has been a pioneer in the development of cooperatives for recycling where everyone shares in the revenue from the sale of the recovered materials. These businesses demand a variety of abilities, including the ability to locate recycled materials and package, sell, and maintain financial records for them. It is only one of many businesses that can expand as a result of the so-called "trash economy," which generates an excess of surplus soft and hard garbage that can be collected and recycled. Such cooperatives have the potential to develop into profitable enterprises, but this requires careful planning and management.</a:t>
            </a:r>
            <a:endParaRPr lang="nb-NO" sz="1500" dirty="0"/>
          </a:p>
        </p:txBody>
      </p:sp>
      <p:sp>
        <p:nvSpPr>
          <p:cNvPr id="4" name="Plassholder for bunntekst 3">
            <a:extLst>
              <a:ext uri="{FF2B5EF4-FFF2-40B4-BE49-F238E27FC236}">
                <a16:creationId xmlns="" xmlns:a16="http://schemas.microsoft.com/office/drawing/2014/main" id="{A7606985-E20B-465C-821A-68E7764B65A8}"/>
              </a:ext>
            </a:extLst>
          </p:cNvPr>
          <p:cNvSpPr>
            <a:spLocks noGrp="1"/>
          </p:cNvSpPr>
          <p:nvPr>
            <p:ph type="ftr" sz="quarter" idx="11"/>
          </p:nvPr>
        </p:nvSpPr>
        <p:spPr>
          <a:xfrm>
            <a:off x="3551973" y="6375679"/>
            <a:ext cx="3228975" cy="345796"/>
          </a:xfrm>
        </p:spPr>
        <p:txBody>
          <a:bodyPr>
            <a:normAutofit/>
          </a:bodyPr>
          <a:lstStyle/>
          <a:p>
            <a:pPr algn="r">
              <a:spcAft>
                <a:spcPts val="600"/>
              </a:spcAft>
            </a:pPr>
            <a:r>
              <a:rPr lang="en-US" sz="1100"/>
              <a:t>Project Number: 2020-1-UK01-KA227-SCH-094437</a:t>
            </a:r>
          </a:p>
        </p:txBody>
      </p:sp>
      <p:sp>
        <p:nvSpPr>
          <p:cNvPr id="8" name="TextBox 7">
            <a:extLst>
              <a:ext uri="{FF2B5EF4-FFF2-40B4-BE49-F238E27FC236}">
                <a16:creationId xmlns="" xmlns:a16="http://schemas.microsoft.com/office/drawing/2014/main" id="{749C4496-1D0D-1F08-2766-0DD450FF1D0F}"/>
              </a:ext>
            </a:extLst>
          </p:cNvPr>
          <p:cNvSpPr txBox="1"/>
          <p:nvPr/>
        </p:nvSpPr>
        <p:spPr>
          <a:xfrm>
            <a:off x="963797" y="6106283"/>
            <a:ext cx="6096000" cy="369332"/>
          </a:xfrm>
          <a:prstGeom prst="rect">
            <a:avLst/>
          </a:prstGeom>
          <a:noFill/>
        </p:spPr>
        <p:txBody>
          <a:bodyPr wrap="square">
            <a:spAutoFit/>
          </a:bodyPr>
          <a:lstStyle/>
          <a:p>
            <a:r>
              <a:rPr lang="en-US" dirty="0">
                <a:latin typeface="Calibri" panose="020F0502020204030204" pitchFamily="34" charset="0"/>
                <a:ea typeface="Calibri" panose="020F0502020204030204" pitchFamily="34" charset="0"/>
              </a:rPr>
              <a:t>Source: </a:t>
            </a:r>
            <a:r>
              <a:rPr lang="en-US" sz="1800" dirty="0">
                <a:effectLst/>
                <a:latin typeface="Calibri" panose="020F0502020204030204" pitchFamily="34" charset="0"/>
                <a:ea typeface="Calibri" panose="020F0502020204030204" pitchFamily="34" charset="0"/>
              </a:rPr>
              <a:t>Margolin, 2015</a:t>
            </a:r>
            <a:endParaRPr lang="en-GB" dirty="0"/>
          </a:p>
        </p:txBody>
      </p:sp>
    </p:spTree>
    <p:extLst>
      <p:ext uri="{BB962C8B-B14F-4D97-AF65-F5344CB8AC3E}">
        <p14:creationId xmlns:p14="http://schemas.microsoft.com/office/powerpoint/2010/main" val="335112453"/>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TotalTime>
  <Words>1768</Words>
  <Application>Microsoft Office PowerPoint</Application>
  <PresentationFormat>Widescreen</PresentationFormat>
  <Paragraphs>107</Paragraphs>
  <Slides>22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Gill Sans MT</vt:lpstr>
      <vt:lpstr>Impact</vt:lpstr>
      <vt:lpstr>Times New Roman</vt:lpstr>
      <vt:lpstr>Verdana</vt:lpstr>
      <vt:lpstr>Badge</vt:lpstr>
      <vt:lpstr>ENVIRONMENT Citizenship module  INTERMEZZO UNGDOMSORGANISASJON</vt:lpstr>
      <vt:lpstr>TOPIC 2:Public and Local Government Models    </vt:lpstr>
      <vt:lpstr> the importance of environmental design  </vt:lpstr>
      <vt:lpstr>INTRODUCTION</vt:lpstr>
      <vt:lpstr>3 MAIN STEPS TO DESING AN ENVIRONMENTAL CITY</vt:lpstr>
      <vt:lpstr>THE NEW ERA TO DESING AN ENVIRONMENTAL CITY</vt:lpstr>
      <vt:lpstr>1) Distributing Food</vt:lpstr>
      <vt:lpstr>2) Urban Composting</vt:lpstr>
      <vt:lpstr>3) Hard waste</vt:lpstr>
      <vt:lpstr>4) Repairing and Recycling Products</vt:lpstr>
      <vt:lpstr>5) Homelessness</vt:lpstr>
      <vt:lpstr>6) Microlending</vt:lpstr>
      <vt:lpstr>7) Alternative Energy</vt:lpstr>
      <vt:lpstr>PowerPoint Presentation</vt:lpstr>
      <vt:lpstr>SINGAPORE</vt:lpstr>
      <vt:lpstr>ZURICH, SWITZERLAND</vt:lpstr>
      <vt:lpstr>COPENHAGEN, DENMARK</vt:lpstr>
      <vt:lpstr>SEOUL, SOUTH KOREA</vt:lpstr>
      <vt:lpstr>AMSTERDAM, NETHERLANDS</vt:lpstr>
      <vt:lpstr>GENERAL DISCUSSION</vt:lpstr>
      <vt:lpstr>CREATE YOUR OWN CITY</vt:lpstr>
      <vt:lpstr>REFERENCES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Nobody will be left behind (nwblb)</dc:title>
  <dc:creator>Bradley-Mc Cauley, Laura</dc:creator>
  <cp:lastModifiedBy>Volga Sezen</cp:lastModifiedBy>
  <cp:revision>173</cp:revision>
  <dcterms:created xsi:type="dcterms:W3CDTF">2021-12-01T10:07:52Z</dcterms:created>
  <dcterms:modified xsi:type="dcterms:W3CDTF">2022-08-31T17:47:58Z</dcterms:modified>
</cp:coreProperties>
</file>