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1" r:id="rId6"/>
    <p:sldId id="262" r:id="rId7"/>
    <p:sldId id="263" r:id="rId8"/>
    <p:sldId id="264" r:id="rId9"/>
    <p:sldId id="269"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8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‹N›</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‹N›</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11.12.2022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19882735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11.12.2022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348899185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11.12.2022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11.12.2022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11.12.2022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‹N›</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11.12.2022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11.12.2022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‹N›</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twinkl.com.tr/teaching-wiki/digital-literacy" TargetMode="External"/><Relationship Id="rId2" Type="http://schemas.openxmlformats.org/officeDocument/2006/relationships/hyperlink" Target="https://en.wikipedia.org/wiki/Digital_literac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a:p>
            <a:endParaRPr lang="tr-TR" dirty="0"/>
          </a:p>
        </p:txBody>
      </p:sp>
    </p:spTree>
    <p:extLst>
      <p:ext uri="{BB962C8B-B14F-4D97-AF65-F5344CB8AC3E}">
        <p14:creationId xmlns:p14="http://schemas.microsoft.com/office/powerpoint/2010/main" val="1195986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dirty="0"/>
              <a:t>Domande di valutazione</a:t>
            </a:r>
            <a:endParaRPr lang="tr-TR" dirty="0"/>
          </a:p>
        </p:txBody>
      </p:sp>
      <p:sp>
        <p:nvSpPr>
          <p:cNvPr id="3" name="İçerik Yer Tutucusu 2"/>
          <p:cNvSpPr>
            <a:spLocks noGrp="1"/>
          </p:cNvSpPr>
          <p:nvPr>
            <p:ph idx="1"/>
          </p:nvPr>
        </p:nvSpPr>
        <p:spPr>
          <a:xfrm>
            <a:off x="1251678" y="1611747"/>
            <a:ext cx="10178322" cy="3593591"/>
          </a:xfrm>
        </p:spPr>
        <p:txBody>
          <a:bodyPr/>
          <a:lstStyle/>
          <a:p>
            <a:pPr lvl="0"/>
            <a:r>
              <a:rPr lang="it-IT" dirty="0"/>
              <a:t>Cosa ti viene in mente quando senti la parola «alfabetizzazione digitale»?</a:t>
            </a:r>
          </a:p>
          <a:p>
            <a:pPr lvl="0"/>
            <a:r>
              <a:rPr lang="it-IT" dirty="0"/>
              <a:t>Perché l'alfabetizzazione digitale è fondamentale nell'istruzione?</a:t>
            </a:r>
          </a:p>
          <a:p>
            <a:pPr lvl="0"/>
            <a:r>
              <a:rPr lang="it-IT" dirty="0"/>
              <a:t>Quali sono i vantaggi dell'utilizzo della tecnologia nell'istruzione?</a:t>
            </a:r>
          </a:p>
          <a:p>
            <a:pPr lvl="0"/>
            <a:r>
              <a:rPr lang="it-IT" dirty="0"/>
              <a:t>Fai un esempio di abilità di alfabetizzazione digitale.</a:t>
            </a: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a:t>References</a:t>
            </a:r>
            <a:endParaRPr lang="tr-TR" dirty="0"/>
          </a:p>
        </p:txBody>
      </p:sp>
      <p:sp>
        <p:nvSpPr>
          <p:cNvPr id="3" name="İçerik Yer Tutucusu 2"/>
          <p:cNvSpPr>
            <a:spLocks noGrp="1"/>
          </p:cNvSpPr>
          <p:nvPr>
            <p:ph idx="1"/>
          </p:nvPr>
        </p:nvSpPr>
        <p:spPr>
          <a:xfrm>
            <a:off x="1251678" y="1644073"/>
            <a:ext cx="10178322" cy="4235519"/>
          </a:xfrm>
        </p:spPr>
        <p:txBody>
          <a:bodyPr/>
          <a:lstStyle/>
          <a:p>
            <a:r>
              <a:rPr lang="it-IT" dirty="0"/>
              <a:t>Digital Literacy. </a:t>
            </a:r>
            <a:r>
              <a:rPr lang="it-IT" u="sng" dirty="0">
                <a:hlinkClick r:id="rId2"/>
              </a:rPr>
              <a:t>https://en.wikipedia.org/wiki/Digital_literacy</a:t>
            </a:r>
            <a:endParaRPr lang="tr-TR" dirty="0"/>
          </a:p>
          <a:p>
            <a:pPr marL="0" indent="0">
              <a:buNone/>
            </a:pPr>
            <a:endParaRPr lang="tr-TR" dirty="0"/>
          </a:p>
          <a:p>
            <a:r>
              <a:rPr lang="it-IT" dirty="0"/>
              <a:t>Digital Literacy.  </a:t>
            </a:r>
            <a:r>
              <a:rPr lang="it-IT" u="sng" dirty="0">
                <a:hlinkClick r:id="rId3"/>
              </a:rPr>
              <a:t>https://www.twinkl.com.tr/teaching-wiki/digital-literacy</a:t>
            </a:r>
            <a:endParaRPr lang="tr-TR" dirty="0"/>
          </a:p>
          <a:p>
            <a:endParaRPr lang="tr-TR" dirty="0"/>
          </a:p>
          <a:p>
            <a:endParaRPr lang="tr-TR" dirty="0"/>
          </a:p>
        </p:txBody>
      </p:sp>
    </p:spTree>
    <p:extLst>
      <p:ext uri="{BB962C8B-B14F-4D97-AF65-F5344CB8AC3E}">
        <p14:creationId xmlns:p14="http://schemas.microsoft.com/office/powerpoint/2010/main" val="3113141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err="1"/>
              <a:t>Dıgıtal</a:t>
            </a:r>
            <a:r>
              <a:rPr lang="tr-TR" dirty="0"/>
              <a:t> </a:t>
            </a:r>
            <a:r>
              <a:rPr lang="tr-TR" dirty="0" err="1"/>
              <a:t>cıtızenshıp</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a:rPr lang="tr-TR" sz="1200" dirty="0"/>
              <a:t>        Project </a:t>
            </a:r>
            <a:r>
              <a:rPr lang="tr-TR" sz="1200" dirty="0" err="1"/>
              <a:t>Number</a:t>
            </a:r>
            <a:r>
              <a:rPr lang="tr-TR" sz="1200" dirty="0"/>
              <a:t>: 2020-1-UK01-KA227-SCH-094437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2700" b="1" dirty="0">
                <a:solidFill>
                  <a:srgbClr val="000000"/>
                </a:solidFill>
                <a:latin typeface="Comic Sans MS" panose="030F0702030302020204" pitchFamily="66" charset="0"/>
              </a:rPr>
              <a:t> </a:t>
            </a:r>
            <a:br>
              <a:rPr lang="tr-TR" sz="2700" b="1" dirty="0">
                <a:solidFill>
                  <a:srgbClr val="000000"/>
                </a:solidFill>
                <a:latin typeface="Comic Sans MS" panose="030F0702030302020204" pitchFamily="66" charset="0"/>
              </a:rPr>
            </a:br>
            <a:br>
              <a:rPr lang="tr-TR" sz="2700" b="1" dirty="0">
                <a:solidFill>
                  <a:srgbClr val="000000"/>
                </a:solidFill>
                <a:latin typeface="Comic Sans MS" panose="030F0702030302020204" pitchFamily="66" charset="0"/>
              </a:rPr>
            </a:br>
            <a:r>
              <a:rPr lang="tr-TR" sz="2700" b="1" dirty="0">
                <a:solidFill>
                  <a:srgbClr val="000000"/>
                </a:solidFill>
                <a:latin typeface="Comic Sans MS" panose="030F0702030302020204" pitchFamily="66" charset="0"/>
              </a:rPr>
              <a:t>                 </a:t>
            </a:r>
            <a:r>
              <a:rPr lang="tr-TR" sz="2700" b="1" dirty="0" err="1">
                <a:solidFill>
                  <a:srgbClr val="000000"/>
                </a:solidFill>
                <a:latin typeface="Comic Sans MS" panose="030F0702030302020204" pitchFamily="66" charset="0"/>
              </a:rPr>
              <a:t>unıt</a:t>
            </a:r>
            <a:r>
              <a:rPr lang="tr-TR" sz="2700" b="1" dirty="0">
                <a:solidFill>
                  <a:srgbClr val="000000"/>
                </a:solidFill>
                <a:latin typeface="Comic Sans MS" panose="030F0702030302020204" pitchFamily="66" charset="0"/>
              </a:rPr>
              <a:t> 5</a:t>
            </a:r>
            <a:r>
              <a:rPr lang="tr-TR" sz="2700" dirty="0">
                <a:latin typeface="Comic Sans MS" panose="030F0702030302020204" pitchFamily="66" charset="0"/>
              </a:rPr>
              <a:t>: </a:t>
            </a:r>
            <a:r>
              <a:rPr lang="tr-TR" sz="2700" b="1" dirty="0" err="1">
                <a:solidFill>
                  <a:srgbClr val="0070C0"/>
                </a:solidFill>
                <a:latin typeface="Comic Sans MS" panose="030F0702030302020204" pitchFamily="66" charset="0"/>
              </a:rPr>
              <a:t>Dıgıtal</a:t>
            </a:r>
            <a:r>
              <a:rPr lang="tr-TR" sz="2700" b="1" dirty="0">
                <a:solidFill>
                  <a:srgbClr val="0070C0"/>
                </a:solidFill>
                <a:latin typeface="Comic Sans MS" panose="030F0702030302020204" pitchFamily="66" charset="0"/>
              </a:rPr>
              <a:t> LITERACY</a:t>
            </a:r>
            <a:endParaRPr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dirty="0"/>
              <a:t>Alfabetizzazione digitale</a:t>
            </a:r>
          </a:p>
        </p:txBody>
      </p:sp>
      <p:sp>
        <p:nvSpPr>
          <p:cNvPr id="3" name="İçerik Yer Tutucusu 2"/>
          <p:cNvSpPr>
            <a:spLocks noGrp="1"/>
          </p:cNvSpPr>
          <p:nvPr>
            <p:ph idx="1"/>
          </p:nvPr>
        </p:nvSpPr>
        <p:spPr>
          <a:xfrm>
            <a:off x="1251678" y="1874517"/>
            <a:ext cx="4936686" cy="4586501"/>
          </a:xfrm>
        </p:spPr>
        <p:txBody>
          <a:bodyPr>
            <a:normAutofit/>
          </a:bodyPr>
          <a:lstStyle/>
          <a:p>
            <a:pPr marL="0" indent="0" algn="just">
              <a:buNone/>
            </a:pPr>
            <a:r>
              <a:rPr lang="it-IT" b="1" dirty="0"/>
              <a:t>L'alfabetizzazione digitale </a:t>
            </a:r>
            <a:r>
              <a:rPr lang="it-IT" dirty="0"/>
              <a:t>si riferisce alla capacità di un individuo di trovare, valutare e comunicare informazioni attraverso la digitazione e altri media su varie piattaforme digitali.</a:t>
            </a:r>
            <a:endParaRPr lang="tr-TR" dirty="0"/>
          </a:p>
        </p:txBody>
      </p:sp>
      <p:pic>
        <p:nvPicPr>
          <p:cNvPr id="4" name="Picture 2" descr="https://www.cambridge.org/elt/blog/wp-content/uploads/2021/07/GettyImages-1163177753-e16261946976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6947" y="1967345"/>
            <a:ext cx="5303609" cy="3749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536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r>
              <a:rPr lang="it-IT" b="1" dirty="0"/>
              <a:t>Perché le competenze di Digital </a:t>
            </a:r>
            <a:r>
              <a:rPr lang="it-IT" b="1" dirty="0" err="1"/>
              <a:t>Literacy</a:t>
            </a:r>
            <a:r>
              <a:rPr lang="it-IT" b="1" dirty="0"/>
              <a:t> sono importanti?</a:t>
            </a:r>
            <a:endParaRPr lang="tr-TR" b="1" i="1" dirty="0"/>
          </a:p>
        </p:txBody>
      </p:sp>
      <p:sp>
        <p:nvSpPr>
          <p:cNvPr id="3" name="İçerik Yer Tutucusu 2"/>
          <p:cNvSpPr>
            <a:spLocks noGrp="1"/>
          </p:cNvSpPr>
          <p:nvPr>
            <p:ph idx="1"/>
          </p:nvPr>
        </p:nvSpPr>
        <p:spPr>
          <a:xfrm>
            <a:off x="877606" y="1883137"/>
            <a:ext cx="5564757" cy="4623447"/>
          </a:xfrm>
        </p:spPr>
        <p:txBody>
          <a:bodyPr>
            <a:normAutofit fontScale="92500"/>
          </a:bodyPr>
          <a:lstStyle/>
          <a:p>
            <a:pPr algn="just"/>
            <a:r>
              <a:rPr lang="it-IT" dirty="0">
                <a:solidFill>
                  <a:schemeClr val="tx1"/>
                </a:solidFill>
              </a:rPr>
              <a:t>Le competenze di alfabetizzazione digitale sono più importanti che mai nel mondo di oggi. I bambini ora crescono con la tecnologia tutt'intorno a loro, al punto che argomenti come la programmazione e i social media fanno ora parte dei nostri programmi di studio nazionali. I dirigenti scolastici e gli insegnanti si stanno concentrando sempre di più sui vantaggi delle competenze di alfabetizzazione digitale nelle scuole perché gli studenti di oggi guardando a Internet e ai social media come fonte chiave di informazioni. Ciò rende la capacità di utilizzare le piattaforme digitali in modo sicuro, protetto ed efficiente ancora più importante per la loro istruzione e la loro vita futura.</a:t>
            </a:r>
            <a:endParaRPr lang="tr-TR" dirty="0">
              <a:solidFill>
                <a:schemeClr val="tx1"/>
              </a:solidFill>
            </a:endParaRPr>
          </a:p>
        </p:txBody>
      </p:sp>
      <p:pic>
        <p:nvPicPr>
          <p:cNvPr id="4" name="Picture 2" descr="https://knilt.arcc.albany.edu/images/7/7e/Screen_Shot_2021-11-19_at_11.06.58_P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07819" y="2275531"/>
            <a:ext cx="4958869" cy="3305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44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360218"/>
            <a:ext cx="10178322" cy="5560291"/>
          </a:xfrm>
        </p:spPr>
        <p:txBody>
          <a:bodyPr>
            <a:normAutofit/>
          </a:bodyPr>
          <a:lstStyle/>
          <a:p>
            <a:pPr algn="just"/>
            <a:r>
              <a:rPr lang="it-IT" b="1" dirty="0">
                <a:solidFill>
                  <a:schemeClr val="tx1"/>
                </a:solidFill>
              </a:rPr>
              <a:t>Lavoro efficiente</a:t>
            </a:r>
            <a:r>
              <a:rPr lang="it-IT" dirty="0">
                <a:solidFill>
                  <a:schemeClr val="tx1"/>
                </a:solidFill>
              </a:rPr>
              <a:t>: i bambini sono spesso tenuti a completare incarichi scritti più lunghi e curare progetti di ricerca. L'alfabetizzazione digitale e la competenza nell'uso della tecnologia possono aiutare gli studenti a completare questo lavoro in modo più accurato e rapido. Ciò consentirebbe loro di progredire nel curriculum in modo più semplice e agevole, sfruttando appieno il supporto educativo offerto dalla tecnologia.</a:t>
            </a:r>
          </a:p>
          <a:p>
            <a:pPr algn="just"/>
            <a:r>
              <a:rPr lang="it-IT" b="1" dirty="0">
                <a:solidFill>
                  <a:schemeClr val="tx1"/>
                </a:solidFill>
              </a:rPr>
              <a:t>Sicurezza</a:t>
            </a:r>
            <a:r>
              <a:rPr lang="it-IT" dirty="0">
                <a:solidFill>
                  <a:schemeClr val="tx1"/>
                </a:solidFill>
              </a:rPr>
              <a:t>: imparare l'alfabetizzazione digitale in un ambiente controllato e sicuro come l'aula può preparare i bambini a esplorare il mondo online in sicurezza e proteggere le loro informazioni personali dagli estranei online. Questo ambiente sicuro e protetto può anche insegnare ai bambini i pericoli del cyberbullismo e delle truffe online per ridurre il rischio che i tuoi studenti cadano vittime di questi comportamenti.</a:t>
            </a:r>
          </a:p>
          <a:p>
            <a:pPr algn="just"/>
            <a:r>
              <a:rPr lang="it-IT" b="1" dirty="0">
                <a:solidFill>
                  <a:schemeClr val="tx1"/>
                </a:solidFill>
              </a:rPr>
              <a:t>Consapevolezza di sé:</a:t>
            </a:r>
            <a:r>
              <a:rPr lang="it-IT" dirty="0">
                <a:solidFill>
                  <a:schemeClr val="tx1"/>
                </a:solidFill>
              </a:rPr>
              <a:t> con ogni post su Instagram, ogni Tweet e ogni post sul blog, i bambini lasciano dietro di sé un'impronta digitale. Imparando le abilità di alfabetizzazione digitale, i bambini impareranno come possono lasciare buone impronte e non quelle di cui si pentiranno in seguito. L'obiettivo qui è insegnare loro come utilizzare i social media e altre piattaforme online per creare una reputazione online positiva.</a:t>
            </a:r>
            <a:endParaRPr lang="tr-TR" dirty="0"/>
          </a:p>
        </p:txBody>
      </p:sp>
    </p:spTree>
    <p:extLst>
      <p:ext uri="{BB962C8B-B14F-4D97-AF65-F5344CB8AC3E}">
        <p14:creationId xmlns:p14="http://schemas.microsoft.com/office/powerpoint/2010/main" val="1342745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it-IT" b="1" dirty="0"/>
              <a:t>Esempi di competenze di alfabetizzazione digitale</a:t>
            </a:r>
            <a:endParaRPr lang="tr-TR" b="1" i="1" dirty="0"/>
          </a:p>
        </p:txBody>
      </p:sp>
      <p:sp>
        <p:nvSpPr>
          <p:cNvPr id="3" name="İçerik Yer Tutucusu 2"/>
          <p:cNvSpPr>
            <a:spLocks noGrp="1"/>
          </p:cNvSpPr>
          <p:nvPr>
            <p:ph idx="1"/>
          </p:nvPr>
        </p:nvSpPr>
        <p:spPr>
          <a:xfrm>
            <a:off x="1251678" y="1874517"/>
            <a:ext cx="10178322" cy="4792059"/>
          </a:xfrm>
        </p:spPr>
        <p:txBody>
          <a:bodyPr>
            <a:normAutofit/>
          </a:bodyPr>
          <a:lstStyle/>
          <a:p>
            <a:pPr lvl="0"/>
            <a:r>
              <a:rPr lang="it-IT" dirty="0">
                <a:solidFill>
                  <a:schemeClr val="tx1"/>
                </a:solidFill>
              </a:rPr>
              <a:t>Utilizzo del telefono per controllare le e-mail.</a:t>
            </a:r>
          </a:p>
          <a:p>
            <a:pPr lvl="0"/>
            <a:r>
              <a:rPr lang="it-IT" dirty="0">
                <a:solidFill>
                  <a:schemeClr val="tx1"/>
                </a:solidFill>
              </a:rPr>
              <a:t>Utilizzo di un motore di ricerca online per trovare la risposta a una domanda.</a:t>
            </a:r>
          </a:p>
          <a:p>
            <a:pPr lvl="0"/>
            <a:r>
              <a:rPr lang="it-IT" dirty="0">
                <a:solidFill>
                  <a:schemeClr val="tx1"/>
                </a:solidFill>
              </a:rPr>
              <a:t>Utilizzo della ricerca online per completare un progetto di ricerca.</a:t>
            </a:r>
          </a:p>
          <a:p>
            <a:pPr lvl="0"/>
            <a:r>
              <a:rPr lang="it-IT" dirty="0">
                <a:solidFill>
                  <a:schemeClr val="tx1"/>
                </a:solidFill>
              </a:rPr>
              <a:t>Creazione di un profilo online su una piattaforma di social media.</a:t>
            </a:r>
            <a:r>
              <a:rPr lang="tr-TR" dirty="0">
                <a:solidFill>
                  <a:schemeClr val="tx1"/>
                </a:solidFill>
              </a:rPr>
              <a:t>.</a:t>
            </a:r>
          </a:p>
          <a:p>
            <a:pPr marL="0" indent="0">
              <a:buNone/>
            </a:pPr>
            <a:endParaRPr lang="tr-TR" dirty="0"/>
          </a:p>
        </p:txBody>
      </p:sp>
      <p:pic>
        <p:nvPicPr>
          <p:cNvPr id="3074" name="Picture 2" descr="https://www.telefonica.com/en/wp-content/uploads/sites/5/2022/06/4541-Senior-couple-with-lapto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6595" y="3821048"/>
            <a:ext cx="3983405" cy="2654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it-IT" sz="4000" b="1" dirty="0"/>
              <a:t>Vantaggi dell'utilizzo della tecnologia per supportare l'apprendimento</a:t>
            </a:r>
            <a:endParaRPr lang="tr-TR" sz="4000" b="1" i="1" dirty="0"/>
          </a:p>
        </p:txBody>
      </p:sp>
      <p:sp>
        <p:nvSpPr>
          <p:cNvPr id="3" name="İçerik Yer Tutucusu 2"/>
          <p:cNvSpPr>
            <a:spLocks noGrp="1"/>
          </p:cNvSpPr>
          <p:nvPr>
            <p:ph idx="1"/>
          </p:nvPr>
        </p:nvSpPr>
        <p:spPr>
          <a:xfrm>
            <a:off x="1179442" y="1996669"/>
            <a:ext cx="10178322" cy="3537527"/>
          </a:xfrm>
        </p:spPr>
        <p:txBody>
          <a:bodyPr>
            <a:normAutofit/>
          </a:bodyPr>
          <a:lstStyle/>
          <a:p>
            <a:pPr marL="0" indent="0">
              <a:buNone/>
            </a:pPr>
            <a:r>
              <a:rPr lang="it-IT" b="1" dirty="0"/>
              <a:t>1. Incoraggia l'apprendimento individuale.</a:t>
            </a:r>
          </a:p>
          <a:p>
            <a:pPr marL="0" indent="0">
              <a:buNone/>
            </a:pPr>
            <a:r>
              <a:rPr lang="it-IT" b="1" dirty="0"/>
              <a:t>2. Migliore memoria e conservazione della conoscenza.</a:t>
            </a:r>
          </a:p>
          <a:p>
            <a:pPr marL="0" indent="0">
              <a:buNone/>
            </a:pPr>
            <a:r>
              <a:rPr lang="it-IT" b="1" dirty="0"/>
              <a:t>3. Strategie didattiche flessibili.</a:t>
            </a:r>
          </a:p>
          <a:p>
            <a:pPr marL="0" indent="0">
              <a:buNone/>
            </a:pPr>
            <a:r>
              <a:rPr lang="it-IT" b="1" dirty="0"/>
              <a:t>4. Incoraggiare la comunicazione e il lavoro di squadra.</a:t>
            </a:r>
            <a:endParaRPr lang="tr-TR" dirty="0"/>
          </a:p>
        </p:txBody>
      </p:sp>
    </p:spTree>
    <p:extLst>
      <p:ext uri="{BB962C8B-B14F-4D97-AF65-F5344CB8AC3E}">
        <p14:creationId xmlns:p14="http://schemas.microsoft.com/office/powerpoint/2010/main" val="913010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it-IT" b="1" dirty="0"/>
              <a:t>Nativi digitali e immigrati digitali</a:t>
            </a:r>
            <a:br>
              <a:rPr lang="tr-TR" b="1" dirty="0"/>
            </a:br>
            <a:br>
              <a:rPr lang="tr-TR" b="1" dirty="0"/>
            </a:br>
            <a:br>
              <a:rPr lang="tr-TR" b="1" dirty="0"/>
            </a:br>
            <a:endParaRPr lang="tr-TR" dirty="0"/>
          </a:p>
        </p:txBody>
      </p:sp>
      <p:sp>
        <p:nvSpPr>
          <p:cNvPr id="3" name="İçerik Yer Tutucusu 2"/>
          <p:cNvSpPr>
            <a:spLocks noGrp="1"/>
          </p:cNvSpPr>
          <p:nvPr>
            <p:ph idx="1"/>
          </p:nvPr>
        </p:nvSpPr>
        <p:spPr>
          <a:xfrm>
            <a:off x="982305" y="1874517"/>
            <a:ext cx="10178322" cy="3593591"/>
          </a:xfrm>
        </p:spPr>
        <p:txBody>
          <a:bodyPr/>
          <a:lstStyle/>
          <a:p>
            <a:r>
              <a:rPr lang="it-IT" dirty="0"/>
              <a:t>Un immigrato digitale si riferisce a un individuo nato nell'era digitale. E un immigrato digitale si riferisce a un individuo che adotta la tecnologia più tardi nella vita. Questi due gruppi di persone hanno avuto interazioni diverse con la tecnologia sin dalla nascita, un divario generazionale. Ciò si collega direttamente alla loro relazione individuale unica con l'alfabetizzazione digitale. I nativi digitali hanno portato alla creazione di sistemi informativi ubiquitari (UIS). Questi sistemi includono telefoni cellulari, computer portatili e assistenti digitali personali. Si sono espansi anche alle auto e agli edifici </a:t>
            </a:r>
            <a:endParaRPr lang="tr-TR" dirty="0"/>
          </a:p>
        </p:txBody>
      </p:sp>
      <p:pic>
        <p:nvPicPr>
          <p:cNvPr id="4098" name="Picture 2" descr="young-digital-natives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8851" y="4501689"/>
            <a:ext cx="3972381" cy="2301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234"/>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320</TotalTime>
  <Words>651</Words>
  <Application>Microsoft Office PowerPoint</Application>
  <PresentationFormat>Widescreen</PresentationFormat>
  <Paragraphs>32</Paragraphs>
  <Slides>11</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11</vt:i4>
      </vt:variant>
    </vt:vector>
  </HeadingPairs>
  <TitlesOfParts>
    <vt:vector size="16" baseType="lpstr">
      <vt:lpstr>Arial</vt:lpstr>
      <vt:lpstr>Comic Sans MS</vt:lpstr>
      <vt:lpstr>Gill Sans MT</vt:lpstr>
      <vt:lpstr>Impact</vt:lpstr>
      <vt:lpstr>Badge</vt:lpstr>
      <vt:lpstr>Presentazione standard di PowerPoint</vt:lpstr>
      <vt:lpstr>Dıgıtal cıtızenshıp</vt:lpstr>
      <vt:lpstr>                    unıt 5: Dıgıtal LITERACY</vt:lpstr>
      <vt:lpstr>Alfabetizzazione digitale</vt:lpstr>
      <vt:lpstr>Perché le competenze di Digital Literacy sono importanti?</vt:lpstr>
      <vt:lpstr>Presentazione standard di PowerPoint</vt:lpstr>
      <vt:lpstr>Esempi di competenze di alfabetizzazione digitale</vt:lpstr>
      <vt:lpstr>Vantaggi dell'utilizzo della tecnologia per supportare l'apprendimento</vt:lpstr>
      <vt:lpstr>Nativi digitali e immigrati digitali   </vt:lpstr>
      <vt:lpstr>Domande di valutazione</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Utente</cp:lastModifiedBy>
  <cp:revision>84</cp:revision>
  <dcterms:created xsi:type="dcterms:W3CDTF">2022-09-12T18:30:20Z</dcterms:created>
  <dcterms:modified xsi:type="dcterms:W3CDTF">2022-12-11T20:18:03Z</dcterms:modified>
</cp:coreProperties>
</file>