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7" r:id="rId2"/>
    <p:sldId id="256" r:id="rId3"/>
    <p:sldId id="258" r:id="rId4"/>
    <p:sldId id="259" r:id="rId5"/>
    <p:sldId id="260" r:id="rId6"/>
    <p:sldId id="261" r:id="rId7"/>
    <p:sldId id="262" r:id="rId8"/>
    <p:sldId id="263" r:id="rId9"/>
    <p:sldId id="264" r:id="rId10"/>
    <p:sldId id="269" r:id="rId11"/>
    <p:sldId id="270" r:id="rId12"/>
    <p:sldId id="271" r:id="rId13"/>
    <p:sldId id="272" r:id="rId14"/>
    <p:sldId id="273" r:id="rId15"/>
    <p:sldId id="274" r:id="rId16"/>
    <p:sldId id="265" r:id="rId17"/>
    <p:sldId id="266"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5" d="100"/>
          <a:sy n="65" d="100"/>
        </p:scale>
        <p:origin x="834"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aşlık Slaydı">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tr-TR"/>
              <a:t>Asıl başlık stili için tıklatın</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tr-TR"/>
              <a:t>Asıl alt başlık stilini düzenlemek için tıklayın</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1ED59F71-CE6A-4BCC-AD12-0FB987996742}" type="datetimeFigureOut">
              <a:rPr lang="tr-TR" smtClean="0"/>
              <a:t>11.12.2022</a:t>
            </a:fld>
            <a:endParaRPr lang="tr-TR"/>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endParaRPr lang="tr-TR"/>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2F3B1650-FFA8-4392-AE70-8B0A2CCDAD55}" type="slidenum">
              <a:rPr lang="tr-TR" smtClean="0"/>
              <a:t>‹N›</a:t>
            </a:fld>
            <a:endParaRPr lang="tr-TR"/>
          </a:p>
        </p:txBody>
      </p:sp>
      <p:sp>
        <p:nvSpPr>
          <p:cNvPr id="13" name="Rectangle 12" title="left edge border"/>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4734001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ve Dikey Meti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a:t>Asıl başlık stili için tıklatın</a:t>
            </a:r>
            <a:endParaRPr lang="en-US" dirty="0"/>
          </a:p>
        </p:txBody>
      </p:sp>
      <p:sp>
        <p:nvSpPr>
          <p:cNvPr id="3" name="Vertical Text Placeholder 2"/>
          <p:cNvSpPr>
            <a:spLocks noGrp="1"/>
          </p:cNvSpPr>
          <p:nvPr>
            <p:ph type="body" orient="vert" idx="1"/>
          </p:nvPr>
        </p:nvSpPr>
        <p:spPr/>
        <p:txBody>
          <a:bodyPr vert="eaVert"/>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4" name="Date Placeholder 3"/>
          <p:cNvSpPr>
            <a:spLocks noGrp="1"/>
          </p:cNvSpPr>
          <p:nvPr>
            <p:ph type="dt" sz="half" idx="10"/>
          </p:nvPr>
        </p:nvSpPr>
        <p:spPr/>
        <p:txBody>
          <a:bodyPr/>
          <a:lstStyle/>
          <a:p>
            <a:fld id="{1ED59F71-CE6A-4BCC-AD12-0FB987996742}" type="datetimeFigureOut">
              <a:rPr lang="tr-TR" smtClean="0"/>
              <a:t>11.12.2022</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2F3B1650-FFA8-4392-AE70-8B0A2CCDAD55}" type="slidenum">
              <a:rPr lang="tr-TR" smtClean="0"/>
              <a:t>‹N›</a:t>
            </a:fld>
            <a:endParaRPr lang="tr-TR"/>
          </a:p>
        </p:txBody>
      </p:sp>
    </p:spTree>
    <p:extLst>
      <p:ext uri="{BB962C8B-B14F-4D97-AF65-F5344CB8AC3E}">
        <p14:creationId xmlns:p14="http://schemas.microsoft.com/office/powerpoint/2010/main" val="23933057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tr-TR"/>
              <a:t>Asıl başlık stili için tıklatın</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4" name="Date Placeholder 3"/>
          <p:cNvSpPr>
            <a:spLocks noGrp="1"/>
          </p:cNvSpPr>
          <p:nvPr>
            <p:ph type="dt" sz="half" idx="10"/>
          </p:nvPr>
        </p:nvSpPr>
        <p:spPr/>
        <p:txBody>
          <a:bodyPr/>
          <a:lstStyle/>
          <a:p>
            <a:fld id="{1ED59F71-CE6A-4BCC-AD12-0FB987996742}" type="datetimeFigureOut">
              <a:rPr lang="tr-TR" smtClean="0"/>
              <a:t>11.12.2022</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2F3B1650-FFA8-4392-AE70-8B0A2CCDAD55}" type="slidenum">
              <a:rPr lang="tr-TR" smtClean="0"/>
              <a:t>‹N›</a:t>
            </a:fld>
            <a:endParaRPr lang="tr-TR"/>
          </a:p>
        </p:txBody>
      </p:sp>
    </p:spTree>
    <p:extLst>
      <p:ext uri="{BB962C8B-B14F-4D97-AF65-F5344CB8AC3E}">
        <p14:creationId xmlns:p14="http://schemas.microsoft.com/office/powerpoint/2010/main" val="5079894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a:t>Asıl başlık stili için tıklatın</a:t>
            </a:r>
            <a:endParaRPr lang="en-US" dirty="0"/>
          </a:p>
        </p:txBody>
      </p:sp>
      <p:sp>
        <p:nvSpPr>
          <p:cNvPr id="3" name="Content Placeholder 2"/>
          <p:cNvSpPr>
            <a:spLocks noGrp="1"/>
          </p:cNvSpPr>
          <p:nvPr>
            <p:ph idx="1"/>
          </p:nvPr>
        </p:nvSpPr>
        <p:spPr/>
        <p:txBody>
          <a:bodyPr/>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4" name="Date Placeholder 3"/>
          <p:cNvSpPr>
            <a:spLocks noGrp="1"/>
          </p:cNvSpPr>
          <p:nvPr>
            <p:ph type="dt" sz="half" idx="10"/>
          </p:nvPr>
        </p:nvSpPr>
        <p:spPr/>
        <p:txBody>
          <a:bodyPr/>
          <a:lstStyle/>
          <a:p>
            <a:fld id="{1ED59F71-CE6A-4BCC-AD12-0FB987996742}" type="datetimeFigureOut">
              <a:rPr lang="tr-TR" smtClean="0"/>
              <a:t>11.12.2022</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2F3B1650-FFA8-4392-AE70-8B0A2CCDAD55}" type="slidenum">
              <a:rPr lang="tr-TR" smtClean="0"/>
              <a:t>‹N›</a:t>
            </a:fld>
            <a:endParaRPr lang="tr-TR"/>
          </a:p>
        </p:txBody>
      </p:sp>
    </p:spTree>
    <p:extLst>
      <p:ext uri="{BB962C8B-B14F-4D97-AF65-F5344CB8AC3E}">
        <p14:creationId xmlns:p14="http://schemas.microsoft.com/office/powerpoint/2010/main" val="6511181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Bölüm Üstbilgisi">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tr-TR"/>
              <a:t>Asıl başlık stili için tıklatın</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tr-TR"/>
              <a:t>Asıl metin stillerini düzenle</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1ED59F71-CE6A-4BCC-AD12-0FB987996742}" type="datetimeFigureOut">
              <a:rPr lang="tr-TR" smtClean="0"/>
              <a:t>11.12.2022</a:t>
            </a:fld>
            <a:endParaRPr lang="tr-TR"/>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endParaRPr lang="tr-TR"/>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2F3B1650-FFA8-4392-AE70-8B0A2CCDAD55}" type="slidenum">
              <a:rPr lang="tr-TR" smtClean="0"/>
              <a:t>‹N›</a:t>
            </a:fld>
            <a:endParaRPr lang="tr-TR"/>
          </a:p>
        </p:txBody>
      </p:sp>
      <p:grpSp>
        <p:nvGrpSpPr>
          <p:cNvPr id="7" name="Group 6" title="left scallop shape"/>
          <p:cNvGrpSpPr/>
          <p:nvPr/>
        </p:nvGrpSpPr>
        <p:grpSpPr>
          <a:xfrm>
            <a:off x="0" y="0"/>
            <a:ext cx="2814638" cy="68580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val="3125050615"/>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a:t>Asıl başlık stili için tıklatın</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5" name="Date Placeholder 4"/>
          <p:cNvSpPr>
            <a:spLocks noGrp="1"/>
          </p:cNvSpPr>
          <p:nvPr>
            <p:ph type="dt" sz="half" idx="10"/>
          </p:nvPr>
        </p:nvSpPr>
        <p:spPr/>
        <p:txBody>
          <a:bodyPr/>
          <a:lstStyle/>
          <a:p>
            <a:fld id="{1ED59F71-CE6A-4BCC-AD12-0FB987996742}" type="datetimeFigureOut">
              <a:rPr lang="tr-TR" smtClean="0"/>
              <a:t>11.12.2022</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2F3B1650-FFA8-4392-AE70-8B0A2CCDAD55}" type="slidenum">
              <a:rPr lang="tr-TR" smtClean="0"/>
              <a:t>‹N›</a:t>
            </a:fld>
            <a:endParaRPr lang="tr-TR"/>
          </a:p>
        </p:txBody>
      </p:sp>
    </p:spTree>
    <p:extLst>
      <p:ext uri="{BB962C8B-B14F-4D97-AF65-F5344CB8AC3E}">
        <p14:creationId xmlns:p14="http://schemas.microsoft.com/office/powerpoint/2010/main" val="1988273571"/>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tr-TR"/>
              <a:t>Asıl başlık stili için tıklatın</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a:t>
            </a:r>
          </a:p>
        </p:txBody>
      </p:sp>
      <p:sp>
        <p:nvSpPr>
          <p:cNvPr id="4" name="Content Placeholder 3"/>
          <p:cNvSpPr>
            <a:spLocks noGrp="1"/>
          </p:cNvSpPr>
          <p:nvPr>
            <p:ph sz="half" idx="2"/>
          </p:nvPr>
        </p:nvSpPr>
        <p:spPr>
          <a:xfrm>
            <a:off x="1257300" y="2909102"/>
            <a:ext cx="4800600" cy="2996398"/>
          </a:xfrm>
        </p:spPr>
        <p:txBody>
          <a:bodyPr/>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a:t>
            </a:r>
          </a:p>
        </p:txBody>
      </p:sp>
      <p:sp>
        <p:nvSpPr>
          <p:cNvPr id="6" name="Content Placeholder 5"/>
          <p:cNvSpPr>
            <a:spLocks noGrp="1"/>
          </p:cNvSpPr>
          <p:nvPr>
            <p:ph sz="quarter" idx="4"/>
          </p:nvPr>
        </p:nvSpPr>
        <p:spPr>
          <a:xfrm>
            <a:off x="6633864" y="2909102"/>
            <a:ext cx="4800600" cy="2996398"/>
          </a:xfrm>
        </p:spPr>
        <p:txBody>
          <a:bodyPr/>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7" name="Date Placeholder 6"/>
          <p:cNvSpPr>
            <a:spLocks noGrp="1"/>
          </p:cNvSpPr>
          <p:nvPr>
            <p:ph type="dt" sz="half" idx="10"/>
          </p:nvPr>
        </p:nvSpPr>
        <p:spPr/>
        <p:txBody>
          <a:bodyPr/>
          <a:lstStyle/>
          <a:p>
            <a:fld id="{1ED59F71-CE6A-4BCC-AD12-0FB987996742}" type="datetimeFigureOut">
              <a:rPr lang="tr-TR" smtClean="0"/>
              <a:t>11.12.2022</a:t>
            </a:fld>
            <a:endParaRPr lang="tr-TR"/>
          </a:p>
        </p:txBody>
      </p:sp>
      <p:sp>
        <p:nvSpPr>
          <p:cNvPr id="8" name="Footer Placeholder 7"/>
          <p:cNvSpPr>
            <a:spLocks noGrp="1"/>
          </p:cNvSpPr>
          <p:nvPr>
            <p:ph type="ftr" sz="quarter" idx="11"/>
          </p:nvPr>
        </p:nvSpPr>
        <p:spPr/>
        <p:txBody>
          <a:bodyPr/>
          <a:lstStyle/>
          <a:p>
            <a:endParaRPr lang="tr-TR"/>
          </a:p>
        </p:txBody>
      </p:sp>
      <p:sp>
        <p:nvSpPr>
          <p:cNvPr id="9" name="Slide Number Placeholder 8"/>
          <p:cNvSpPr>
            <a:spLocks noGrp="1"/>
          </p:cNvSpPr>
          <p:nvPr>
            <p:ph type="sldNum" sz="quarter" idx="12"/>
          </p:nvPr>
        </p:nvSpPr>
        <p:spPr/>
        <p:txBody>
          <a:bodyPr/>
          <a:lstStyle/>
          <a:p>
            <a:fld id="{2F3B1650-FFA8-4392-AE70-8B0A2CCDAD55}" type="slidenum">
              <a:rPr lang="tr-TR" smtClean="0"/>
              <a:t>‹N›</a:t>
            </a:fld>
            <a:endParaRPr lang="tr-TR"/>
          </a:p>
        </p:txBody>
      </p:sp>
    </p:spTree>
    <p:extLst>
      <p:ext uri="{BB962C8B-B14F-4D97-AF65-F5344CB8AC3E}">
        <p14:creationId xmlns:p14="http://schemas.microsoft.com/office/powerpoint/2010/main" val="3488991850"/>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a:t>Asıl başlık stili için tıklatın</a:t>
            </a:r>
            <a:endParaRPr lang="en-US" dirty="0"/>
          </a:p>
        </p:txBody>
      </p:sp>
      <p:sp>
        <p:nvSpPr>
          <p:cNvPr id="3" name="Date Placeholder 2"/>
          <p:cNvSpPr>
            <a:spLocks noGrp="1"/>
          </p:cNvSpPr>
          <p:nvPr>
            <p:ph type="dt" sz="half" idx="10"/>
          </p:nvPr>
        </p:nvSpPr>
        <p:spPr/>
        <p:txBody>
          <a:bodyPr/>
          <a:lstStyle/>
          <a:p>
            <a:fld id="{1ED59F71-CE6A-4BCC-AD12-0FB987996742}" type="datetimeFigureOut">
              <a:rPr lang="tr-TR" smtClean="0"/>
              <a:t>11.12.2022</a:t>
            </a:fld>
            <a:endParaRPr lang="tr-TR"/>
          </a:p>
        </p:txBody>
      </p:sp>
      <p:sp>
        <p:nvSpPr>
          <p:cNvPr id="4" name="Footer Placeholder 3"/>
          <p:cNvSpPr>
            <a:spLocks noGrp="1"/>
          </p:cNvSpPr>
          <p:nvPr>
            <p:ph type="ftr" sz="quarter" idx="11"/>
          </p:nvPr>
        </p:nvSpPr>
        <p:spPr/>
        <p:txBody>
          <a:bodyPr/>
          <a:lstStyle/>
          <a:p>
            <a:endParaRPr lang="tr-TR"/>
          </a:p>
        </p:txBody>
      </p:sp>
      <p:sp>
        <p:nvSpPr>
          <p:cNvPr id="5" name="Slide Number Placeholder 4"/>
          <p:cNvSpPr>
            <a:spLocks noGrp="1"/>
          </p:cNvSpPr>
          <p:nvPr>
            <p:ph type="sldNum" sz="quarter" idx="12"/>
          </p:nvPr>
        </p:nvSpPr>
        <p:spPr/>
        <p:txBody>
          <a:bodyPr/>
          <a:lstStyle/>
          <a:p>
            <a:fld id="{2F3B1650-FFA8-4392-AE70-8B0A2CCDAD55}" type="slidenum">
              <a:rPr lang="tr-TR" smtClean="0"/>
              <a:t>‹N›</a:t>
            </a:fld>
            <a:endParaRPr lang="tr-TR"/>
          </a:p>
        </p:txBody>
      </p:sp>
    </p:spTree>
    <p:extLst>
      <p:ext uri="{BB962C8B-B14F-4D97-AF65-F5344CB8AC3E}">
        <p14:creationId xmlns:p14="http://schemas.microsoft.com/office/powerpoint/2010/main" val="29631489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ED59F71-CE6A-4BCC-AD12-0FB987996742}" type="datetimeFigureOut">
              <a:rPr lang="tr-TR" smtClean="0"/>
              <a:t>11.12.2022</a:t>
            </a:fld>
            <a:endParaRPr lang="tr-TR"/>
          </a:p>
        </p:txBody>
      </p:sp>
      <p:sp>
        <p:nvSpPr>
          <p:cNvPr id="3" name="Footer Placeholder 2"/>
          <p:cNvSpPr>
            <a:spLocks noGrp="1"/>
          </p:cNvSpPr>
          <p:nvPr>
            <p:ph type="ftr" sz="quarter" idx="11"/>
          </p:nvPr>
        </p:nvSpPr>
        <p:spPr/>
        <p:txBody>
          <a:bodyPr/>
          <a:lstStyle/>
          <a:p>
            <a:endParaRPr lang="tr-TR"/>
          </a:p>
        </p:txBody>
      </p:sp>
      <p:sp>
        <p:nvSpPr>
          <p:cNvPr id="4" name="Slide Number Placeholder 3"/>
          <p:cNvSpPr>
            <a:spLocks noGrp="1"/>
          </p:cNvSpPr>
          <p:nvPr>
            <p:ph type="sldNum" sz="quarter" idx="12"/>
          </p:nvPr>
        </p:nvSpPr>
        <p:spPr/>
        <p:txBody>
          <a:bodyPr/>
          <a:lstStyle/>
          <a:p>
            <a:fld id="{2F3B1650-FFA8-4392-AE70-8B0A2CCDAD55}" type="slidenum">
              <a:rPr lang="tr-TR" smtClean="0"/>
              <a:t>‹N›</a:t>
            </a:fld>
            <a:endParaRPr lang="tr-TR"/>
          </a:p>
        </p:txBody>
      </p:sp>
    </p:spTree>
    <p:extLst>
      <p:ext uri="{BB962C8B-B14F-4D97-AF65-F5344CB8AC3E}">
        <p14:creationId xmlns:p14="http://schemas.microsoft.com/office/powerpoint/2010/main" val="17183956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Başlıklı İçerik">
    <p:spTree>
      <p:nvGrpSpPr>
        <p:cNvPr id="1" name=""/>
        <p:cNvGrpSpPr/>
        <p:nvPr/>
      </p:nvGrpSpPr>
      <p:grpSpPr>
        <a:xfrm>
          <a:off x="0" y="0"/>
          <a:ext cx="0" cy="0"/>
          <a:chOff x="0" y="0"/>
          <a:chExt cx="0" cy="0"/>
        </a:xfrm>
      </p:grpSpPr>
      <p:sp>
        <p:nvSpPr>
          <p:cNvPr id="17"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tr-TR"/>
              <a:t>Asıl başlık stili için tıklatın</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a:t>
            </a:r>
          </a:p>
        </p:txBody>
      </p:sp>
      <p:sp>
        <p:nvSpPr>
          <p:cNvPr id="5" name="Date Placeholder 4"/>
          <p:cNvSpPr>
            <a:spLocks noGrp="1"/>
          </p:cNvSpPr>
          <p:nvPr>
            <p:ph type="dt" sz="half" idx="10"/>
          </p:nvPr>
        </p:nvSpPr>
        <p:spPr>
          <a:xfrm>
            <a:off x="765051" y="6375679"/>
            <a:ext cx="1233355" cy="348462"/>
          </a:xfrm>
        </p:spPr>
        <p:txBody>
          <a:bodyPr/>
          <a:lstStyle/>
          <a:p>
            <a:fld id="{1ED59F71-CE6A-4BCC-AD12-0FB987996742}" type="datetimeFigureOut">
              <a:rPr lang="tr-TR" smtClean="0"/>
              <a:t>11.12.2022</a:t>
            </a:fld>
            <a:endParaRPr lang="tr-TR"/>
          </a:p>
        </p:txBody>
      </p:sp>
      <p:sp>
        <p:nvSpPr>
          <p:cNvPr id="6" name="Footer Placeholder 5"/>
          <p:cNvSpPr>
            <a:spLocks noGrp="1"/>
          </p:cNvSpPr>
          <p:nvPr>
            <p:ph type="ftr" sz="quarter" idx="11"/>
          </p:nvPr>
        </p:nvSpPr>
        <p:spPr>
          <a:xfrm>
            <a:off x="2103620" y="6375679"/>
            <a:ext cx="3482179" cy="345796"/>
          </a:xfrm>
        </p:spPr>
        <p:txBody>
          <a:bodyPr/>
          <a:lstStyle/>
          <a:p>
            <a:endParaRPr lang="tr-TR"/>
          </a:p>
        </p:txBody>
      </p:sp>
      <p:sp>
        <p:nvSpPr>
          <p:cNvPr id="7" name="Slide Number Placeholder 6"/>
          <p:cNvSpPr>
            <a:spLocks noGrp="1"/>
          </p:cNvSpPr>
          <p:nvPr>
            <p:ph type="sldNum" sz="quarter" idx="12"/>
          </p:nvPr>
        </p:nvSpPr>
        <p:spPr>
          <a:xfrm>
            <a:off x="5691014" y="6375679"/>
            <a:ext cx="1232456" cy="345796"/>
          </a:xfrm>
        </p:spPr>
        <p:txBody>
          <a:bodyPr/>
          <a:lstStyle/>
          <a:p>
            <a:fld id="{2F3B1650-FFA8-4392-AE70-8B0A2CCDAD55}" type="slidenum">
              <a:rPr lang="tr-TR" smtClean="0"/>
              <a:t>‹N›</a:t>
            </a:fld>
            <a:endParaRPr lang="tr-TR"/>
          </a:p>
        </p:txBody>
      </p:sp>
      <p:sp>
        <p:nvSpPr>
          <p:cNvPr id="8" name="Rectangle 7"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908560371"/>
      </p:ext>
    </p:extLst>
  </p:cSld>
  <p:clrMapOvr>
    <a:masterClrMapping/>
  </p:clrMapOvr>
  <p:extLst>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Başlıklı Resim">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tr-TR"/>
              <a:t>Resim eklemek için simgeyi tıklatın</a:t>
            </a:r>
            <a:endParaRPr lang="en-US" dirty="0"/>
          </a:p>
        </p:txBody>
      </p:sp>
      <p:sp>
        <p:nvSpPr>
          <p:cNvPr id="11"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tr-TR"/>
              <a:t>Asıl başlık stili için tıklatın</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a:t>
            </a:r>
          </a:p>
        </p:txBody>
      </p:sp>
      <p:sp>
        <p:nvSpPr>
          <p:cNvPr id="5" name="Date Placeholder 4"/>
          <p:cNvSpPr>
            <a:spLocks noGrp="1"/>
          </p:cNvSpPr>
          <p:nvPr>
            <p:ph type="dt" sz="half" idx="10"/>
          </p:nvPr>
        </p:nvSpPr>
        <p:spPr>
          <a:xfrm>
            <a:off x="765950" y="6375679"/>
            <a:ext cx="1232456" cy="348462"/>
          </a:xfrm>
        </p:spPr>
        <p:txBody>
          <a:bodyPr/>
          <a:lstStyle/>
          <a:p>
            <a:fld id="{1ED59F71-CE6A-4BCC-AD12-0FB987996742}" type="datetimeFigureOut">
              <a:rPr lang="tr-TR" smtClean="0"/>
              <a:t>11.12.2022</a:t>
            </a:fld>
            <a:endParaRPr lang="tr-TR"/>
          </a:p>
        </p:txBody>
      </p:sp>
      <p:sp>
        <p:nvSpPr>
          <p:cNvPr id="6" name="Footer Placeholder 5"/>
          <p:cNvSpPr>
            <a:spLocks noGrp="1"/>
          </p:cNvSpPr>
          <p:nvPr>
            <p:ph type="ftr" sz="quarter" idx="11"/>
          </p:nvPr>
        </p:nvSpPr>
        <p:spPr>
          <a:xfrm>
            <a:off x="2103621" y="6375679"/>
            <a:ext cx="3482178" cy="345796"/>
          </a:xfrm>
        </p:spPr>
        <p:txBody>
          <a:bodyPr/>
          <a:lstStyle/>
          <a:p>
            <a:endParaRPr lang="tr-TR"/>
          </a:p>
        </p:txBody>
      </p:sp>
      <p:sp>
        <p:nvSpPr>
          <p:cNvPr id="7" name="Slide Number Placeholder 6"/>
          <p:cNvSpPr>
            <a:spLocks noGrp="1"/>
          </p:cNvSpPr>
          <p:nvPr>
            <p:ph type="sldNum" sz="quarter" idx="12"/>
          </p:nvPr>
        </p:nvSpPr>
        <p:spPr>
          <a:xfrm>
            <a:off x="5687568" y="6375679"/>
            <a:ext cx="1234440" cy="345796"/>
          </a:xfrm>
        </p:spPr>
        <p:txBody>
          <a:bodyPr/>
          <a:lstStyle/>
          <a:p>
            <a:fld id="{2F3B1650-FFA8-4392-AE70-8B0A2CCDAD55}" type="slidenum">
              <a:rPr lang="tr-TR" smtClean="0"/>
              <a:t>‹N›</a:t>
            </a:fld>
            <a:endParaRPr lang="tr-TR"/>
          </a:p>
        </p:txBody>
      </p:sp>
    </p:spTree>
    <p:extLst>
      <p:ext uri="{BB962C8B-B14F-4D97-AF65-F5344CB8AC3E}">
        <p14:creationId xmlns:p14="http://schemas.microsoft.com/office/powerpoint/2010/main" val="28174030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tr-TR"/>
              <a:t>Asıl başlık stili için tıklatın</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1ED59F71-CE6A-4BCC-AD12-0FB987996742}" type="datetimeFigureOut">
              <a:rPr lang="tr-TR" smtClean="0"/>
              <a:t>11.12.2022</a:t>
            </a:fld>
            <a:endParaRPr lang="tr-TR"/>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endParaRPr lang="tr-TR"/>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2F3B1650-FFA8-4392-AE70-8B0A2CCDAD55}" type="slidenum">
              <a:rPr lang="tr-TR" smtClean="0"/>
              <a:t>‹N›</a:t>
            </a:fld>
            <a:endParaRPr lang="tr-TR"/>
          </a:p>
        </p:txBody>
      </p:sp>
      <p:sp>
        <p:nvSpPr>
          <p:cNvPr id="11" name="Freeform 6" title="Left scallop edge"/>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title="right edge border"/>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01134947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s://www.bigcommerce.com/blog/digital-commerce-trends/#8-key-digital-commerce-trends"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2.jpg"/><Relationship Id="rId5" Type="http://schemas.openxmlformats.org/officeDocument/2006/relationships/image" Target="../media/image8.jpe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lh6.googleusercontent.com/oNk-K_oBJMsHtWrYBv-ExoYeQKExtBibk5m9jiuDBUq7bgxdf7nwFnehFSywPym_p7ntF9Coj_URokoXBkMLMj4inwBob0IJEPts2PyS8c7xcD-6SWxv_emj1AhI5Wck65nOEQ2W0EjiyuE9on_PtJP5U7iRKSwzRpIfYgpFoAULCjBPiXTfD_UEER3SDUBglEyB3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0" y="138546"/>
            <a:ext cx="6433508" cy="6151418"/>
          </a:xfrm>
          <a:prstGeom prst="rect">
            <a:avLst/>
          </a:prstGeom>
          <a:noFill/>
          <a:extLst>
            <a:ext uri="{909E8E84-426E-40DD-AFC4-6F175D3DCCD1}">
              <a14:hiddenFill xmlns:a14="http://schemas.microsoft.com/office/drawing/2010/main">
                <a:solidFill>
                  <a:srgbClr val="FFFFFF"/>
                </a:solidFill>
              </a14:hiddenFill>
            </a:ext>
          </a:extLst>
        </p:spPr>
      </p:pic>
      <p:sp>
        <p:nvSpPr>
          <p:cNvPr id="6" name="Metin kutusu 5"/>
          <p:cNvSpPr txBox="1"/>
          <p:nvPr/>
        </p:nvSpPr>
        <p:spPr>
          <a:xfrm>
            <a:off x="3546764" y="6446982"/>
            <a:ext cx="5606472" cy="538609"/>
          </a:xfrm>
          <a:prstGeom prst="rect">
            <a:avLst/>
          </a:prstGeom>
          <a:noFill/>
        </p:spPr>
        <p:txBody>
          <a:bodyPr wrap="square" rtlCol="0">
            <a:spAutoFit/>
          </a:bodyPr>
          <a:lstStyle/>
          <a:p>
            <a:r>
              <a:rPr lang="tr-TR" sz="1100" dirty="0"/>
              <a:t>Project </a:t>
            </a:r>
            <a:r>
              <a:rPr lang="tr-TR" sz="1100" dirty="0" err="1"/>
              <a:t>Number</a:t>
            </a:r>
            <a:r>
              <a:rPr lang="tr-TR" sz="1100" dirty="0"/>
              <a:t>: 2020-1-UK01-KA227-SCH-09443</a:t>
            </a:r>
          </a:p>
          <a:p>
            <a:endParaRPr lang="tr-TR" dirty="0"/>
          </a:p>
        </p:txBody>
      </p:sp>
    </p:spTree>
    <p:extLst>
      <p:ext uri="{BB962C8B-B14F-4D97-AF65-F5344CB8AC3E}">
        <p14:creationId xmlns:p14="http://schemas.microsoft.com/office/powerpoint/2010/main" val="11959866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pPr algn="ctr"/>
            <a:r>
              <a:rPr lang="it-IT" b="1" dirty="0"/>
              <a:t>C2C Model</a:t>
            </a:r>
            <a:br>
              <a:rPr lang="tr-TR" b="1" dirty="0"/>
            </a:br>
            <a:endParaRPr lang="tr-TR" dirty="0"/>
          </a:p>
        </p:txBody>
      </p:sp>
      <p:sp>
        <p:nvSpPr>
          <p:cNvPr id="3" name="İçerik Yer Tutucusu 2"/>
          <p:cNvSpPr>
            <a:spLocks noGrp="1"/>
          </p:cNvSpPr>
          <p:nvPr>
            <p:ph idx="1"/>
          </p:nvPr>
        </p:nvSpPr>
        <p:spPr>
          <a:xfrm>
            <a:off x="1111614" y="1233055"/>
            <a:ext cx="10178322" cy="3593591"/>
          </a:xfrm>
        </p:spPr>
        <p:txBody>
          <a:bodyPr/>
          <a:lstStyle/>
          <a:p>
            <a:endParaRPr lang="it-IT" dirty="0"/>
          </a:p>
          <a:p>
            <a:r>
              <a:rPr lang="it-IT" dirty="0"/>
              <a:t>Il modello di commercio digitale da consumatore a consumatore è più difficile da comprendere, ma </a:t>
            </a:r>
            <a:r>
              <a:rPr lang="it-IT" dirty="0" err="1"/>
              <a:t>Etsy</a:t>
            </a:r>
            <a:r>
              <a:rPr lang="it-IT" dirty="0"/>
              <a:t> è l'esempio perfetto. Le vendite di prodotti digitali su piattaforme di mercato come </a:t>
            </a:r>
            <a:r>
              <a:rPr lang="it-IT" dirty="0" err="1"/>
              <a:t>Etsy</a:t>
            </a:r>
            <a:r>
              <a:rPr lang="it-IT" dirty="0"/>
              <a:t> avvengono attraverso una completa automazione. Il consumatore effettua un acquisto e il prodotto viene consegnato nella sua casella di posta elettronica.</a:t>
            </a:r>
            <a:endParaRPr lang="tr-TR" dirty="0"/>
          </a:p>
        </p:txBody>
      </p:sp>
      <p:pic>
        <p:nvPicPr>
          <p:cNvPr id="6146" name="Picture 2" descr="https://agencywwb.com/wp-content/uploads/2021/03/etsy-600.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25961" y="3200205"/>
            <a:ext cx="3477686" cy="34776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262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pPr algn="ctr"/>
            <a:r>
              <a:rPr lang="it-IT" b="1" dirty="0"/>
              <a:t>C2B Model</a:t>
            </a:r>
            <a:br>
              <a:rPr lang="tr-TR" b="1" dirty="0"/>
            </a:br>
            <a:endParaRPr lang="tr-TR" dirty="0"/>
          </a:p>
        </p:txBody>
      </p:sp>
      <p:sp>
        <p:nvSpPr>
          <p:cNvPr id="3" name="İçerik Yer Tutucusu 2"/>
          <p:cNvSpPr>
            <a:spLocks noGrp="1"/>
          </p:cNvSpPr>
          <p:nvPr>
            <p:ph idx="1"/>
          </p:nvPr>
        </p:nvSpPr>
        <p:spPr>
          <a:xfrm>
            <a:off x="1168550" y="1343892"/>
            <a:ext cx="10178322" cy="3593591"/>
          </a:xfrm>
        </p:spPr>
        <p:txBody>
          <a:bodyPr/>
          <a:lstStyle/>
          <a:p>
            <a:endParaRPr lang="it-IT" dirty="0"/>
          </a:p>
          <a:p>
            <a:pPr algn="just"/>
            <a:r>
              <a:rPr lang="it-IT" dirty="0"/>
              <a:t>Il modello di commercio digitale da consumatore a impresa è meglio illustrato dai sistemi di revisione. Su Amazon, le richieste di recensione vengono generate automaticamente dalla piattaforma e i consumatori vengono premiati con badge e punti </a:t>
            </a:r>
            <a:r>
              <a:rPr lang="it-IT" dirty="0" err="1"/>
              <a:t>cashback</a:t>
            </a:r>
            <a:r>
              <a:rPr lang="it-IT" dirty="0"/>
              <a:t> per le recensioni utili. Il valore transazionale viene estratto dal cliente perché una revisione dettagliata può generare maggiori entrate per l'azienda. Il trasferimento di valore sta avvenendo dal consumatore all'azienda, rendendolo C2B.</a:t>
            </a:r>
            <a:endParaRPr lang="tr-TR" dirty="0"/>
          </a:p>
        </p:txBody>
      </p:sp>
      <p:pic>
        <p:nvPicPr>
          <p:cNvPr id="7170" name="Picture 2" descr="E-Commerc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54012" y="3889846"/>
            <a:ext cx="4736169" cy="27138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440128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2544620" y="441378"/>
            <a:ext cx="10178322" cy="1492132"/>
          </a:xfrm>
        </p:spPr>
        <p:txBody>
          <a:bodyPr/>
          <a:lstStyle/>
          <a:p>
            <a:r>
              <a:rPr lang="it-IT" b="1" dirty="0"/>
              <a:t>Evoluzione dell’</a:t>
            </a:r>
            <a:r>
              <a:rPr lang="tr-TR" b="1" dirty="0"/>
              <a:t>e-commerce</a:t>
            </a:r>
            <a:br>
              <a:rPr lang="tr-TR" dirty="0"/>
            </a:br>
            <a:endParaRPr lang="tr-TR" dirty="0"/>
          </a:p>
        </p:txBody>
      </p:sp>
      <p:sp>
        <p:nvSpPr>
          <p:cNvPr id="3" name="İçerik Yer Tutucusu 2"/>
          <p:cNvSpPr>
            <a:spLocks noGrp="1"/>
          </p:cNvSpPr>
          <p:nvPr>
            <p:ph idx="1"/>
          </p:nvPr>
        </p:nvSpPr>
        <p:spPr>
          <a:xfrm>
            <a:off x="1251678" y="1473201"/>
            <a:ext cx="10178322" cy="3593591"/>
          </a:xfrm>
        </p:spPr>
        <p:txBody>
          <a:bodyPr/>
          <a:lstStyle/>
          <a:p>
            <a:pPr algn="just"/>
            <a:r>
              <a:rPr lang="it-IT" dirty="0"/>
              <a:t>L'e-commerce ha reso il mondo interconnesso. Leclerc, un famoso supermercato in Francia, è stato pioniere in Francia nel consentire ai consumatori di fare le loro commissioni su Internet. L'e-commerce cambia il marketing mix per le imprese. Questi cambiamenti hanno avuto un impatto sul marketing internazionale. La maggior parte delle aziende oggi ha una presenza online almeno per conservare informazioni su se stesse, aumentando la consapevolezza della propria azienda se non la utilizza per fare trading. Anche il concetto di commercio elettronico è cambiato nel tempo. All'inizio era indicato come la possibilità di effettuare transazioni elettroniche, ad esempio inviando documenti quando abbiamo ordinato qualcosa. Successivamente sono state incluse le attività denominate “web commerce”, con l'acquisto di servizi e beni via internet</a:t>
            </a:r>
            <a:endParaRPr lang="tr-TR" dirty="0"/>
          </a:p>
        </p:txBody>
      </p:sp>
    </p:spTree>
    <p:extLst>
      <p:ext uri="{BB962C8B-B14F-4D97-AF65-F5344CB8AC3E}">
        <p14:creationId xmlns:p14="http://schemas.microsoft.com/office/powerpoint/2010/main" val="41236323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Ekran görüntüsü 2022-09-25 22454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43512" y="228023"/>
            <a:ext cx="6911687" cy="6484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232771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it-IT" b="1" dirty="0"/>
              <a:t>Effetti positivi e-commerce</a:t>
            </a:r>
            <a:br>
              <a:rPr lang="tr-TR" dirty="0"/>
            </a:br>
            <a:endParaRPr lang="tr-TR" dirty="0"/>
          </a:p>
        </p:txBody>
      </p:sp>
      <p:sp>
        <p:nvSpPr>
          <p:cNvPr id="3" name="İçerik Yer Tutucusu 2"/>
          <p:cNvSpPr>
            <a:spLocks noGrp="1"/>
          </p:cNvSpPr>
          <p:nvPr>
            <p:ph idx="1"/>
          </p:nvPr>
        </p:nvSpPr>
        <p:spPr>
          <a:xfrm>
            <a:off x="1251678" y="1128451"/>
            <a:ext cx="10178322" cy="3203404"/>
          </a:xfrm>
        </p:spPr>
        <p:txBody>
          <a:bodyPr>
            <a:normAutofit fontScale="70000" lnSpcReduction="20000"/>
          </a:bodyPr>
          <a:lstStyle/>
          <a:p>
            <a:pPr algn="just"/>
            <a:r>
              <a:rPr lang="it-IT" sz="2700" dirty="0"/>
              <a:t>I consumatori possono acquistare da casa senza spostarsi, cosa che prima non si poteva immaginare. Al giorno d'oggi, tutte le aziende puntano ad avere un negozio online perché è necessario crescere. L'e-commerce ha creato diversi canali per la distribuzione di beni e servizi. Ha anche cambiato il comportamento dei consumatori. In passato, quando i clienti volevano acquistare qualcosa, dovevano prendersi del tempo per recarsi nei negozi durante una certa ora del giorno. Al giorno d'oggi, i consumatori possono utilizzare i propri computer, smartphone o dispositivi elettronici portatili per acquistare prodotti e servizi online, quando lo desiderano. Il tempo non è più un limite. Tali cambiamenti stanno rendendo i clienti felici e soddisfatti grazie a un'accessibilità efficace ed efficiente. Le promozioni sono più dirette e i clienti interagiscono attivamente con i venditori. In sintesi, c'è un notevole risparmio di tempo con gli acquisti elettronici e la possibilità di consegnare a domicilio.</a:t>
            </a:r>
            <a:endParaRPr lang="tr-TR" dirty="0"/>
          </a:p>
        </p:txBody>
      </p:sp>
      <p:pic>
        <p:nvPicPr>
          <p:cNvPr id="9218" name="Picture 2" descr="Advantages-of-E-Commerc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54012" y="3913602"/>
            <a:ext cx="4292823" cy="28417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784675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it-IT" b="1" dirty="0"/>
              <a:t>Effetti negativi dell’ e-commerce</a:t>
            </a:r>
            <a:br>
              <a:rPr lang="tr-TR" dirty="0"/>
            </a:br>
            <a:endParaRPr lang="tr-TR" dirty="0"/>
          </a:p>
        </p:txBody>
      </p:sp>
      <p:sp>
        <p:nvSpPr>
          <p:cNvPr id="3" name="İçerik Yer Tutucusu 2"/>
          <p:cNvSpPr>
            <a:spLocks noGrp="1"/>
          </p:cNvSpPr>
          <p:nvPr>
            <p:ph idx="1"/>
          </p:nvPr>
        </p:nvSpPr>
        <p:spPr>
          <a:xfrm>
            <a:off x="1251678" y="1205346"/>
            <a:ext cx="10178322" cy="3593591"/>
          </a:xfrm>
        </p:spPr>
        <p:txBody>
          <a:bodyPr>
            <a:noAutofit/>
          </a:bodyPr>
          <a:lstStyle/>
          <a:p>
            <a:pPr algn="just"/>
            <a:r>
              <a:rPr lang="it-IT" sz="1900" dirty="0"/>
              <a:t>Poiché le informazioni personali vengono raccolte e registrate digitalmente, vengono creati profili dei consumatori con informazioni sensibili come indirizzo, e-mail, coordinate bancarie. Le informazioni memorizzate sono suscettibili di violazioni dei dati e sono accessibili ai criminali informatici per scopi dannosi. Le recenti violazioni della sicurezza informatica di alto profilo in cui sono state rubate le informazioni personali dei clienti hanno eroso in una certa misura la fiducia delle parti interessate. Pertanto, esiste un certo rischio di frode con carta di credito e furto di identità per i consumatori. Inoltre, è noto che le aziende utilizzano le informazioni sui clienti per pubblicità mirate, spesso criticate da molti gruppi di consumatori e organismi di diritto. Inoltre, le imprese sono anche soggette a una maggiore concorrenza a causa del commercio elettronico. Pertanto, è necessaria una maggiore enfasi sulla modifica dei modelli di business esistenti. Inoltre, vi è il rischio di un aumento del consumismo e degli acquisti d'impulso a causa della disponibilità dell'e-commerce.</a:t>
            </a:r>
            <a:endParaRPr lang="tr-TR" sz="1900" dirty="0"/>
          </a:p>
        </p:txBody>
      </p:sp>
    </p:spTree>
    <p:extLst>
      <p:ext uri="{BB962C8B-B14F-4D97-AF65-F5344CB8AC3E}">
        <p14:creationId xmlns:p14="http://schemas.microsoft.com/office/powerpoint/2010/main" val="35427092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it-IT" dirty="0"/>
              <a:t>Domande di valutazione</a:t>
            </a:r>
            <a:endParaRPr lang="tr-TR" dirty="0"/>
          </a:p>
        </p:txBody>
      </p:sp>
      <p:sp>
        <p:nvSpPr>
          <p:cNvPr id="3" name="İçerik Yer Tutucusu 2"/>
          <p:cNvSpPr>
            <a:spLocks noGrp="1"/>
          </p:cNvSpPr>
          <p:nvPr>
            <p:ph idx="1"/>
          </p:nvPr>
        </p:nvSpPr>
        <p:spPr>
          <a:xfrm>
            <a:off x="1251678" y="1611747"/>
            <a:ext cx="10178322" cy="3593591"/>
          </a:xfrm>
        </p:spPr>
        <p:txBody>
          <a:bodyPr/>
          <a:lstStyle/>
          <a:p>
            <a:pPr lvl="0"/>
            <a:r>
              <a:rPr lang="it-IT" dirty="0"/>
              <a:t>Cosa ti viene in mente quando senti la parola «commercio digitale»?</a:t>
            </a:r>
          </a:p>
          <a:p>
            <a:pPr lvl="0"/>
            <a:r>
              <a:rPr lang="it-IT" dirty="0"/>
              <a:t>Come viene utilizzata la realtà aumentata nel commercio digitale?</a:t>
            </a:r>
          </a:p>
          <a:p>
            <a:pPr lvl="0"/>
            <a:r>
              <a:rPr lang="it-IT" dirty="0"/>
              <a:t>Quali sono i vantaggi del commercio digitale?</a:t>
            </a:r>
          </a:p>
          <a:p>
            <a:pPr lvl="0"/>
            <a:r>
              <a:rPr lang="it-IT" dirty="0"/>
              <a:t>Quali sono i contro del commercio digitale?</a:t>
            </a:r>
            <a:endParaRPr lang="tr-TR" dirty="0"/>
          </a:p>
          <a:p>
            <a:pPr marL="0" indent="0">
              <a:buNone/>
            </a:pPr>
            <a:endParaRPr lang="tr-TR" dirty="0"/>
          </a:p>
        </p:txBody>
      </p:sp>
    </p:spTree>
    <p:extLst>
      <p:ext uri="{BB962C8B-B14F-4D97-AF65-F5344CB8AC3E}">
        <p14:creationId xmlns:p14="http://schemas.microsoft.com/office/powerpoint/2010/main" val="3962232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err="1"/>
              <a:t>References</a:t>
            </a:r>
            <a:endParaRPr lang="tr-TR" dirty="0"/>
          </a:p>
        </p:txBody>
      </p:sp>
      <p:sp>
        <p:nvSpPr>
          <p:cNvPr id="3" name="İçerik Yer Tutucusu 2"/>
          <p:cNvSpPr>
            <a:spLocks noGrp="1"/>
          </p:cNvSpPr>
          <p:nvPr>
            <p:ph idx="1"/>
          </p:nvPr>
        </p:nvSpPr>
        <p:spPr>
          <a:xfrm>
            <a:off x="1251678" y="1644073"/>
            <a:ext cx="10178322" cy="4235519"/>
          </a:xfrm>
        </p:spPr>
        <p:txBody>
          <a:bodyPr/>
          <a:lstStyle/>
          <a:p>
            <a:r>
              <a:rPr lang="it-IT" dirty="0"/>
              <a:t>Digital Commerce. https://www.tibco.com/reference-center/what-is-digital-commerce</a:t>
            </a:r>
            <a:endParaRPr lang="tr-TR" dirty="0"/>
          </a:p>
          <a:p>
            <a:pPr marL="0" indent="0">
              <a:buNone/>
            </a:pPr>
            <a:endParaRPr lang="tr-TR" dirty="0"/>
          </a:p>
          <a:p>
            <a:r>
              <a:rPr lang="it-IT" dirty="0"/>
              <a:t>The Key Trends. </a:t>
            </a:r>
            <a:r>
              <a:rPr lang="it-IT" dirty="0">
                <a:hlinkClick r:id="rId2"/>
              </a:rPr>
              <a:t>https://www.bigcommerce.com/blog/digital-commerce-trends/#8-key-digital-commerce-trends</a:t>
            </a:r>
            <a:endParaRPr lang="tr-TR" dirty="0"/>
          </a:p>
          <a:p>
            <a:pPr marL="0" indent="0">
              <a:buNone/>
            </a:pPr>
            <a:endParaRPr lang="tr-TR" dirty="0"/>
          </a:p>
          <a:p>
            <a:r>
              <a:rPr lang="it-IT" dirty="0"/>
              <a:t>https://www.econstor.eu/bitstream/10419/194869/1/19113-78049-1-10-20190316.pdf</a:t>
            </a:r>
            <a:endParaRPr lang="tr-TR" dirty="0"/>
          </a:p>
          <a:p>
            <a:endParaRPr lang="tr-TR" dirty="0"/>
          </a:p>
          <a:p>
            <a:endParaRPr lang="tr-TR" dirty="0"/>
          </a:p>
        </p:txBody>
      </p:sp>
    </p:spTree>
    <p:extLst>
      <p:ext uri="{BB962C8B-B14F-4D97-AF65-F5344CB8AC3E}">
        <p14:creationId xmlns:p14="http://schemas.microsoft.com/office/powerpoint/2010/main" val="31131417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ctrTitle"/>
          </p:nvPr>
        </p:nvSpPr>
        <p:spPr/>
        <p:txBody>
          <a:bodyPr/>
          <a:lstStyle/>
          <a:p>
            <a:r>
              <a:rPr lang="tr-TR" dirty="0" err="1"/>
              <a:t>Dıgıtal</a:t>
            </a:r>
            <a:r>
              <a:rPr lang="tr-TR" dirty="0"/>
              <a:t> </a:t>
            </a:r>
            <a:r>
              <a:rPr lang="tr-TR" dirty="0" err="1"/>
              <a:t>cıtızenshıp</a:t>
            </a:r>
            <a:endParaRPr lang="tr-TR" dirty="0"/>
          </a:p>
        </p:txBody>
      </p:sp>
      <p:pic>
        <p:nvPicPr>
          <p:cNvPr id="4" name="Resim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295622" y="4562611"/>
            <a:ext cx="1884219" cy="1749136"/>
          </a:xfrm>
          <a:prstGeom prst="rect">
            <a:avLst/>
          </a:prstGeom>
        </p:spPr>
      </p:pic>
      <p:sp>
        <p:nvSpPr>
          <p:cNvPr id="6" name="Metin kutusu 5"/>
          <p:cNvSpPr txBox="1"/>
          <p:nvPr/>
        </p:nvSpPr>
        <p:spPr>
          <a:xfrm>
            <a:off x="4211782" y="6410036"/>
            <a:ext cx="3833091" cy="276999"/>
          </a:xfrm>
          <a:prstGeom prst="rect">
            <a:avLst/>
          </a:prstGeom>
          <a:noFill/>
        </p:spPr>
        <p:txBody>
          <a:bodyPr wrap="square" rtlCol="0">
            <a:spAutoFit/>
          </a:bodyPr>
          <a:lstStyle/>
          <a:p>
            <a:r>
              <a:rPr lang="tr-TR" sz="1200" dirty="0"/>
              <a:t>        Project </a:t>
            </a:r>
            <a:r>
              <a:rPr lang="tr-TR" sz="1200" dirty="0" err="1"/>
              <a:t>Number</a:t>
            </a:r>
            <a:r>
              <a:rPr lang="tr-TR" sz="1200" dirty="0"/>
              <a:t>: 2020-1-UK01-KA227-SCH-094437</a:t>
            </a:r>
          </a:p>
        </p:txBody>
      </p:sp>
      <p:pic>
        <p:nvPicPr>
          <p:cNvPr id="7" name="Picture 2" descr="A picture containing logo&#10;&#10;Description automatically generate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4193" y="6257223"/>
            <a:ext cx="1781175" cy="50482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https://lh4.googleusercontent.com/DADPLpJVYZmXMr15PJkVtksjmy0zPRm2h7S4-yZ3tKZa-FQRryFojgNMKqzITH6n-ewU3nPBfU0K5mIdqGiWwfIKVkEEqLyz29z18D4vBiKGycdw-GlPhZHI15ZBJZuCilxELbQwJcC-CETnK-KPgWi3HB7a5ddTBVlKPm2Zbuo-OQFEO2y0hoM7AcKAtFWubIXzbQ"/>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964592" y="6270140"/>
            <a:ext cx="1894898" cy="4934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367605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fontScale="90000"/>
          </a:bodyPr>
          <a:lstStyle/>
          <a:p>
            <a:r>
              <a:rPr lang="tr-TR" sz="2700" b="1" dirty="0">
                <a:solidFill>
                  <a:srgbClr val="000000"/>
                </a:solidFill>
                <a:latin typeface="Comic Sans MS" panose="030F0702030302020204" pitchFamily="66" charset="0"/>
              </a:rPr>
              <a:t> </a:t>
            </a:r>
            <a:br>
              <a:rPr lang="tr-TR" sz="2700" b="1" dirty="0">
                <a:solidFill>
                  <a:srgbClr val="000000"/>
                </a:solidFill>
                <a:latin typeface="Comic Sans MS" panose="030F0702030302020204" pitchFamily="66" charset="0"/>
              </a:rPr>
            </a:br>
            <a:br>
              <a:rPr lang="tr-TR" sz="2700" b="1" dirty="0">
                <a:solidFill>
                  <a:srgbClr val="000000"/>
                </a:solidFill>
                <a:latin typeface="Comic Sans MS" panose="030F0702030302020204" pitchFamily="66" charset="0"/>
              </a:rPr>
            </a:br>
            <a:r>
              <a:rPr lang="tr-TR" sz="2700" b="1" dirty="0">
                <a:solidFill>
                  <a:srgbClr val="000000"/>
                </a:solidFill>
                <a:latin typeface="Comic Sans MS" panose="030F0702030302020204" pitchFamily="66" charset="0"/>
              </a:rPr>
              <a:t>                 </a:t>
            </a:r>
            <a:r>
              <a:rPr lang="tr-TR" sz="2700" b="1" dirty="0" err="1">
                <a:solidFill>
                  <a:srgbClr val="000000"/>
                </a:solidFill>
                <a:latin typeface="Comic Sans MS" panose="030F0702030302020204" pitchFamily="66" charset="0"/>
              </a:rPr>
              <a:t>unıt</a:t>
            </a:r>
            <a:r>
              <a:rPr lang="tr-TR" sz="2700" b="1" dirty="0">
                <a:solidFill>
                  <a:srgbClr val="000000"/>
                </a:solidFill>
                <a:latin typeface="Comic Sans MS" panose="030F0702030302020204" pitchFamily="66" charset="0"/>
              </a:rPr>
              <a:t> 3</a:t>
            </a:r>
            <a:r>
              <a:rPr lang="tr-TR" sz="2700" dirty="0">
                <a:latin typeface="Comic Sans MS" panose="030F0702030302020204" pitchFamily="66" charset="0"/>
              </a:rPr>
              <a:t>: </a:t>
            </a:r>
            <a:r>
              <a:rPr lang="tr-TR" sz="2700" b="1" dirty="0" err="1">
                <a:solidFill>
                  <a:srgbClr val="0070C0"/>
                </a:solidFill>
                <a:latin typeface="Comic Sans MS" panose="030F0702030302020204" pitchFamily="66" charset="0"/>
              </a:rPr>
              <a:t>Dıgıtal</a:t>
            </a:r>
            <a:r>
              <a:rPr lang="tr-TR" sz="2700" b="1" dirty="0">
                <a:solidFill>
                  <a:srgbClr val="0070C0"/>
                </a:solidFill>
                <a:latin typeface="Comic Sans MS" panose="030F0702030302020204" pitchFamily="66" charset="0"/>
              </a:rPr>
              <a:t> </a:t>
            </a:r>
            <a:r>
              <a:rPr lang="tr-TR" sz="2700" b="1" dirty="0" err="1">
                <a:solidFill>
                  <a:srgbClr val="0070C0"/>
                </a:solidFill>
                <a:latin typeface="Comic Sans MS" panose="030F0702030302020204" pitchFamily="66" charset="0"/>
              </a:rPr>
              <a:t>commerce</a:t>
            </a:r>
            <a:br>
              <a:rPr lang="tr-TR" sz="5400" dirty="0">
                <a:solidFill>
                  <a:srgbClr val="0070C0"/>
                </a:solidFill>
                <a:latin typeface="Comic Sans MS" panose="030F0702030302020204" pitchFamily="66" charset="0"/>
              </a:rPr>
            </a:br>
            <a:endParaRPr lang="tr-TR" dirty="0"/>
          </a:p>
        </p:txBody>
      </p:sp>
      <p:pic>
        <p:nvPicPr>
          <p:cNvPr id="4" name="Picture 2" descr="Logo&#10;&#10;Description automatically generat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34381" y="2668330"/>
            <a:ext cx="1962150" cy="115252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Text&#10;&#10;Description automatically generate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10466" y="2799410"/>
            <a:ext cx="1959550" cy="89036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6" descr="https://lh5.googleusercontent.com/KaELfPdnbShz_HaCMrN-vOzu1HcXjri3EbCg0mqdBy06pV6Yd7y8bXBwRV3mm6_68ykkTWgwIlagr-_hCHqU2AEEIEOZPTAusaycqAYevwiUv6T0QX-G5oc2X3f507QJs_6QXX4XksKxQP8vup-0w2BIzZ2BdH9F3_iXUmUWPEP9kbY8qjoZvypGorynG7CYQE4WE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00441" y="2680933"/>
            <a:ext cx="1601520" cy="114508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8" descr="C:\Users\Umut ÇAN\Desktop\Erasmus Projeleri\adalya logo.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376641" y="2425444"/>
            <a:ext cx="1638300" cy="1638300"/>
          </a:xfrm>
          <a:prstGeom prst="rect">
            <a:avLst/>
          </a:prstGeom>
          <a:noFill/>
          <a:extLst>
            <a:ext uri="{909E8E84-426E-40DD-AFC4-6F175D3DCCD1}">
              <a14:hiddenFill xmlns:a14="http://schemas.microsoft.com/office/drawing/2010/main">
                <a:solidFill>
                  <a:srgbClr val="FFFFFF"/>
                </a:solidFill>
              </a14:hiddenFill>
            </a:ext>
          </a:extLst>
        </p:spPr>
      </p:pic>
      <p:pic>
        <p:nvPicPr>
          <p:cNvPr id="8" name="Resim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403419" y="4761648"/>
            <a:ext cx="1573643" cy="1429941"/>
          </a:xfrm>
          <a:prstGeom prst="rect">
            <a:avLst/>
          </a:prstGeom>
        </p:spPr>
      </p:pic>
      <p:pic>
        <p:nvPicPr>
          <p:cNvPr id="9" name="Picture 12" descr="A picture containing diagram&#10;&#10;Description automatically generated"/>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00441" y="4625773"/>
            <a:ext cx="1466499" cy="17016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269890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pPr algn="ctr"/>
            <a:r>
              <a:rPr lang="tr-TR" dirty="0" err="1"/>
              <a:t>Dıgıtal</a:t>
            </a:r>
            <a:r>
              <a:rPr lang="tr-TR" dirty="0"/>
              <a:t> </a:t>
            </a:r>
            <a:r>
              <a:rPr lang="tr-TR" dirty="0" err="1"/>
              <a:t>commerce</a:t>
            </a:r>
            <a:endParaRPr lang="tr-TR" dirty="0"/>
          </a:p>
        </p:txBody>
      </p:sp>
      <p:sp>
        <p:nvSpPr>
          <p:cNvPr id="3" name="İçerik Yer Tutucusu 2"/>
          <p:cNvSpPr>
            <a:spLocks noGrp="1"/>
          </p:cNvSpPr>
          <p:nvPr>
            <p:ph idx="1"/>
          </p:nvPr>
        </p:nvSpPr>
        <p:spPr>
          <a:xfrm>
            <a:off x="1251678" y="1874517"/>
            <a:ext cx="4936686" cy="4586501"/>
          </a:xfrm>
        </p:spPr>
        <p:txBody>
          <a:bodyPr>
            <a:normAutofit/>
          </a:bodyPr>
          <a:lstStyle/>
          <a:p>
            <a:pPr marL="0" indent="0">
              <a:buNone/>
            </a:pPr>
            <a:endParaRPr lang="it-IT" dirty="0"/>
          </a:p>
          <a:p>
            <a:pPr marL="0" indent="0">
              <a:buNone/>
            </a:pPr>
            <a:endParaRPr lang="it-IT" dirty="0"/>
          </a:p>
          <a:p>
            <a:pPr marL="0" indent="0">
              <a:buNone/>
            </a:pPr>
            <a:endParaRPr lang="it-IT" dirty="0"/>
          </a:p>
          <a:p>
            <a:pPr marL="0" indent="0">
              <a:buNone/>
            </a:pPr>
            <a:endParaRPr lang="it-IT" dirty="0"/>
          </a:p>
          <a:p>
            <a:pPr marL="0" indent="0">
              <a:buNone/>
            </a:pPr>
            <a:r>
              <a:rPr lang="it-IT" dirty="0"/>
              <a:t>Il commercio digitale è il processo di acquisto di cose online senza intervento umano.</a:t>
            </a:r>
            <a:endParaRPr lang="tr-TR" dirty="0"/>
          </a:p>
          <a:p>
            <a:endParaRPr lang="tr-TR" dirty="0"/>
          </a:p>
        </p:txBody>
      </p:sp>
      <p:pic>
        <p:nvPicPr>
          <p:cNvPr id="5" name="Resim 4" descr="C:\Users\DELL\AppData\Local\Microsoft\Windows\INetCache\Content.Word\mCommerce-1.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40839" y="2855768"/>
            <a:ext cx="5327881" cy="3037032"/>
          </a:xfrm>
          <a:prstGeom prst="rect">
            <a:avLst/>
          </a:prstGeom>
          <a:noFill/>
          <a:ln>
            <a:noFill/>
          </a:ln>
        </p:spPr>
      </p:pic>
    </p:spTree>
    <p:extLst>
      <p:ext uri="{BB962C8B-B14F-4D97-AF65-F5344CB8AC3E}">
        <p14:creationId xmlns:p14="http://schemas.microsoft.com/office/powerpoint/2010/main" val="21275367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a:bodyPr>
          <a:lstStyle/>
          <a:p>
            <a:pPr algn="ctr"/>
            <a:r>
              <a:rPr lang="tr-TR" sz="4600" dirty="0"/>
              <a:t>  </a:t>
            </a:r>
            <a:r>
              <a:rPr lang="it-IT" b="1" dirty="0"/>
              <a:t>Aspetti Digital Commerce</a:t>
            </a:r>
            <a:endParaRPr lang="tr-TR" b="1" i="1" dirty="0"/>
          </a:p>
        </p:txBody>
      </p:sp>
      <p:sp>
        <p:nvSpPr>
          <p:cNvPr id="3" name="İçerik Yer Tutucusu 2"/>
          <p:cNvSpPr>
            <a:spLocks noGrp="1"/>
          </p:cNvSpPr>
          <p:nvPr>
            <p:ph idx="1"/>
          </p:nvPr>
        </p:nvSpPr>
        <p:spPr>
          <a:xfrm>
            <a:off x="1251678" y="1939636"/>
            <a:ext cx="10178322" cy="3939956"/>
          </a:xfrm>
        </p:spPr>
        <p:txBody>
          <a:bodyPr>
            <a:normAutofit fontScale="92500" lnSpcReduction="20000"/>
          </a:bodyPr>
          <a:lstStyle/>
          <a:p>
            <a:endParaRPr lang="it-IT" dirty="0"/>
          </a:p>
          <a:p>
            <a:r>
              <a:rPr lang="it-IT" dirty="0"/>
              <a:t>Il commercio digitale tiene conto di tutti gli elementi delle decisioni di acquisto. Tutti questi elementi sono significativi e l'esperienza del commercio digitale sarebbe tristemente inadeguata senza di essi. Gli aspetti del commercio digitale includono ma non sono limitati a:</a:t>
            </a:r>
          </a:p>
          <a:p>
            <a:r>
              <a:rPr lang="it-IT" dirty="0"/>
              <a:t>Marketing dei contenuti</a:t>
            </a:r>
          </a:p>
          <a:p>
            <a:r>
              <a:rPr lang="it-IT" dirty="0"/>
              <a:t>Descrizioni dei prodotti, immagini e altri media</a:t>
            </a:r>
          </a:p>
          <a:p>
            <a:r>
              <a:rPr lang="it-IT" dirty="0"/>
              <a:t>Marketing come funzione, campagne promozionali, social media engagement</a:t>
            </a:r>
          </a:p>
          <a:p>
            <a:r>
              <a:rPr lang="it-IT" dirty="0"/>
              <a:t>Analitica</a:t>
            </a:r>
          </a:p>
          <a:p>
            <a:r>
              <a:rPr lang="it-IT" dirty="0"/>
              <a:t>Mappatura dell'esperienza utente</a:t>
            </a:r>
          </a:p>
          <a:p>
            <a:r>
              <a:rPr lang="it-IT" dirty="0"/>
              <a:t>Assistenza clienti</a:t>
            </a:r>
          </a:p>
          <a:p>
            <a:r>
              <a:rPr lang="it-IT" dirty="0"/>
              <a:t>Evasione degli ordini e gestione della supply chain</a:t>
            </a:r>
            <a:endParaRPr lang="tr-TR" dirty="0"/>
          </a:p>
        </p:txBody>
      </p:sp>
      <p:pic>
        <p:nvPicPr>
          <p:cNvPr id="1026" name="Picture 2" descr="digital_commerc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97818" y="4105709"/>
            <a:ext cx="2440709" cy="24407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409256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1052945" y="382385"/>
            <a:ext cx="10778837" cy="1492132"/>
          </a:xfrm>
        </p:spPr>
        <p:txBody>
          <a:bodyPr>
            <a:normAutofit/>
          </a:bodyPr>
          <a:lstStyle/>
          <a:p>
            <a:r>
              <a:rPr lang="it-IT" b="1" dirty="0"/>
              <a:t>Come funziona il commercio digitale?</a:t>
            </a:r>
            <a:endParaRPr lang="tr-TR" b="1" i="1" dirty="0"/>
          </a:p>
        </p:txBody>
      </p:sp>
      <p:sp>
        <p:nvSpPr>
          <p:cNvPr id="3" name="İçerik Yer Tutucusu 2"/>
          <p:cNvSpPr>
            <a:spLocks noGrp="1"/>
          </p:cNvSpPr>
          <p:nvPr>
            <p:ph idx="1"/>
          </p:nvPr>
        </p:nvSpPr>
        <p:spPr/>
        <p:txBody>
          <a:bodyPr/>
          <a:lstStyle/>
          <a:p>
            <a:r>
              <a:rPr lang="it-IT" dirty="0"/>
              <a:t>Il commercio digitale è </a:t>
            </a:r>
            <a:r>
              <a:rPr lang="it-IT" dirty="0" err="1"/>
              <a:t>omnicanale</a:t>
            </a:r>
            <a:r>
              <a:rPr lang="it-IT" dirty="0"/>
              <a:t> ed è presente ovunque si trovi il consumatore. Questo livello di granularità è possibile solo quando vengono tracciate roadmap per ogni possibile scenario e supportate da strumenti di automazione che controllano tutto, dal movimento dell'inventario alla soddisfazione del cliente.</a:t>
            </a:r>
            <a:endParaRPr lang="tr-TR" dirty="0"/>
          </a:p>
        </p:txBody>
      </p:sp>
      <p:pic>
        <p:nvPicPr>
          <p:cNvPr id="8" name="Resim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52033" y="3417453"/>
            <a:ext cx="4577967" cy="3302406"/>
          </a:xfrm>
          <a:prstGeom prst="rect">
            <a:avLst/>
          </a:prstGeom>
        </p:spPr>
      </p:pic>
    </p:spTree>
    <p:extLst>
      <p:ext uri="{BB962C8B-B14F-4D97-AF65-F5344CB8AC3E}">
        <p14:creationId xmlns:p14="http://schemas.microsoft.com/office/powerpoint/2010/main" val="3616449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951345" y="382385"/>
            <a:ext cx="10917382" cy="1492132"/>
          </a:xfrm>
        </p:spPr>
        <p:txBody>
          <a:bodyPr>
            <a:normAutofit/>
          </a:bodyPr>
          <a:lstStyle/>
          <a:p>
            <a:pPr algn="ctr"/>
            <a:r>
              <a:rPr lang="it-IT" b="1" dirty="0"/>
              <a:t>Commercio digitale nell'ambiente aziendale</a:t>
            </a:r>
            <a:endParaRPr lang="tr-TR" b="1" i="1" dirty="0"/>
          </a:p>
        </p:txBody>
      </p:sp>
      <p:sp>
        <p:nvSpPr>
          <p:cNvPr id="3" name="İçerik Yer Tutucusu 2"/>
          <p:cNvSpPr>
            <a:spLocks noGrp="1"/>
          </p:cNvSpPr>
          <p:nvPr>
            <p:ph idx="1"/>
          </p:nvPr>
        </p:nvSpPr>
        <p:spPr>
          <a:xfrm>
            <a:off x="1251678" y="1764145"/>
            <a:ext cx="10178322" cy="4156364"/>
          </a:xfrm>
        </p:spPr>
        <p:txBody>
          <a:bodyPr/>
          <a:lstStyle/>
          <a:p>
            <a:r>
              <a:rPr lang="it-IT" dirty="0"/>
              <a:t>In generale, il commercio digitale nell'ambiente aziendale funziona attraverso quattro categorie di modelli di business:</a:t>
            </a:r>
          </a:p>
          <a:p>
            <a:r>
              <a:rPr lang="it-IT" dirty="0"/>
              <a:t>Business to business (modello B2B)</a:t>
            </a:r>
          </a:p>
          <a:p>
            <a:r>
              <a:rPr lang="it-IT" dirty="0"/>
              <a:t>Business to consumer (modello B2C)</a:t>
            </a:r>
          </a:p>
          <a:p>
            <a:r>
              <a:rPr lang="it-IT" dirty="0"/>
              <a:t>Da consumatore a consumatore (modello C2C)</a:t>
            </a:r>
          </a:p>
          <a:p>
            <a:r>
              <a:rPr lang="it-IT" dirty="0"/>
              <a:t>Consumer to business (modello C2B)</a:t>
            </a:r>
            <a:endParaRPr lang="tr-TR" dirty="0"/>
          </a:p>
        </p:txBody>
      </p:sp>
      <p:pic>
        <p:nvPicPr>
          <p:cNvPr id="8" name="Resim 7" descr="C:\Users\DELL\AppData\Local\Microsoft\Windows\INetCache\Content.Word\Digital-Commerce.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652309" y="3256277"/>
            <a:ext cx="5777691" cy="2978268"/>
          </a:xfrm>
          <a:prstGeom prst="rect">
            <a:avLst/>
          </a:prstGeom>
          <a:noFill/>
          <a:ln>
            <a:noFill/>
          </a:ln>
        </p:spPr>
      </p:pic>
    </p:spTree>
    <p:extLst>
      <p:ext uri="{BB962C8B-B14F-4D97-AF65-F5344CB8AC3E}">
        <p14:creationId xmlns:p14="http://schemas.microsoft.com/office/powerpoint/2010/main" val="13427451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a:bodyPr>
          <a:lstStyle/>
          <a:p>
            <a:pPr algn="ctr"/>
            <a:r>
              <a:rPr lang="it-IT" b="1" dirty="0"/>
              <a:t>B2B Model</a:t>
            </a:r>
            <a:endParaRPr lang="tr-TR" b="1" dirty="0"/>
          </a:p>
        </p:txBody>
      </p:sp>
      <p:sp>
        <p:nvSpPr>
          <p:cNvPr id="3" name="İçerik Yer Tutucusu 2"/>
          <p:cNvSpPr>
            <a:spLocks noGrp="1"/>
          </p:cNvSpPr>
          <p:nvPr>
            <p:ph idx="1"/>
          </p:nvPr>
        </p:nvSpPr>
        <p:spPr>
          <a:xfrm>
            <a:off x="1251678" y="1128451"/>
            <a:ext cx="10178322" cy="4581237"/>
          </a:xfrm>
        </p:spPr>
        <p:txBody>
          <a:bodyPr>
            <a:normAutofit/>
          </a:bodyPr>
          <a:lstStyle/>
          <a:p>
            <a:endParaRPr lang="it-IT" dirty="0"/>
          </a:p>
          <a:p>
            <a:r>
              <a:rPr lang="it-IT" dirty="0"/>
              <a:t>Gli esempi più comuni di commercio digitale B2B sono prodotti e servizi acquistati senza interazione umana. Gli esempi includono strumenti di collaborazione come </a:t>
            </a:r>
            <a:r>
              <a:rPr lang="it-IT" dirty="0" err="1"/>
              <a:t>Slack</a:t>
            </a:r>
            <a:r>
              <a:rPr lang="it-IT" dirty="0"/>
              <a:t> e </a:t>
            </a:r>
            <a:r>
              <a:rPr lang="it-IT" dirty="0" err="1"/>
              <a:t>Trello</a:t>
            </a:r>
            <a:r>
              <a:rPr lang="it-IT" dirty="0"/>
              <a:t> e prodotti software di automazione come </a:t>
            </a:r>
            <a:r>
              <a:rPr lang="it-IT" dirty="0" err="1"/>
              <a:t>HubSpot</a:t>
            </a:r>
            <a:r>
              <a:rPr lang="it-IT" dirty="0"/>
              <a:t> o </a:t>
            </a:r>
            <a:r>
              <a:rPr lang="it-IT" dirty="0" err="1"/>
              <a:t>Lightspeed</a:t>
            </a:r>
            <a:r>
              <a:rPr lang="it-IT" dirty="0"/>
              <a:t>.</a:t>
            </a:r>
            <a:endParaRPr lang="tr-TR" dirty="0"/>
          </a:p>
          <a:p>
            <a:pPr marL="0" indent="0">
              <a:buNone/>
            </a:pPr>
            <a:endParaRPr lang="tr-TR" dirty="0"/>
          </a:p>
        </p:txBody>
      </p:sp>
      <p:pic>
        <p:nvPicPr>
          <p:cNvPr id="4098" name="Picture 2" descr="https://i.pcmag.com/imagery/reviews/07td46ju7p6lLVb0QGwc5VF-6.fit_scale.size_760x427.v156947984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88890" y="2742606"/>
            <a:ext cx="6848545" cy="38579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482010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a:bodyPr>
          <a:lstStyle/>
          <a:p>
            <a:pPr algn="ctr"/>
            <a:r>
              <a:rPr lang="it-IT" b="1" dirty="0"/>
              <a:t>B2C Model</a:t>
            </a:r>
            <a:endParaRPr lang="tr-TR" b="1" dirty="0"/>
          </a:p>
        </p:txBody>
      </p:sp>
      <p:sp>
        <p:nvSpPr>
          <p:cNvPr id="3" name="İçerik Yer Tutucusu 2"/>
          <p:cNvSpPr>
            <a:spLocks noGrp="1"/>
          </p:cNvSpPr>
          <p:nvPr>
            <p:ph idx="1"/>
          </p:nvPr>
        </p:nvSpPr>
        <p:spPr>
          <a:xfrm>
            <a:off x="1160970" y="1128451"/>
            <a:ext cx="10178322" cy="3537527"/>
          </a:xfrm>
        </p:spPr>
        <p:txBody>
          <a:bodyPr>
            <a:normAutofit/>
          </a:bodyPr>
          <a:lstStyle/>
          <a:p>
            <a:pPr marL="0" indent="0">
              <a:buNone/>
            </a:pPr>
            <a:r>
              <a:rPr lang="it-IT" dirty="0"/>
              <a:t>Il commercio digitale da impresa a consumatore è abbastanza simile al primo caso d'uso, tranne per il fatto che l'acquirente è un singolo consumatore, che acquista per consumo personale. La maggior parte delle app per smartphone che richiedono un pagamento sono un esempio di commercio digitale B2C.</a:t>
            </a:r>
            <a:endParaRPr lang="tr-TR" dirty="0"/>
          </a:p>
        </p:txBody>
      </p:sp>
      <p:pic>
        <p:nvPicPr>
          <p:cNvPr id="5125" name="Picture 5" descr="https://innoppl.com/wp-content/uploads/2016/01/b2c.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00051" y="2710159"/>
            <a:ext cx="4966593" cy="39732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13010613"/>
      </p:ext>
    </p:extLst>
  </p:cSld>
  <p:clrMapOvr>
    <a:masterClrMapping/>
  </p:clrMapOvr>
</p:sld>
</file>

<file path=ppt/theme/theme1.xml><?xml version="1.0" encoding="utf-8"?>
<a:theme xmlns:a="http://schemas.openxmlformats.org/drawingml/2006/main" name="Badge">
  <a:themeElements>
    <a:clrScheme name="Badge">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771EA782-DFA6-45B1-AEA3-661F1715B310}"/>
    </a:ext>
  </a:extLst>
</a:theme>
</file>

<file path=docProps/app.xml><?xml version="1.0" encoding="utf-8"?>
<Properties xmlns="http://schemas.openxmlformats.org/officeDocument/2006/extended-properties" xmlns:vt="http://schemas.openxmlformats.org/officeDocument/2006/docPropsVTypes">
  <Template>Rozet</Template>
  <TotalTime>196</TotalTime>
  <Words>1030</Words>
  <Application>Microsoft Office PowerPoint</Application>
  <PresentationFormat>Widescreen</PresentationFormat>
  <Paragraphs>56</Paragraphs>
  <Slides>17</Slides>
  <Notes>0</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17</vt:i4>
      </vt:variant>
    </vt:vector>
  </HeadingPairs>
  <TitlesOfParts>
    <vt:vector size="22" baseType="lpstr">
      <vt:lpstr>Arial</vt:lpstr>
      <vt:lpstr>Comic Sans MS</vt:lpstr>
      <vt:lpstr>Gill Sans MT</vt:lpstr>
      <vt:lpstr>Impact</vt:lpstr>
      <vt:lpstr>Badge</vt:lpstr>
      <vt:lpstr>Presentazione standard di PowerPoint</vt:lpstr>
      <vt:lpstr>Dıgıtal cıtızenshıp</vt:lpstr>
      <vt:lpstr>                    unıt 3: Dıgıtal commerce </vt:lpstr>
      <vt:lpstr>Dıgıtal commerce</vt:lpstr>
      <vt:lpstr>  Aspetti Digital Commerce</vt:lpstr>
      <vt:lpstr>Come funziona il commercio digitale?</vt:lpstr>
      <vt:lpstr>Commercio digitale nell'ambiente aziendale</vt:lpstr>
      <vt:lpstr>B2B Model</vt:lpstr>
      <vt:lpstr>B2C Model</vt:lpstr>
      <vt:lpstr>C2C Model </vt:lpstr>
      <vt:lpstr>C2B Model </vt:lpstr>
      <vt:lpstr>Evoluzione dell’e-commerce </vt:lpstr>
      <vt:lpstr>Presentazione standard di PowerPoint</vt:lpstr>
      <vt:lpstr>Effetti positivi e-commerce </vt:lpstr>
      <vt:lpstr>Effetti negativi dell’ e-commerce </vt:lpstr>
      <vt:lpstr>Domande di valutazione</vt:lpstr>
      <vt:lpstr>References</vt:lpstr>
    </vt:vector>
  </TitlesOfParts>
  <Company>Silentall Unattended Installer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Sunusu</dc:title>
  <dc:creator>ronaldinho424</dc:creator>
  <cp:lastModifiedBy>Utente</cp:lastModifiedBy>
  <cp:revision>56</cp:revision>
  <dcterms:created xsi:type="dcterms:W3CDTF">2022-09-12T18:30:20Z</dcterms:created>
  <dcterms:modified xsi:type="dcterms:W3CDTF">2022-12-11T20:03:24Z</dcterms:modified>
</cp:coreProperties>
</file>