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 id="258" r:id="rId4"/>
    <p:sldId id="259" r:id="rId5"/>
    <p:sldId id="260" r:id="rId6"/>
    <p:sldId id="261" r:id="rId7"/>
    <p:sldId id="262" r:id="rId8"/>
    <p:sldId id="263" r:id="rId9"/>
    <p:sldId id="264" r:id="rId10"/>
    <p:sldId id="269" r:id="rId11"/>
    <p:sldId id="265" r:id="rId12"/>
    <p:sldId id="266"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94660"/>
  </p:normalViewPr>
  <p:slideViewPr>
    <p:cSldViewPr snapToGrid="0">
      <p:cViewPr varScale="1">
        <p:scale>
          <a:sx n="65" d="100"/>
          <a:sy n="65" d="100"/>
        </p:scale>
        <p:origin x="84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tr-TR"/>
              <a:t>Asıl başlık stili için tıklatın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ED59F71-CE6A-4BCC-AD12-0FB987996742}" type="datetimeFigureOut">
              <a:rPr lang="tr-TR" smtClean="0"/>
              <a:t>11.12.2022</a:t>
            </a:fld>
            <a:endParaRPr lang="tr-T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tr-T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2F3B1650-FFA8-4392-AE70-8B0A2CCDAD55}" type="slidenum">
              <a:rPr lang="tr-TR" smtClean="0"/>
              <a:t>‹N›</a:t>
            </a:fld>
            <a:endParaRPr lang="tr-T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73400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11.12.2022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2393305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tr-TR"/>
              <a:t>Asıl başlık stili için tıklatın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11.12.2022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507989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Content Placeholder 2"/>
          <p:cNvSpPr>
            <a:spLocks noGrp="1"/>
          </p:cNvSpPr>
          <p:nvPr>
            <p:ph idx="1"/>
          </p:nvPr>
        </p:nvSpPr>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11.12.2022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651118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tr-TR"/>
              <a:t>Asıl başlık stili için tıklatın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1ED59F71-CE6A-4BCC-AD12-0FB987996742}" type="datetimeFigureOut">
              <a:rPr lang="tr-TR" smtClean="0"/>
              <a:t>11.12.2022</a:t>
            </a:fld>
            <a:endParaRPr lang="tr-T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2F3B1650-FFA8-4392-AE70-8B0A2CCDAD55}" type="slidenum">
              <a:rPr lang="tr-TR" smtClean="0"/>
              <a:t>‹N›</a:t>
            </a:fld>
            <a:endParaRPr lang="tr-T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12505061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Date Placeholder 4"/>
          <p:cNvSpPr>
            <a:spLocks noGrp="1"/>
          </p:cNvSpPr>
          <p:nvPr>
            <p:ph type="dt" sz="half" idx="10"/>
          </p:nvPr>
        </p:nvSpPr>
        <p:spPr/>
        <p:txBody>
          <a:bodyPr/>
          <a:lstStyle/>
          <a:p>
            <a:fld id="{1ED59F71-CE6A-4BCC-AD12-0FB987996742}" type="datetimeFigureOut">
              <a:rPr lang="tr-TR" smtClean="0"/>
              <a:t>11.12.2022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1988273571"/>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tr-TR"/>
              <a:t>Asıl başlık stili için tıklatın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4" name="Content Placeholder 3"/>
          <p:cNvSpPr>
            <a:spLocks noGrp="1"/>
          </p:cNvSpPr>
          <p:nvPr>
            <p:ph sz="half" idx="2"/>
          </p:nvPr>
        </p:nvSpPr>
        <p:spPr>
          <a:xfrm>
            <a:off x="1257300" y="2909102"/>
            <a:ext cx="4800600" cy="299639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6" name="Content Placeholder 5"/>
          <p:cNvSpPr>
            <a:spLocks noGrp="1"/>
          </p:cNvSpPr>
          <p:nvPr>
            <p:ph sz="quarter" idx="4"/>
          </p:nvPr>
        </p:nvSpPr>
        <p:spPr>
          <a:xfrm>
            <a:off x="6633864" y="2909102"/>
            <a:ext cx="4800600" cy="299639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7" name="Date Placeholder 6"/>
          <p:cNvSpPr>
            <a:spLocks noGrp="1"/>
          </p:cNvSpPr>
          <p:nvPr>
            <p:ph type="dt" sz="half" idx="10"/>
          </p:nvPr>
        </p:nvSpPr>
        <p:spPr/>
        <p:txBody>
          <a:bodyPr/>
          <a:lstStyle/>
          <a:p>
            <a:fld id="{1ED59F71-CE6A-4BCC-AD12-0FB987996742}" type="datetimeFigureOut">
              <a:rPr lang="tr-TR" smtClean="0"/>
              <a:t>11.12.2022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348899185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Date Placeholder 2"/>
          <p:cNvSpPr>
            <a:spLocks noGrp="1"/>
          </p:cNvSpPr>
          <p:nvPr>
            <p:ph type="dt" sz="half" idx="10"/>
          </p:nvPr>
        </p:nvSpPr>
        <p:spPr/>
        <p:txBody>
          <a:bodyPr/>
          <a:lstStyle/>
          <a:p>
            <a:fld id="{1ED59F71-CE6A-4BCC-AD12-0FB987996742}" type="datetimeFigureOut">
              <a:rPr lang="tr-TR" smtClean="0"/>
              <a:t>11.12.2022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2963148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D59F71-CE6A-4BCC-AD12-0FB987996742}" type="datetimeFigureOut">
              <a:rPr lang="tr-TR" smtClean="0"/>
              <a:t>11.12.2022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1718395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tr-TR"/>
              <a:t>Asıl başlık stili için tıklatın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a:t>
            </a:r>
          </a:p>
        </p:txBody>
      </p:sp>
      <p:sp>
        <p:nvSpPr>
          <p:cNvPr id="5" name="Date Placeholder 4"/>
          <p:cNvSpPr>
            <a:spLocks noGrp="1"/>
          </p:cNvSpPr>
          <p:nvPr>
            <p:ph type="dt" sz="half" idx="10"/>
          </p:nvPr>
        </p:nvSpPr>
        <p:spPr>
          <a:xfrm>
            <a:off x="765051" y="6375679"/>
            <a:ext cx="1233355" cy="348462"/>
          </a:xfrm>
        </p:spPr>
        <p:txBody>
          <a:bodyPr/>
          <a:lstStyle/>
          <a:p>
            <a:fld id="{1ED59F71-CE6A-4BCC-AD12-0FB987996742}" type="datetimeFigureOut">
              <a:rPr lang="tr-TR" smtClean="0"/>
              <a:t>11.12.2022</a:t>
            </a:fld>
            <a:endParaRPr lang="tr-TR"/>
          </a:p>
        </p:txBody>
      </p:sp>
      <p:sp>
        <p:nvSpPr>
          <p:cNvPr id="6" name="Footer Placeholder 5"/>
          <p:cNvSpPr>
            <a:spLocks noGrp="1"/>
          </p:cNvSpPr>
          <p:nvPr>
            <p:ph type="ftr" sz="quarter" idx="11"/>
          </p:nvPr>
        </p:nvSpPr>
        <p:spPr>
          <a:xfrm>
            <a:off x="2103620" y="6375679"/>
            <a:ext cx="3482179" cy="345796"/>
          </a:xfrm>
        </p:spPr>
        <p:txBody>
          <a:bodyPr/>
          <a:lstStyle/>
          <a:p>
            <a:endParaRPr lang="tr-TR"/>
          </a:p>
        </p:txBody>
      </p:sp>
      <p:sp>
        <p:nvSpPr>
          <p:cNvPr id="7" name="Slide Number Placeholder 6"/>
          <p:cNvSpPr>
            <a:spLocks noGrp="1"/>
          </p:cNvSpPr>
          <p:nvPr>
            <p:ph type="sldNum" sz="quarter" idx="12"/>
          </p:nvPr>
        </p:nvSpPr>
        <p:spPr>
          <a:xfrm>
            <a:off x="5691014" y="6375679"/>
            <a:ext cx="1232456" cy="345796"/>
          </a:xfrm>
        </p:spPr>
        <p:txBody>
          <a:bodyPr/>
          <a:lstStyle/>
          <a:p>
            <a:fld id="{2F3B1650-FFA8-4392-AE70-8B0A2CCDAD55}" type="slidenum">
              <a:rPr lang="tr-TR" smtClean="0"/>
              <a:t>‹N›</a:t>
            </a:fld>
            <a:endParaRPr lang="tr-T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08560371"/>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simgeyi tıklatın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tr-TR"/>
              <a:t>Asıl başlık stili için tıklatın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a:t>
            </a:r>
          </a:p>
        </p:txBody>
      </p:sp>
      <p:sp>
        <p:nvSpPr>
          <p:cNvPr id="5" name="Date Placeholder 4"/>
          <p:cNvSpPr>
            <a:spLocks noGrp="1"/>
          </p:cNvSpPr>
          <p:nvPr>
            <p:ph type="dt" sz="half" idx="10"/>
          </p:nvPr>
        </p:nvSpPr>
        <p:spPr>
          <a:xfrm>
            <a:off x="765950" y="6375679"/>
            <a:ext cx="1232456" cy="348462"/>
          </a:xfrm>
        </p:spPr>
        <p:txBody>
          <a:bodyPr/>
          <a:lstStyle/>
          <a:p>
            <a:fld id="{1ED59F71-CE6A-4BCC-AD12-0FB987996742}" type="datetimeFigureOut">
              <a:rPr lang="tr-TR" smtClean="0"/>
              <a:t>11.12.2022</a:t>
            </a:fld>
            <a:endParaRPr lang="tr-TR"/>
          </a:p>
        </p:txBody>
      </p:sp>
      <p:sp>
        <p:nvSpPr>
          <p:cNvPr id="6" name="Footer Placeholder 5"/>
          <p:cNvSpPr>
            <a:spLocks noGrp="1"/>
          </p:cNvSpPr>
          <p:nvPr>
            <p:ph type="ftr" sz="quarter" idx="11"/>
          </p:nvPr>
        </p:nvSpPr>
        <p:spPr>
          <a:xfrm>
            <a:off x="2103621" y="6375679"/>
            <a:ext cx="3482178" cy="345796"/>
          </a:xfrm>
        </p:spPr>
        <p:txBody>
          <a:bodyPr/>
          <a:lstStyle/>
          <a:p>
            <a:endParaRPr lang="tr-TR"/>
          </a:p>
        </p:txBody>
      </p:sp>
      <p:sp>
        <p:nvSpPr>
          <p:cNvPr id="7" name="Slide Number Placeholder 6"/>
          <p:cNvSpPr>
            <a:spLocks noGrp="1"/>
          </p:cNvSpPr>
          <p:nvPr>
            <p:ph type="sldNum" sz="quarter" idx="12"/>
          </p:nvPr>
        </p:nvSpPr>
        <p:spPr>
          <a:xfrm>
            <a:off x="5687568" y="6375679"/>
            <a:ext cx="1234440" cy="345796"/>
          </a:xfrm>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2817403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tr-TR"/>
              <a:t>Asıl başlık stili için tıklatın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ED59F71-CE6A-4BCC-AD12-0FB987996742}" type="datetimeFigureOut">
              <a:rPr lang="tr-TR" smtClean="0"/>
              <a:t>11.12.2022</a:t>
            </a:fld>
            <a:endParaRPr lang="tr-T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tr-T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2F3B1650-FFA8-4392-AE70-8B0A2CCDAD55}" type="slidenum">
              <a:rPr lang="tr-TR" smtClean="0"/>
              <a:t>‹N›</a:t>
            </a:fld>
            <a:endParaRPr lang="tr-T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113494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lh6.googleusercontent.com/oNk-K_oBJMsHtWrYBv-ExoYeQKExtBibk5m9jiuDBUq7bgxdf7nwFnehFSywPym_p7ntF9Coj_URokoXBkMLMj4inwBob0IJEPts2PyS8c7xcD-6SWxv_emj1AhI5Wck65nOEQ2W0EjiyuE9on_PtJP5U7iRKSwzRpIfYgpFoAULCjBPiXTfD_UEER3SDUBglEyB3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38546"/>
            <a:ext cx="6433508" cy="6151418"/>
          </a:xfrm>
          <a:prstGeom prst="rect">
            <a:avLst/>
          </a:prstGeom>
          <a:noFill/>
          <a:extLst>
            <a:ext uri="{909E8E84-426E-40DD-AFC4-6F175D3DCCD1}">
              <a14:hiddenFill xmlns:a14="http://schemas.microsoft.com/office/drawing/2010/main">
                <a:solidFill>
                  <a:srgbClr val="FFFFFF"/>
                </a:solidFill>
              </a14:hiddenFill>
            </a:ext>
          </a:extLst>
        </p:spPr>
      </p:pic>
      <p:sp>
        <p:nvSpPr>
          <p:cNvPr id="6" name="Metin kutusu 5"/>
          <p:cNvSpPr txBox="1"/>
          <p:nvPr/>
        </p:nvSpPr>
        <p:spPr>
          <a:xfrm>
            <a:off x="3546764" y="6446982"/>
            <a:ext cx="5606472" cy="538609"/>
          </a:xfrm>
          <a:prstGeom prst="rect">
            <a:avLst/>
          </a:prstGeom>
          <a:noFill/>
        </p:spPr>
        <p:txBody>
          <a:bodyPr wrap="square" rtlCol="0">
            <a:spAutoFit/>
          </a:bodyPr>
          <a:lstStyle/>
          <a:p>
            <a:r>
              <a:rPr lang="tr-TR" sz="1100" dirty="0"/>
              <a:t>Project </a:t>
            </a:r>
            <a:r>
              <a:rPr lang="tr-TR" sz="1100" dirty="0" err="1"/>
              <a:t>Number</a:t>
            </a:r>
            <a:r>
              <a:rPr lang="tr-TR" sz="1100" dirty="0"/>
              <a:t>: 2020-1-UK01-KA227-SCH-09443</a:t>
            </a:r>
          </a:p>
          <a:p>
            <a:endParaRPr lang="tr-TR" dirty="0"/>
          </a:p>
        </p:txBody>
      </p:sp>
    </p:spTree>
    <p:extLst>
      <p:ext uri="{BB962C8B-B14F-4D97-AF65-F5344CB8AC3E}">
        <p14:creationId xmlns:p14="http://schemas.microsoft.com/office/powerpoint/2010/main" val="11959866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pPr algn="ctr"/>
            <a:r>
              <a:rPr lang="it-IT" b="1" dirty="0"/>
              <a:t>Altre caratteristiche della comunicazione digitale</a:t>
            </a:r>
            <a:br>
              <a:rPr lang="tr-TR" b="1" dirty="0"/>
            </a:br>
            <a:br>
              <a:rPr lang="tr-TR" b="1" dirty="0"/>
            </a:br>
            <a:endParaRPr lang="tr-TR" dirty="0"/>
          </a:p>
        </p:txBody>
      </p:sp>
      <p:sp>
        <p:nvSpPr>
          <p:cNvPr id="3" name="İçerik Yer Tutucusu 2"/>
          <p:cNvSpPr>
            <a:spLocks noGrp="1"/>
          </p:cNvSpPr>
          <p:nvPr>
            <p:ph idx="1"/>
          </p:nvPr>
        </p:nvSpPr>
        <p:spPr>
          <a:xfrm>
            <a:off x="982305" y="1874517"/>
            <a:ext cx="10178322" cy="3593591"/>
          </a:xfrm>
        </p:spPr>
        <p:txBody>
          <a:bodyPr/>
          <a:lstStyle/>
          <a:p>
            <a:r>
              <a:rPr lang="it-IT" dirty="0">
                <a:solidFill>
                  <a:schemeClr val="tx1"/>
                </a:solidFill>
              </a:rPr>
              <a:t>I dati digitali possono essere copiati, modificati o addirittura ristampati.</a:t>
            </a:r>
          </a:p>
          <a:p>
            <a:r>
              <a:rPr lang="it-IT" dirty="0">
                <a:solidFill>
                  <a:schemeClr val="tx1"/>
                </a:solidFill>
              </a:rPr>
              <a:t>Con la comunicazione digitale puoi entrare in contatto con persone che hanno interessi simili, che altrimenti non avresti mai conosciuto.</a:t>
            </a:r>
          </a:p>
          <a:p>
            <a:r>
              <a:rPr lang="it-IT" dirty="0">
                <a:solidFill>
                  <a:schemeClr val="tx1"/>
                </a:solidFill>
              </a:rPr>
              <a:t>Un'altra caratteristica della comunicazione digitale è che non costa molto.</a:t>
            </a:r>
          </a:p>
          <a:p>
            <a:r>
              <a:rPr lang="it-IT" dirty="0">
                <a:solidFill>
                  <a:schemeClr val="tx1"/>
                </a:solidFill>
              </a:rPr>
              <a:t>La caratteristica finale è che la maggior parte del tuo ID personale e delle informazioni possono essere memorizzate sul tuo dispositivo.</a:t>
            </a:r>
          </a:p>
        </p:txBody>
      </p:sp>
    </p:spTree>
    <p:extLst>
      <p:ext uri="{BB962C8B-B14F-4D97-AF65-F5344CB8AC3E}">
        <p14:creationId xmlns:p14="http://schemas.microsoft.com/office/powerpoint/2010/main" val="29262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it-IT" dirty="0"/>
              <a:t>Domande di valutazione</a:t>
            </a:r>
            <a:endParaRPr lang="tr-TR" dirty="0"/>
          </a:p>
        </p:txBody>
      </p:sp>
      <p:sp>
        <p:nvSpPr>
          <p:cNvPr id="3" name="İçerik Yer Tutucusu 2"/>
          <p:cNvSpPr>
            <a:spLocks noGrp="1"/>
          </p:cNvSpPr>
          <p:nvPr>
            <p:ph idx="1"/>
          </p:nvPr>
        </p:nvSpPr>
        <p:spPr>
          <a:xfrm>
            <a:off x="1251678" y="1611747"/>
            <a:ext cx="10178322" cy="3593591"/>
          </a:xfrm>
        </p:spPr>
        <p:txBody>
          <a:bodyPr/>
          <a:lstStyle/>
          <a:p>
            <a:pPr lvl="0"/>
            <a:r>
              <a:rPr lang="it-IT" dirty="0">
                <a:solidFill>
                  <a:schemeClr val="tx1"/>
                </a:solidFill>
              </a:rPr>
              <a:t>Cosa ti viene in mente quando senti la parola «comunicazione digitale»?</a:t>
            </a:r>
          </a:p>
          <a:p>
            <a:pPr lvl="0"/>
            <a:r>
              <a:rPr lang="it-IT" dirty="0">
                <a:solidFill>
                  <a:schemeClr val="tx1"/>
                </a:solidFill>
              </a:rPr>
              <a:t>Come viene utilizzata la comunicazione digitale nell'istruzione?</a:t>
            </a:r>
          </a:p>
          <a:p>
            <a:pPr lvl="0"/>
            <a:r>
              <a:rPr lang="it-IT" dirty="0">
                <a:solidFill>
                  <a:schemeClr val="tx1"/>
                </a:solidFill>
              </a:rPr>
              <a:t>Quali sono le forme della comunicazione digitale?</a:t>
            </a:r>
          </a:p>
          <a:p>
            <a:pPr lvl="0"/>
            <a:r>
              <a:rPr lang="it-IT" dirty="0">
                <a:solidFill>
                  <a:schemeClr val="tx1"/>
                </a:solidFill>
              </a:rPr>
              <a:t>Fai un esempio di comunicazione digitale inappropriata.</a:t>
            </a:r>
            <a:endParaRPr lang="tr-TR" dirty="0"/>
          </a:p>
          <a:p>
            <a:pPr marL="0" indent="0">
              <a:buNone/>
            </a:pPr>
            <a:endParaRPr lang="tr-TR" dirty="0"/>
          </a:p>
        </p:txBody>
      </p:sp>
    </p:spTree>
    <p:extLst>
      <p:ext uri="{BB962C8B-B14F-4D97-AF65-F5344CB8AC3E}">
        <p14:creationId xmlns:p14="http://schemas.microsoft.com/office/powerpoint/2010/main" val="3962232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a:t>References</a:t>
            </a:r>
            <a:endParaRPr lang="tr-TR" dirty="0"/>
          </a:p>
        </p:txBody>
      </p:sp>
      <p:sp>
        <p:nvSpPr>
          <p:cNvPr id="3" name="İçerik Yer Tutucusu 2"/>
          <p:cNvSpPr>
            <a:spLocks noGrp="1"/>
          </p:cNvSpPr>
          <p:nvPr>
            <p:ph idx="1"/>
          </p:nvPr>
        </p:nvSpPr>
        <p:spPr>
          <a:xfrm>
            <a:off x="1251678" y="1644073"/>
            <a:ext cx="10178322" cy="4235519"/>
          </a:xfrm>
        </p:spPr>
        <p:txBody>
          <a:bodyPr/>
          <a:lstStyle/>
          <a:p>
            <a:r>
              <a:rPr lang="it-IT" dirty="0"/>
              <a:t>Digital Communication. https://govos.com/blog/what-is-digital-communication/</a:t>
            </a:r>
            <a:endParaRPr lang="tr-TR" dirty="0"/>
          </a:p>
          <a:p>
            <a:pPr marL="0" indent="0">
              <a:buNone/>
            </a:pPr>
            <a:endParaRPr lang="tr-TR" dirty="0"/>
          </a:p>
          <a:p>
            <a:r>
              <a:rPr lang="it-IT" dirty="0"/>
              <a:t>https://cure.erasmusplus.org.il/pluginfile.php/2578/mod_resource/content/2/Digital%20Communication.%20Introduction.pdf</a:t>
            </a:r>
            <a:endParaRPr lang="tr-TR" dirty="0"/>
          </a:p>
          <a:p>
            <a:pPr marL="0" indent="0">
              <a:buNone/>
            </a:pPr>
            <a:endParaRPr lang="tr-TR" dirty="0"/>
          </a:p>
          <a:p>
            <a:r>
              <a:rPr lang="it-IT" dirty="0"/>
              <a:t>https://www.epitech-it.es/noticias-eventos/digital-communication-what-is-it/</a:t>
            </a:r>
            <a:endParaRPr lang="tr-TR" dirty="0"/>
          </a:p>
          <a:p>
            <a:endParaRPr lang="tr-TR" dirty="0"/>
          </a:p>
          <a:p>
            <a:endParaRPr lang="tr-TR" dirty="0"/>
          </a:p>
        </p:txBody>
      </p:sp>
    </p:spTree>
    <p:extLst>
      <p:ext uri="{BB962C8B-B14F-4D97-AF65-F5344CB8AC3E}">
        <p14:creationId xmlns:p14="http://schemas.microsoft.com/office/powerpoint/2010/main" val="31131417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tr-TR" dirty="0" err="1"/>
              <a:t>Dıgıtal</a:t>
            </a:r>
            <a:r>
              <a:rPr lang="tr-TR" dirty="0"/>
              <a:t> </a:t>
            </a:r>
            <a:r>
              <a:rPr lang="tr-TR" dirty="0" err="1"/>
              <a:t>cıtızenshıp</a:t>
            </a:r>
            <a:endParaRPr lang="tr-TR" dirty="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5622" y="4562611"/>
            <a:ext cx="1884219" cy="1749136"/>
          </a:xfrm>
          <a:prstGeom prst="rect">
            <a:avLst/>
          </a:prstGeom>
        </p:spPr>
      </p:pic>
      <p:sp>
        <p:nvSpPr>
          <p:cNvPr id="6" name="Metin kutusu 5"/>
          <p:cNvSpPr txBox="1"/>
          <p:nvPr/>
        </p:nvSpPr>
        <p:spPr>
          <a:xfrm>
            <a:off x="4211782" y="6410036"/>
            <a:ext cx="3833091" cy="276999"/>
          </a:xfrm>
          <a:prstGeom prst="rect">
            <a:avLst/>
          </a:prstGeom>
          <a:noFill/>
        </p:spPr>
        <p:txBody>
          <a:bodyPr wrap="square" rtlCol="0">
            <a:spAutoFit/>
          </a:bodyPr>
          <a:lstStyle/>
          <a:p>
            <a:r>
              <a:rPr lang="tr-TR" sz="1200" dirty="0"/>
              <a:t>        Project </a:t>
            </a:r>
            <a:r>
              <a:rPr lang="tr-TR" sz="1200" dirty="0" err="1"/>
              <a:t>Number</a:t>
            </a:r>
            <a:r>
              <a:rPr lang="tr-TR" sz="1200" dirty="0"/>
              <a:t>: 2020-1-UK01-KA227-SCH-094437</a:t>
            </a:r>
          </a:p>
        </p:txBody>
      </p:sp>
      <p:pic>
        <p:nvPicPr>
          <p:cNvPr id="7" name="Picture 2" descr="A picture containing logo&#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3" y="6257223"/>
            <a:ext cx="1781175" cy="5048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s://lh4.googleusercontent.com/DADPLpJVYZmXMr15PJkVtksjmy0zPRm2h7S4-yZ3tKZa-FQRryFojgNMKqzITH6n-ewU3nPBfU0K5mIdqGiWwfIKVkEEqLyz29z18D4vBiKGycdw-GlPhZHI15ZBJZuCilxELbQwJcC-CETnK-KPgWi3HB7a5ddTBVlKPm2Zbuo-OQFEO2y0hoM7AcKAtFWubIXzb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592" y="6270140"/>
            <a:ext cx="1894898" cy="49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760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sz="2700" b="1" dirty="0">
                <a:solidFill>
                  <a:srgbClr val="000000"/>
                </a:solidFill>
                <a:latin typeface="Comic Sans MS" panose="030F0702030302020204" pitchFamily="66" charset="0"/>
              </a:rPr>
              <a:t> </a:t>
            </a:r>
            <a:br>
              <a:rPr lang="tr-TR" sz="2700" b="1" dirty="0">
                <a:solidFill>
                  <a:srgbClr val="000000"/>
                </a:solidFill>
                <a:latin typeface="Comic Sans MS" panose="030F0702030302020204" pitchFamily="66" charset="0"/>
              </a:rPr>
            </a:br>
            <a:br>
              <a:rPr lang="tr-TR" sz="2700" b="1" dirty="0">
                <a:solidFill>
                  <a:srgbClr val="000000"/>
                </a:solidFill>
                <a:latin typeface="Comic Sans MS" panose="030F0702030302020204" pitchFamily="66" charset="0"/>
              </a:rPr>
            </a:br>
            <a:r>
              <a:rPr lang="tr-TR" sz="2700" b="1" dirty="0">
                <a:solidFill>
                  <a:srgbClr val="000000"/>
                </a:solidFill>
                <a:latin typeface="Comic Sans MS" panose="030F0702030302020204" pitchFamily="66" charset="0"/>
              </a:rPr>
              <a:t>                 </a:t>
            </a:r>
            <a:r>
              <a:rPr lang="tr-TR" sz="2700" b="1" dirty="0" err="1">
                <a:solidFill>
                  <a:srgbClr val="000000"/>
                </a:solidFill>
                <a:latin typeface="Comic Sans MS" panose="030F0702030302020204" pitchFamily="66" charset="0"/>
              </a:rPr>
              <a:t>unıt</a:t>
            </a:r>
            <a:r>
              <a:rPr lang="tr-TR" sz="2700" b="1" dirty="0">
                <a:solidFill>
                  <a:srgbClr val="000000"/>
                </a:solidFill>
                <a:latin typeface="Comic Sans MS" panose="030F0702030302020204" pitchFamily="66" charset="0"/>
              </a:rPr>
              <a:t> 4</a:t>
            </a:r>
            <a:r>
              <a:rPr lang="tr-TR" sz="2700" dirty="0">
                <a:latin typeface="Comic Sans MS" panose="030F0702030302020204" pitchFamily="66" charset="0"/>
              </a:rPr>
              <a:t>: </a:t>
            </a:r>
            <a:r>
              <a:rPr lang="tr-TR" sz="2700" b="1" dirty="0" err="1">
                <a:solidFill>
                  <a:srgbClr val="0070C0"/>
                </a:solidFill>
                <a:latin typeface="Comic Sans MS" panose="030F0702030302020204" pitchFamily="66" charset="0"/>
              </a:rPr>
              <a:t>Dıgıtal</a:t>
            </a:r>
            <a:r>
              <a:rPr lang="tr-TR" sz="2700" b="1" dirty="0">
                <a:solidFill>
                  <a:srgbClr val="0070C0"/>
                </a:solidFill>
                <a:latin typeface="Comic Sans MS" panose="030F0702030302020204" pitchFamily="66" charset="0"/>
              </a:rPr>
              <a:t> </a:t>
            </a:r>
            <a:r>
              <a:rPr lang="tr-TR" sz="2700" b="1" dirty="0" err="1">
                <a:solidFill>
                  <a:srgbClr val="0070C0"/>
                </a:solidFill>
                <a:latin typeface="Comic Sans MS" panose="030F0702030302020204" pitchFamily="66" charset="0"/>
              </a:rPr>
              <a:t>communıcatıon</a:t>
            </a:r>
            <a:br>
              <a:rPr lang="tr-TR" sz="5400" dirty="0">
                <a:solidFill>
                  <a:srgbClr val="0070C0"/>
                </a:solidFill>
                <a:latin typeface="Comic Sans MS" panose="030F0702030302020204" pitchFamily="66" charset="0"/>
              </a:rPr>
            </a:br>
            <a:endParaRPr lang="tr-TR" dirty="0"/>
          </a:p>
        </p:txBody>
      </p:sp>
      <p:pic>
        <p:nvPicPr>
          <p:cNvPr id="4" name="Picture 2" descr="Logo&#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381" y="2668330"/>
            <a:ext cx="1962150" cy="11525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Text&#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466" y="2799410"/>
            <a:ext cx="1959550" cy="89036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s://lh5.googleusercontent.com/KaELfPdnbShz_HaCMrN-vOzu1HcXjri3EbCg0mqdBy06pV6Yd7y8bXBwRV3mm6_68ykkTWgwIlagr-_hCHqU2AEEIEOZPTAusaycqAYevwiUv6T0QX-G5oc2X3f507QJs_6QXX4XksKxQP8vup-0w2BIzZ2BdH9F3_iXUmUWPEP9kbY8qjoZvypGorynG7CYQE4W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41" y="2680933"/>
            <a:ext cx="1601520" cy="114508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C:\Users\Umut ÇAN\Desktop\Erasmus Projeleri\adalya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6641" y="2425444"/>
            <a:ext cx="1638300" cy="1638300"/>
          </a:xfrm>
          <a:prstGeom prst="rect">
            <a:avLst/>
          </a:prstGeom>
          <a:noFill/>
          <a:extLst>
            <a:ext uri="{909E8E84-426E-40DD-AFC4-6F175D3DCCD1}">
              <a14:hiddenFill xmlns:a14="http://schemas.microsoft.com/office/drawing/2010/main">
                <a:solidFill>
                  <a:srgbClr val="FFFFFF"/>
                </a:solidFill>
              </a14:hiddenFill>
            </a:ext>
          </a:extLst>
        </p:spPr>
      </p:pic>
      <p:pic>
        <p:nvPicPr>
          <p:cNvPr id="8" name="Resim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419" y="4761648"/>
            <a:ext cx="1573643" cy="1429941"/>
          </a:xfrm>
          <a:prstGeom prst="rect">
            <a:avLst/>
          </a:prstGeom>
        </p:spPr>
      </p:pic>
      <p:pic>
        <p:nvPicPr>
          <p:cNvPr id="9" name="Picture 12" descr="A picture containing diagram&#10;&#10;Description automatically gener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441" y="4625773"/>
            <a:ext cx="1466499" cy="1701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6989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it-IT" dirty="0"/>
              <a:t>Comunicazione digitale</a:t>
            </a:r>
            <a:endParaRPr lang="tr-TR" dirty="0"/>
          </a:p>
        </p:txBody>
      </p:sp>
      <p:sp>
        <p:nvSpPr>
          <p:cNvPr id="3" name="İçerik Yer Tutucusu 2"/>
          <p:cNvSpPr>
            <a:spLocks noGrp="1"/>
          </p:cNvSpPr>
          <p:nvPr>
            <p:ph idx="1"/>
          </p:nvPr>
        </p:nvSpPr>
        <p:spPr>
          <a:xfrm>
            <a:off x="1251678" y="1874517"/>
            <a:ext cx="4936686" cy="4586501"/>
          </a:xfrm>
        </p:spPr>
        <p:txBody>
          <a:bodyPr>
            <a:normAutofit/>
          </a:bodyPr>
          <a:lstStyle/>
          <a:p>
            <a:pPr marL="0" indent="0">
              <a:buNone/>
            </a:pPr>
            <a:endParaRPr lang="tr-TR" dirty="0"/>
          </a:p>
          <a:p>
            <a:pPr marL="0" indent="0">
              <a:buNone/>
            </a:pPr>
            <a:r>
              <a:rPr lang="it-IT" dirty="0"/>
              <a:t>La comunicazione digitale è l'uso di strumenti online come e-mail, messaggistica sui social media e sms per raggiungere altre persone o un pubblico specifico al fine di condividere un messaggio. Anche qualcosa di semplice come leggere il testo su una pagina web come questa può essere considerata comunicazione digitale.</a:t>
            </a:r>
            <a:endParaRPr lang="tr-TR" dirty="0"/>
          </a:p>
        </p:txBody>
      </p:sp>
      <p:pic>
        <p:nvPicPr>
          <p:cNvPr id="1026" name="Picture 2" descr="https://er.educause.edu/-/media/images/blogs/2020/6/er20_2412_706x394_blog.jpg?hash=17F35852FE92A2C287CF84F29605C4EEBC57FAFD&amp;la=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0812" y="2426319"/>
            <a:ext cx="5377008" cy="30007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7536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043709" y="382385"/>
            <a:ext cx="10386291" cy="1492132"/>
          </a:xfrm>
        </p:spPr>
        <p:txBody>
          <a:bodyPr>
            <a:normAutofit fontScale="90000"/>
          </a:bodyPr>
          <a:lstStyle/>
          <a:p>
            <a:pPr algn="ctr"/>
            <a:r>
              <a:rPr lang="tr-TR" sz="4600" dirty="0"/>
              <a:t>  </a:t>
            </a:r>
            <a:r>
              <a:rPr lang="it-IT" sz="5700" b="1" dirty="0"/>
              <a:t>Perché la comunicazione digitale è importante?</a:t>
            </a:r>
            <a:br>
              <a:rPr lang="tr-TR" b="1" i="1" dirty="0"/>
            </a:br>
            <a:endParaRPr lang="tr-TR" b="1" i="1" dirty="0"/>
          </a:p>
        </p:txBody>
      </p:sp>
      <p:sp>
        <p:nvSpPr>
          <p:cNvPr id="3" name="İçerik Yer Tutucusu 2"/>
          <p:cNvSpPr>
            <a:spLocks noGrp="1"/>
          </p:cNvSpPr>
          <p:nvPr>
            <p:ph idx="1"/>
          </p:nvPr>
        </p:nvSpPr>
        <p:spPr>
          <a:xfrm>
            <a:off x="1251678" y="1939636"/>
            <a:ext cx="10178322" cy="3939956"/>
          </a:xfrm>
        </p:spPr>
        <p:txBody>
          <a:bodyPr>
            <a:normAutofit lnSpcReduction="10000"/>
          </a:bodyPr>
          <a:lstStyle/>
          <a:p>
            <a:pPr algn="just"/>
            <a:r>
              <a:rPr lang="it-IT" dirty="0">
                <a:solidFill>
                  <a:schemeClr val="tx1"/>
                </a:solidFill>
              </a:rPr>
              <a:t>In primo luogo, è importante per i governi a causa della popolarità della comunicazione digitale tra la popolazione. I cittadini non si pongono domande del tipo "che cos'è la comunicazione digitale?" si chiedono perché molti governi siano stati più lenti ad adottarlo e offrire i servizi digitali che si aspettano di vedere.</a:t>
            </a:r>
          </a:p>
          <a:p>
            <a:pPr algn="just"/>
            <a:r>
              <a:rPr lang="it-IT" dirty="0">
                <a:solidFill>
                  <a:schemeClr val="tx1"/>
                </a:solidFill>
              </a:rPr>
              <a:t>La comunicazione digitale è importante per i governi, non solo perché i cittadini si aspettano di più dai governi, ma anche perché i governi possono coinvolgere i cittadini in modo più significativo utilizzando la comunicazione digitale.</a:t>
            </a:r>
          </a:p>
          <a:p>
            <a:pPr algn="just"/>
            <a:r>
              <a:rPr lang="it-IT" dirty="0">
                <a:solidFill>
                  <a:schemeClr val="tx1"/>
                </a:solidFill>
              </a:rPr>
              <a:t>I telefoni cellulari e altri dispositivi consentono la comunicazione personale. Strumenti come Google </a:t>
            </a:r>
            <a:r>
              <a:rPr lang="it-IT" dirty="0" err="1">
                <a:solidFill>
                  <a:schemeClr val="tx1"/>
                </a:solidFill>
              </a:rPr>
              <a:t>Hangouts</a:t>
            </a:r>
            <a:r>
              <a:rPr lang="it-IT" dirty="0">
                <a:solidFill>
                  <a:schemeClr val="tx1"/>
                </a:solidFill>
              </a:rPr>
              <a:t>, tra gli altri sistemi di messaggistica e video, vengono utilizzati dagli studenti come mezzo per comunicare con gli insegnanti. Molti distretti stanno incoraggiando gli studenti a portare il proprio dispositivo (BYOD) per consentire la tecnologia supplementare nelle scuole e consentire la tecnologia con cui gli studenti si sentono a proprio agio.</a:t>
            </a:r>
            <a:endParaRPr lang="tr-TR" dirty="0">
              <a:solidFill>
                <a:schemeClr val="tx1"/>
              </a:solidFill>
            </a:endParaRPr>
          </a:p>
        </p:txBody>
      </p:sp>
    </p:spTree>
    <p:extLst>
      <p:ext uri="{BB962C8B-B14F-4D97-AF65-F5344CB8AC3E}">
        <p14:creationId xmlns:p14="http://schemas.microsoft.com/office/powerpoint/2010/main" val="31409256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052945" y="382385"/>
            <a:ext cx="10778837" cy="1492132"/>
          </a:xfrm>
        </p:spPr>
        <p:txBody>
          <a:bodyPr>
            <a:normAutofit/>
          </a:bodyPr>
          <a:lstStyle/>
          <a:p>
            <a:r>
              <a:rPr lang="it-IT" b="1" dirty="0"/>
              <a:t>Forme di comunicazione digitale</a:t>
            </a:r>
            <a:endParaRPr lang="tr-TR" dirty="0"/>
          </a:p>
        </p:txBody>
      </p:sp>
      <p:sp>
        <p:nvSpPr>
          <p:cNvPr id="3" name="İçerik Yer Tutucusu 2"/>
          <p:cNvSpPr>
            <a:spLocks noGrp="1"/>
          </p:cNvSpPr>
          <p:nvPr>
            <p:ph idx="1"/>
          </p:nvPr>
        </p:nvSpPr>
        <p:spPr>
          <a:xfrm>
            <a:off x="1251678" y="1256145"/>
            <a:ext cx="10178322" cy="4623447"/>
          </a:xfrm>
        </p:spPr>
        <p:txBody>
          <a:bodyPr>
            <a:normAutofit/>
          </a:bodyPr>
          <a:lstStyle/>
          <a:p>
            <a:pPr algn="just"/>
            <a:r>
              <a:rPr lang="it-IT" dirty="0">
                <a:solidFill>
                  <a:schemeClr val="tx1"/>
                </a:solidFill>
              </a:rPr>
              <a:t>Internet ed e-mail: Internet, noto come la rete che collega diversi computer in tutto il mondo, è un enorme canale di comunicazione con una stima di 972 milioni di utenti online nel 2007. L'e-mail, invece, sin dalla sua prima introduzione negli anni '60, ha considerato lo strumento di punta della comunicazione digitale sia in ambito pubblico che privato</a:t>
            </a:r>
          </a:p>
          <a:p>
            <a:pPr algn="just"/>
            <a:r>
              <a:rPr lang="it-IT" dirty="0">
                <a:solidFill>
                  <a:schemeClr val="tx1"/>
                </a:solidFill>
              </a:rPr>
              <a:t>Telefoni cellulari: in passato, i telefoni cellulari avevano solo chiamate e messaggi di testo (SMS) come metodi di comunicazione. Grazie alla svolta degli smartphone con 3G e Wi-Fi a metà degli anni 2000 e del 4G negli ultimi anni, i telefoni cellulari si sono trasformati in dispositivi di trasmissione digitale con molteplici pratiche modalità di comunicazione. Messaggi multimediali, chiamate vocali e video sono ora disponibili attraverso questo mezzo elettronico.</a:t>
            </a:r>
            <a:endParaRPr lang="tr-TR" dirty="0">
              <a:solidFill>
                <a:schemeClr val="tx1"/>
              </a:solidFill>
            </a:endParaRPr>
          </a:p>
        </p:txBody>
      </p:sp>
      <p:pic>
        <p:nvPicPr>
          <p:cNvPr id="2050" name="Picture 2" descr="https://www.techlineinfo.com/wp-content/uploads/2012/05/mobile-app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9396" y="4553528"/>
            <a:ext cx="3140604" cy="1884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644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51678" y="360218"/>
            <a:ext cx="10178322" cy="5560291"/>
          </a:xfrm>
        </p:spPr>
        <p:txBody>
          <a:bodyPr/>
          <a:lstStyle/>
          <a:p>
            <a:pPr algn="just"/>
            <a:r>
              <a:rPr lang="it-IT" b="1" dirty="0">
                <a:solidFill>
                  <a:schemeClr val="tx1"/>
                </a:solidFill>
              </a:rPr>
              <a:t>Televisione ad alta definizione</a:t>
            </a:r>
            <a:r>
              <a:rPr lang="it-IT" dirty="0">
                <a:solidFill>
                  <a:schemeClr val="tx1"/>
                </a:solidFill>
              </a:rPr>
              <a:t>. La televisione è solitamente vista come media convenzionali e una forma di media broadcast. Questo dispositivo riceve segnali visivi e sonori per mostrare i messaggi dagli operatori di marketing ai clienti. Tuttavia, le recenti innovazioni tecnologiche consentono ai televisori di trasmettere in streaming Internet, giocare, fare acquisti, ecc. Di conseguenza, la televisione ad alta definizione diventa un vero e proprio mezzo di comunicazione digitale di interattività coinvolgente.</a:t>
            </a:r>
          </a:p>
          <a:p>
            <a:pPr algn="just"/>
            <a:r>
              <a:rPr lang="it-IT" b="1" dirty="0">
                <a:solidFill>
                  <a:schemeClr val="tx1"/>
                </a:solidFill>
              </a:rPr>
              <a:t>Supporti digitali fisici</a:t>
            </a:r>
            <a:r>
              <a:rPr lang="it-IT" dirty="0">
                <a:solidFill>
                  <a:schemeClr val="tx1"/>
                </a:solidFill>
              </a:rPr>
              <a:t>. Le crescenti esigenze delle trasmissioni digitali richiedono alle persone di archiviare i dati elettronicamente. I file digitali vengono scambiati quotidianamente nell'ambiente online. È anche una forma di coinvolgente comunicazione digitale tra esseri umani.</a:t>
            </a:r>
            <a:endParaRPr lang="tr-TR" dirty="0"/>
          </a:p>
        </p:txBody>
      </p:sp>
      <p:pic>
        <p:nvPicPr>
          <p:cNvPr id="3074" name="Picture 2" descr="https://s.yimg.com/uu/api/res/1.2/dfGlpg03BjU1.bGpY3aUDA--~B/aD05MDU7dz0xNDAwO2FwcGlkPXl0YWNoeW9u/https:/o.aolcdn.com/hss/storage/midas/b06a6be369bb902c913441e001418c/205531663/samsung-88-inch-qled-2017-08-0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9483" y="3701808"/>
            <a:ext cx="4609243" cy="29795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2745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it-IT" b="1" dirty="0"/>
              <a:t>Esempi di comunicazione digitale inappropriata</a:t>
            </a:r>
            <a:endParaRPr lang="tr-TR" b="1" i="1" dirty="0"/>
          </a:p>
        </p:txBody>
      </p:sp>
      <p:sp>
        <p:nvSpPr>
          <p:cNvPr id="3" name="İçerik Yer Tutucusu 2"/>
          <p:cNvSpPr>
            <a:spLocks noGrp="1"/>
          </p:cNvSpPr>
          <p:nvPr>
            <p:ph idx="1"/>
          </p:nvPr>
        </p:nvSpPr>
        <p:spPr>
          <a:xfrm>
            <a:off x="1251678" y="1874517"/>
            <a:ext cx="10178322" cy="4792059"/>
          </a:xfrm>
        </p:spPr>
        <p:txBody>
          <a:bodyPr>
            <a:normAutofit/>
          </a:bodyPr>
          <a:lstStyle/>
          <a:p>
            <a:pPr marL="0" indent="0">
              <a:buNone/>
            </a:pPr>
            <a:r>
              <a:rPr lang="it-IT" dirty="0">
                <a:sym typeface="Symbol" panose="05050102010706020507" pitchFamily="18" charset="2"/>
              </a:rPr>
              <a:t></a:t>
            </a:r>
            <a:r>
              <a:rPr lang="it-IT" dirty="0"/>
              <a:t> </a:t>
            </a:r>
            <a:r>
              <a:rPr lang="it-IT" dirty="0">
                <a:solidFill>
                  <a:schemeClr val="tx1"/>
                </a:solidFill>
              </a:rPr>
              <a:t>Gli studenti scrivono messaggi durante l'orario di lezione.</a:t>
            </a:r>
          </a:p>
          <a:p>
            <a:pPr marL="0" indent="0">
              <a:buNone/>
            </a:pPr>
            <a:r>
              <a:rPr lang="it-IT" dirty="0">
                <a:solidFill>
                  <a:schemeClr val="tx1"/>
                </a:solidFill>
              </a:rPr>
              <a:t> Gli studenti usano i messaggi di testo e le e-mail abbreviate per i compiti in classe quando viene loro chiesto di fornire risposte complete.</a:t>
            </a:r>
          </a:p>
          <a:p>
            <a:pPr marL="0" indent="0">
              <a:buNone/>
            </a:pPr>
            <a:r>
              <a:rPr lang="it-IT" dirty="0">
                <a:solidFill>
                  <a:schemeClr val="tx1"/>
                </a:solidFill>
              </a:rPr>
              <a:t> Gli studenti usano i messaggi di testo per imbrogliare nei test.</a:t>
            </a:r>
            <a:endParaRPr lang="tr-TR" b="1" i="1" dirty="0">
              <a:solidFill>
                <a:schemeClr val="tx1"/>
              </a:solidFill>
            </a:endParaRPr>
          </a:p>
          <a:p>
            <a:pPr marL="0" indent="0">
              <a:buNone/>
            </a:pPr>
            <a:endParaRPr lang="tr-TR" dirty="0"/>
          </a:p>
        </p:txBody>
      </p:sp>
      <p:pic>
        <p:nvPicPr>
          <p:cNvPr id="4" name="Picture 2" descr="https://www.gannett-cdn.com/-mm-/857724d0e7f46fe30f451142b8187537a99ddfb9/c=0-201-3865-2375/local/-/media/2018/05/14/USATODAY/usatsports/wp-USAT-allthemoms-front1-9604-gettyimages-5383596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71651" y="3695596"/>
            <a:ext cx="4942398" cy="27800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82010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it-IT" b="1" dirty="0"/>
              <a:t>Esempi di comunicazione digitale inappropriata</a:t>
            </a:r>
            <a:endParaRPr lang="tr-TR" dirty="0"/>
          </a:p>
        </p:txBody>
      </p:sp>
      <p:sp>
        <p:nvSpPr>
          <p:cNvPr id="3" name="İçerik Yer Tutucusu 2"/>
          <p:cNvSpPr>
            <a:spLocks noGrp="1"/>
          </p:cNvSpPr>
          <p:nvPr>
            <p:ph idx="1"/>
          </p:nvPr>
        </p:nvSpPr>
        <p:spPr>
          <a:xfrm>
            <a:off x="1179442" y="1996669"/>
            <a:ext cx="10178322" cy="3537527"/>
          </a:xfrm>
        </p:spPr>
        <p:txBody>
          <a:bodyPr>
            <a:normAutofit/>
          </a:bodyPr>
          <a:lstStyle/>
          <a:p>
            <a:pPr marL="0" indent="0">
              <a:buNone/>
            </a:pPr>
            <a:r>
              <a:rPr lang="it-IT" dirty="0">
                <a:solidFill>
                  <a:schemeClr val="tx1"/>
                </a:solidFill>
                <a:sym typeface="Symbol" panose="05050102010706020507" pitchFamily="18" charset="2"/>
              </a:rPr>
              <a:t></a:t>
            </a:r>
            <a:r>
              <a:rPr lang="it-IT" dirty="0">
                <a:solidFill>
                  <a:schemeClr val="tx1"/>
                </a:solidFill>
              </a:rPr>
              <a:t> Studenti e insegnanti utilizzano dispositivi di comunicazione digitale quando non interrompono ciò che sta accadendo a scuola o in classe.</a:t>
            </a:r>
          </a:p>
          <a:p>
            <a:pPr marL="0" indent="0">
              <a:buNone/>
            </a:pPr>
            <a:r>
              <a:rPr lang="it-IT" dirty="0">
                <a:solidFill>
                  <a:schemeClr val="tx1"/>
                </a:solidFill>
              </a:rPr>
              <a:t> Le tecnologie di comunicazione digitale come i siti di social networking vengono utilizzate per supportare le attività degli studenti in classe, come la condivisione di idee o scritti con altri.</a:t>
            </a:r>
          </a:p>
          <a:p>
            <a:pPr marL="0" indent="0">
              <a:buNone/>
            </a:pPr>
            <a:r>
              <a:rPr lang="it-IT" dirty="0">
                <a:solidFill>
                  <a:schemeClr val="tx1"/>
                </a:solidFill>
              </a:rPr>
              <a:t> Gli insegnanti usano i blog per informare i genitori sulle attività in classe.</a:t>
            </a:r>
            <a:endParaRPr lang="tr-TR" dirty="0"/>
          </a:p>
        </p:txBody>
      </p:sp>
    </p:spTree>
    <p:extLst>
      <p:ext uri="{BB962C8B-B14F-4D97-AF65-F5344CB8AC3E}">
        <p14:creationId xmlns:p14="http://schemas.microsoft.com/office/powerpoint/2010/main" val="913010613"/>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Rozet</Template>
  <TotalTime>290</TotalTime>
  <Words>820</Words>
  <Application>Microsoft Office PowerPoint</Application>
  <PresentationFormat>Widescreen</PresentationFormat>
  <Paragraphs>40</Paragraphs>
  <Slides>12</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12</vt:i4>
      </vt:variant>
    </vt:vector>
  </HeadingPairs>
  <TitlesOfParts>
    <vt:vector size="17" baseType="lpstr">
      <vt:lpstr>Arial</vt:lpstr>
      <vt:lpstr>Comic Sans MS</vt:lpstr>
      <vt:lpstr>Gill Sans MT</vt:lpstr>
      <vt:lpstr>Impact</vt:lpstr>
      <vt:lpstr>Badge</vt:lpstr>
      <vt:lpstr>Presentazione standard di PowerPoint</vt:lpstr>
      <vt:lpstr>Dıgıtal cıtızenshıp</vt:lpstr>
      <vt:lpstr>                    unıt 4: Dıgıtal communıcatıon </vt:lpstr>
      <vt:lpstr>Comunicazione digitale</vt:lpstr>
      <vt:lpstr>  Perché la comunicazione digitale è importante? </vt:lpstr>
      <vt:lpstr>Forme di comunicazione digitale</vt:lpstr>
      <vt:lpstr>Presentazione standard di PowerPoint</vt:lpstr>
      <vt:lpstr>Esempi di comunicazione digitale inappropriata</vt:lpstr>
      <vt:lpstr>Esempi di comunicazione digitale inappropriata</vt:lpstr>
      <vt:lpstr>Altre caratteristiche della comunicazione digitale  </vt:lpstr>
      <vt:lpstr>Domande di valutazione</vt:lpstr>
      <vt:lpstr>References</vt:lpstr>
    </vt:vector>
  </TitlesOfParts>
  <Company>Silentall Unattended Installer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ronaldinho424</dc:creator>
  <cp:lastModifiedBy>Utente</cp:lastModifiedBy>
  <cp:revision>72</cp:revision>
  <dcterms:created xsi:type="dcterms:W3CDTF">2022-09-12T18:30:20Z</dcterms:created>
  <dcterms:modified xsi:type="dcterms:W3CDTF">2022-12-11T20:09:17Z</dcterms:modified>
</cp:coreProperties>
</file>