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6" r:id="rId10"/>
    <p:sldId id="265" r:id="rId11"/>
    <p:sldId id="268"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4660"/>
  </p:normalViewPr>
  <p:slideViewPr>
    <p:cSldViewPr snapToGrid="0">
      <p:cViewPr varScale="1">
        <p:scale>
          <a:sx n="65" d="100"/>
          <a:sy n="65" d="100"/>
        </p:scale>
        <p:origin x="87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11.12.2022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‹N›</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11</a:t>
            </a:fld>
            <a:endParaRPr lang="tr-TR"/>
          </a:p>
        </p:txBody>
      </p:sp>
    </p:spTree>
    <p:extLst>
      <p:ext uri="{BB962C8B-B14F-4D97-AF65-F5344CB8AC3E}">
        <p14:creationId xmlns:p14="http://schemas.microsoft.com/office/powerpoint/2010/main" val="1140611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11.12.2022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‹N›</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‹N›</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‹N›</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11.12.2022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‹N›</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11.12.2022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‹N›</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11.12.2022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‹N›</a:t>
            </a:fld>
            <a:endParaRPr lang="tr-TR"/>
          </a:p>
        </p:txBody>
      </p:sp>
    </p:spTree>
    <p:extLst>
      <p:ext uri="{BB962C8B-B14F-4D97-AF65-F5344CB8AC3E}">
        <p14:creationId xmlns:p14="http://schemas.microsoft.com/office/powerpoint/2010/main" val="22256369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11.12.2022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‹N›</a:t>
            </a:fld>
            <a:endParaRPr lang="tr-TR"/>
          </a:p>
        </p:txBody>
      </p:sp>
    </p:spTree>
    <p:extLst>
      <p:ext uri="{BB962C8B-B14F-4D97-AF65-F5344CB8AC3E}">
        <p14:creationId xmlns:p14="http://schemas.microsoft.com/office/powerpoint/2010/main" val="226396737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11.12.2022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‹N›</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11.12.2022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‹N›</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11.12.2022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‹N›</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11.12.2022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‹N›</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11.12.2022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‹N›</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viewsonic.com/library/education/what-is-digital-accessibility-and-why-its-crucial-at-school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68551" y="295563"/>
            <a:ext cx="10178322" cy="3847592"/>
          </a:xfrm>
        </p:spPr>
        <p:txBody>
          <a:bodyPr/>
          <a:lstStyle/>
          <a:p>
            <a:pPr marL="0" indent="0">
              <a:buNone/>
            </a:pPr>
            <a:endParaRPr lang="tr-TR" dirty="0"/>
          </a:p>
          <a:p>
            <a:pPr marL="0" indent="0">
              <a:buNone/>
            </a:pPr>
            <a:endParaRPr lang="tr-TR" dirty="0"/>
          </a:p>
        </p:txBody>
      </p:sp>
      <p:sp>
        <p:nvSpPr>
          <p:cNvPr id="7" name="Unvan 1"/>
          <p:cNvSpPr>
            <a:spLocks noGrp="1"/>
          </p:cNvSpPr>
          <p:nvPr>
            <p:ph type="title"/>
          </p:nvPr>
        </p:nvSpPr>
        <p:spPr>
          <a:xfrm>
            <a:off x="1251678" y="382385"/>
            <a:ext cx="10178322" cy="1492132"/>
          </a:xfrm>
        </p:spPr>
        <p:txBody>
          <a:bodyPr/>
          <a:lstStyle/>
          <a:p>
            <a:r>
              <a:rPr lang="it-IT" b="1" dirty="0"/>
              <a:t>Uso della tecnologia educativa</a:t>
            </a:r>
            <a:endParaRPr lang="tr-TR" b="1" dirty="0"/>
          </a:p>
        </p:txBody>
      </p:sp>
      <p:sp>
        <p:nvSpPr>
          <p:cNvPr id="8" name="Metin kutusu 7"/>
          <p:cNvSpPr txBox="1"/>
          <p:nvPr/>
        </p:nvSpPr>
        <p:spPr>
          <a:xfrm>
            <a:off x="1560945" y="1542473"/>
            <a:ext cx="9264073" cy="3308598"/>
          </a:xfrm>
          <a:prstGeom prst="rect">
            <a:avLst/>
          </a:prstGeom>
          <a:noFill/>
        </p:spPr>
        <p:txBody>
          <a:bodyPr wrap="square" rtlCol="0">
            <a:spAutoFit/>
          </a:bodyPr>
          <a:lstStyle/>
          <a:p>
            <a:pPr marL="285750" indent="-285750" algn="just">
              <a:buFont typeface="Arial" panose="020B0604020202020204" pitchFamily="34" charset="0"/>
              <a:buChar char="•"/>
            </a:pPr>
            <a:r>
              <a:rPr lang="it-IT" sz="1900" dirty="0"/>
              <a:t>L'uso della tecnologia didattica può aiutare gli studenti a completare le attività lavorative in modo più efficiente, a comprendere meglio ciò che stanno imparando e a comunicare e collaborare con gli altri. Inoltre, </a:t>
            </a:r>
            <a:r>
              <a:rPr lang="it-IT" sz="1900" dirty="0" err="1"/>
              <a:t>EdTech</a:t>
            </a:r>
            <a:r>
              <a:rPr lang="it-IT" sz="1900" dirty="0"/>
              <a:t> può aiutare gli educatori ad adattarsi a diversi stili di apprendimento e può abbattere le barriere fisiche o geografiche.</a:t>
            </a:r>
          </a:p>
          <a:p>
            <a:pPr marL="285750" indent="-285750" algn="just">
              <a:buFont typeface="Arial" panose="020B0604020202020204" pitchFamily="34" charset="0"/>
              <a:buChar char="•"/>
            </a:pPr>
            <a:r>
              <a:rPr lang="it-IT" sz="1900" dirty="0"/>
              <a:t>L'accessibilità digitale è fondamentale per garantire che tutti gli studenti abbiano accesso alle stesse tecnologie gli uni degli altri. Naturalmente, questo, a sua volta, è importante per garantire che gli studenti con menomazioni o bisogni più complessi non siano ingiustamente svantaggiati. Senza una chiara attenzione al raggiungimento dell'accessibilità digitale, gli studenti normodotati potrebbero potenzialmente avere accesso a strumenti aggiuntivi, che gli studenti con disabilità non sarebbero in grado di utilizzare in modo efficace.</a:t>
            </a:r>
            <a:endParaRPr lang="tr-TR" dirty="0"/>
          </a:p>
        </p:txBody>
      </p:sp>
    </p:spTree>
    <p:extLst>
      <p:ext uri="{BB962C8B-B14F-4D97-AF65-F5344CB8AC3E}">
        <p14:creationId xmlns:p14="http://schemas.microsoft.com/office/powerpoint/2010/main" val="3608086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06839" y="308643"/>
            <a:ext cx="10178322" cy="1492132"/>
          </a:xfrm>
        </p:spPr>
        <p:txBody>
          <a:bodyPr/>
          <a:lstStyle/>
          <a:p>
            <a:pPr algn="ctr"/>
            <a:r>
              <a:rPr lang="tr-TR" dirty="0"/>
              <a:t>DOMANDE DI VALUTAZIONE</a:t>
            </a:r>
          </a:p>
        </p:txBody>
      </p:sp>
      <p:sp>
        <p:nvSpPr>
          <p:cNvPr id="3" name="İçerik Yer Tutucusu 2"/>
          <p:cNvSpPr>
            <a:spLocks noGrp="1"/>
          </p:cNvSpPr>
          <p:nvPr>
            <p:ph idx="1"/>
          </p:nvPr>
        </p:nvSpPr>
        <p:spPr>
          <a:xfrm>
            <a:off x="1251678" y="1500911"/>
            <a:ext cx="10178322" cy="3593591"/>
          </a:xfrm>
        </p:spPr>
        <p:txBody>
          <a:bodyPr/>
          <a:lstStyle/>
          <a:p>
            <a:pPr lvl="0"/>
            <a:r>
              <a:rPr lang="it-IT" dirty="0">
                <a:solidFill>
                  <a:schemeClr val="tx1"/>
                </a:solidFill>
              </a:rPr>
              <a:t>Cosa ti viene in mente quando senti la parola «commercio digitale»?</a:t>
            </a:r>
          </a:p>
          <a:p>
            <a:pPr lvl="0"/>
            <a:r>
              <a:rPr lang="it-IT" dirty="0">
                <a:solidFill>
                  <a:schemeClr val="tx1"/>
                </a:solidFill>
              </a:rPr>
              <a:t>Come viene utilizzata la realtà aumentata nel commercio digitale?</a:t>
            </a:r>
          </a:p>
          <a:p>
            <a:pPr lvl="0"/>
            <a:r>
              <a:rPr lang="it-IT" dirty="0">
                <a:solidFill>
                  <a:schemeClr val="tx1"/>
                </a:solidFill>
              </a:rPr>
              <a:t>Quali sono i vantaggi del commercio digitale?</a:t>
            </a:r>
          </a:p>
          <a:p>
            <a:pPr lvl="0"/>
            <a:r>
              <a:rPr lang="it-IT" dirty="0">
                <a:solidFill>
                  <a:schemeClr val="tx1"/>
                </a:solidFill>
              </a:rPr>
              <a:t>Quali sono i contro del commercio digitale?</a:t>
            </a:r>
            <a:endParaRPr lang="tr-TR" dirty="0"/>
          </a:p>
        </p:txBody>
      </p:sp>
    </p:spTree>
    <p:extLst>
      <p:ext uri="{BB962C8B-B14F-4D97-AF65-F5344CB8AC3E}">
        <p14:creationId xmlns:p14="http://schemas.microsoft.com/office/powerpoint/2010/main" val="3332871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a:t>References</a:t>
            </a:r>
            <a:endParaRPr lang="tr-TR" dirty="0"/>
          </a:p>
        </p:txBody>
      </p:sp>
      <p:sp>
        <p:nvSpPr>
          <p:cNvPr id="3" name="İçerik Yer Tutucusu 2"/>
          <p:cNvSpPr>
            <a:spLocks noGrp="1"/>
          </p:cNvSpPr>
          <p:nvPr>
            <p:ph idx="1"/>
          </p:nvPr>
        </p:nvSpPr>
        <p:spPr>
          <a:xfrm>
            <a:off x="1251678" y="1306947"/>
            <a:ext cx="10178322" cy="4946071"/>
          </a:xfrm>
        </p:spPr>
        <p:txBody>
          <a:bodyPr/>
          <a:lstStyle/>
          <a:p>
            <a:r>
              <a:rPr lang="it-IT" sz="1900" dirty="0">
                <a:solidFill>
                  <a:schemeClr val="tx1"/>
                </a:solidFill>
              </a:rPr>
              <a:t>Digital Access. </a:t>
            </a:r>
            <a:r>
              <a:rPr lang="it-IT" sz="1900" u="sng" dirty="0">
                <a:solidFill>
                  <a:schemeClr val="tx1"/>
                </a:solidFill>
                <a:hlinkClick r:id="rId2"/>
              </a:rPr>
              <a:t>https://www.viewsonic.com/library/education/what-is-digital-accessibility-and-why-its-crucial-at-schools/</a:t>
            </a:r>
            <a:r>
              <a:rPr lang="it-IT" sz="1900" dirty="0">
                <a:solidFill>
                  <a:schemeClr val="tx1"/>
                </a:solidFill>
              </a:rPr>
              <a:t> </a:t>
            </a:r>
            <a:endParaRPr lang="tr-TR" sz="1900" dirty="0">
              <a:solidFill>
                <a:schemeClr val="tx1"/>
              </a:solidFill>
            </a:endParaRPr>
          </a:p>
          <a:p>
            <a:r>
              <a:rPr lang="it-IT" sz="1900" dirty="0">
                <a:solidFill>
                  <a:schemeClr val="tx1"/>
                </a:solidFill>
              </a:rPr>
              <a:t>Digital Access.</a:t>
            </a:r>
            <a:r>
              <a:rPr lang="tr-TR" sz="1900" dirty="0">
                <a:solidFill>
                  <a:schemeClr val="tx1"/>
                </a:solidFill>
              </a:rPr>
              <a:t> </a:t>
            </a:r>
            <a:r>
              <a:rPr lang="it-IT" sz="1900" dirty="0">
                <a:solidFill>
                  <a:schemeClr val="tx1"/>
                </a:solidFill>
              </a:rPr>
              <a:t>https://cure.erasmusplus.org.il/pluginfile.php/2562/mod_resource/content/2/DIGITAL%20ACCESS%20Introduction.pdf</a:t>
            </a:r>
            <a:endParaRPr lang="tr-TR" sz="1900" dirty="0">
              <a:solidFill>
                <a:schemeClr val="tx1"/>
              </a:solidFill>
            </a:endParaRPr>
          </a:p>
          <a:p>
            <a:r>
              <a:rPr lang="it-IT" dirty="0"/>
              <a:t> </a:t>
            </a:r>
            <a:endParaRPr lang="tr-TR" dirty="0"/>
          </a:p>
          <a:p>
            <a:pPr marL="0" indent="0">
              <a:buNone/>
            </a:pPr>
            <a:endParaRPr lang="tr-TR" dirty="0"/>
          </a:p>
        </p:txBody>
      </p:sp>
    </p:spTree>
    <p:extLst>
      <p:ext uri="{BB962C8B-B14F-4D97-AF65-F5344CB8AC3E}">
        <p14:creationId xmlns:p14="http://schemas.microsoft.com/office/powerpoint/2010/main" val="253279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a:t> </a:t>
            </a:r>
            <a:r>
              <a:rPr lang="tr-TR" dirty="0" err="1"/>
              <a:t>Dıgıtal</a:t>
            </a:r>
            <a:r>
              <a:rPr lang="tr-TR" dirty="0"/>
              <a:t> </a:t>
            </a:r>
            <a:r>
              <a:rPr lang="tr-TR" dirty="0" err="1"/>
              <a:t>cıtızenshıp</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r>
              <a:rPr lang="tr-TR" sz="2400" b="1">
                <a:solidFill>
                  <a:srgbClr val="000000"/>
                </a:solidFill>
                <a:latin typeface="Comic Sans MS" panose="030F0702030302020204" pitchFamily="66" charset="0"/>
              </a:rPr>
              <a:t>UNIT </a:t>
            </a:r>
            <a:r>
              <a:rPr lang="tr-TR" sz="2400" b="1" dirty="0">
                <a:solidFill>
                  <a:srgbClr val="000000"/>
                </a:solidFill>
                <a:latin typeface="Comic Sans MS" panose="030F0702030302020204" pitchFamily="66" charset="0"/>
              </a:rPr>
              <a:t>2</a:t>
            </a:r>
            <a:r>
              <a:rPr lang="tr-TR" sz="2400" dirty="0">
                <a:latin typeface="Comic Sans MS" panose="030F0702030302020204" pitchFamily="66" charset="0"/>
              </a:rPr>
              <a:t>: </a:t>
            </a:r>
            <a:r>
              <a:rPr lang="tr-TR" sz="2400" b="1" dirty="0">
                <a:solidFill>
                  <a:srgbClr val="0070C0"/>
                </a:solidFill>
                <a:latin typeface="Comic Sans MS" panose="030F0702030302020204" pitchFamily="66" charset="0"/>
              </a:rPr>
              <a:t>DIGITAL ACCESS</a:t>
            </a:r>
            <a:endParaRPr lang="tr-TR" sz="2400" dirty="0">
              <a:solidFill>
                <a:srgbClr val="0070C0"/>
              </a:solidFill>
              <a:latin typeface="Comic Sans MS" panose="030F0702030302020204" pitchFamily="66" charset="0"/>
            </a:endParaRPr>
          </a:p>
          <a:p>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43407" y="459279"/>
            <a:ext cx="10178322" cy="1492132"/>
          </a:xfrm>
        </p:spPr>
        <p:txBody>
          <a:bodyPr/>
          <a:lstStyle/>
          <a:p>
            <a:r>
              <a:rPr lang="it-IT" b="1" dirty="0"/>
              <a:t>Cos'è l'accessibilità digitale?</a:t>
            </a:r>
            <a:endParaRPr lang="tr-TR" b="1" i="1" dirty="0"/>
          </a:p>
        </p:txBody>
      </p:sp>
      <p:sp>
        <p:nvSpPr>
          <p:cNvPr id="3" name="İçerik Yer Tutucusu 2"/>
          <p:cNvSpPr>
            <a:spLocks noGrp="1"/>
          </p:cNvSpPr>
          <p:nvPr>
            <p:ph idx="1"/>
          </p:nvPr>
        </p:nvSpPr>
        <p:spPr>
          <a:xfrm>
            <a:off x="1251678" y="2286001"/>
            <a:ext cx="5576825" cy="3593591"/>
          </a:xfrm>
        </p:spPr>
        <p:txBody>
          <a:bodyPr>
            <a:normAutofit fontScale="85000" lnSpcReduction="20000"/>
          </a:bodyPr>
          <a:lstStyle/>
          <a:p>
            <a:pPr algn="just"/>
            <a:r>
              <a:rPr lang="it-IT" dirty="0"/>
              <a:t>Fino a poco tempo fa, il mondo digitale non seguiva da vicino gli stessi requisiti di accessibilità del mondo fisico. Questo fortunatamente sta cambiando e sempre più persone sono consapevoli e disposte a creare miglioramenti duraturi per le loro comunità.</a:t>
            </a:r>
          </a:p>
          <a:p>
            <a:pPr algn="just"/>
            <a:r>
              <a:rPr lang="it-IT" dirty="0"/>
              <a:t>L'accessibilità digitale consiste nel garantire che tutti gli utenti possano percepire, utilizzare e gestire contenuti Web, software, app mobili e altre forme di media digitali. Come spiega la Global Accessibility </a:t>
            </a:r>
            <a:r>
              <a:rPr lang="it-IT" dirty="0" err="1"/>
              <a:t>Awareness</a:t>
            </a:r>
            <a:r>
              <a:rPr lang="it-IT" dirty="0"/>
              <a:t> Day Foundation :</a:t>
            </a:r>
          </a:p>
          <a:p>
            <a:pPr algn="just"/>
            <a:r>
              <a:rPr lang="it-IT" dirty="0"/>
              <a:t>«</a:t>
            </a:r>
            <a:r>
              <a:rPr lang="it-IT" i="1" dirty="0"/>
              <a:t>Ogni utente merita un'esperienza digitale di prim'ordine sul web. Una persona con disabilità deve essere in grado di sperimentare servizi, contenuti e altri prodotti digitali basati sul web con lo stesso esito positivo di chi ne è sprovvisto</a:t>
            </a:r>
            <a:r>
              <a:rPr lang="it-IT" dirty="0"/>
              <a:t>»</a:t>
            </a:r>
            <a:endParaRPr lang="tr-TR" dirty="0"/>
          </a:p>
        </p:txBody>
      </p:sp>
      <p:pic>
        <p:nvPicPr>
          <p:cNvPr id="5" name="Resim 4" descr="http://kharrison76.weebly.com/uploads/2/5/8/3/25836971/9307891_orig.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69327" y="2286001"/>
            <a:ext cx="3615546" cy="3366654"/>
          </a:xfrm>
          <a:prstGeom prst="rect">
            <a:avLst/>
          </a:prstGeom>
          <a:noFill/>
          <a:ln>
            <a:noFill/>
          </a:ln>
        </p:spPr>
      </p:pic>
    </p:spTree>
    <p:extLst>
      <p:ext uri="{BB962C8B-B14F-4D97-AF65-F5344CB8AC3E}">
        <p14:creationId xmlns:p14="http://schemas.microsoft.com/office/powerpoint/2010/main" val="2252348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652088"/>
          </a:xfrm>
        </p:spPr>
        <p:txBody>
          <a:bodyPr>
            <a:normAutofit fontScale="90000"/>
          </a:bodyPr>
          <a:lstStyle/>
          <a:p>
            <a:pPr algn="ctr"/>
            <a:r>
              <a:rPr lang="it-IT" dirty="0"/>
              <a:t>Esempi di Accessibilità digitale</a:t>
            </a:r>
            <a:br>
              <a:rPr lang="tr-TR" dirty="0"/>
            </a:br>
            <a:r>
              <a:rPr lang="tr-TR" dirty="0"/>
              <a:t> </a:t>
            </a:r>
          </a:p>
        </p:txBody>
      </p:sp>
      <p:sp>
        <p:nvSpPr>
          <p:cNvPr id="3" name="İçerik Yer Tutucusu 2"/>
          <p:cNvSpPr>
            <a:spLocks noGrp="1"/>
          </p:cNvSpPr>
          <p:nvPr>
            <p:ph idx="1"/>
          </p:nvPr>
        </p:nvSpPr>
        <p:spPr>
          <a:xfrm>
            <a:off x="1251678" y="1114346"/>
            <a:ext cx="8049340" cy="3593591"/>
          </a:xfrm>
        </p:spPr>
        <p:txBody>
          <a:bodyPr>
            <a:normAutofit fontScale="85000" lnSpcReduction="20000"/>
          </a:bodyPr>
          <a:lstStyle/>
          <a:p>
            <a:endParaRPr lang="it-IT" dirty="0">
              <a:solidFill>
                <a:schemeClr val="tx1"/>
              </a:solidFill>
            </a:endParaRPr>
          </a:p>
          <a:p>
            <a:pPr algn="just"/>
            <a:r>
              <a:rPr lang="it-IT" dirty="0">
                <a:solidFill>
                  <a:schemeClr val="tx1"/>
                </a:solidFill>
              </a:rPr>
              <a:t>Esploriamo alcuni esempi specifici di accessibilità digitale in azione. Questo farà luce su ciò che puoi fare nella tua scuola - o in qualsiasi ambiente, se è per questo - per migliorare l'esperienza di apprendimento e contribuire a creare un ambiente più inclusivo per tutti.</a:t>
            </a:r>
          </a:p>
          <a:p>
            <a:pPr algn="just"/>
            <a:r>
              <a:rPr lang="it-IT" dirty="0">
                <a:solidFill>
                  <a:schemeClr val="tx1"/>
                </a:solidFill>
              </a:rPr>
              <a:t>Quando pensi all'accessibilità digitale, la disabilità visiva è probabilmente la prima cosa che ti viene in mente. E in effetti, le questioni relative alla vista sono state tra le prime ad essere affrontate. Ad esempio, il software di lettura dello schermo può essere utilizzato per leggere ad alta voce il contenuto di un sito Web, semplificando notevolmente la navigazione per le persone con disabilità visive. Allo stesso modo, molti progettisti di app web ora considerano il daltonismo una considerazione chiave quando si tratta di gestione del colore, mentre i monitor di computer di alta qualità includono strumenti integrati per assistere le persone daltoniche.</a:t>
            </a:r>
            <a:endParaRPr lang="tr-TR" dirty="0">
              <a:solidFill>
                <a:schemeClr val="tx1"/>
              </a:solidFill>
            </a:endParaRPr>
          </a:p>
        </p:txBody>
      </p:sp>
      <p:pic>
        <p:nvPicPr>
          <p:cNvPr id="6146" name="Picture 2" descr="Social Rights for All: Cities are committed to deliver on the European  Pillar of Social Righ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30624" y="4454013"/>
            <a:ext cx="4732120" cy="2366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058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219886" cy="1003070"/>
          </a:xfrm>
        </p:spPr>
        <p:txBody>
          <a:bodyPr>
            <a:normAutofit fontScale="90000"/>
          </a:bodyPr>
          <a:lstStyle/>
          <a:p>
            <a:r>
              <a:rPr lang="it-IT" b="1" i="1" dirty="0"/>
              <a:t>Perché l'accessibilità digitale è importante nelle scuole?</a:t>
            </a:r>
            <a:endParaRPr lang="tr-TR" dirty="0"/>
          </a:p>
        </p:txBody>
      </p:sp>
      <p:sp>
        <p:nvSpPr>
          <p:cNvPr id="3" name="İçerik Yer Tutucusu 2"/>
          <p:cNvSpPr>
            <a:spLocks noGrp="1"/>
          </p:cNvSpPr>
          <p:nvPr>
            <p:ph idx="1"/>
          </p:nvPr>
        </p:nvSpPr>
        <p:spPr>
          <a:xfrm>
            <a:off x="1251678" y="2286001"/>
            <a:ext cx="6192831" cy="4087090"/>
          </a:xfrm>
        </p:spPr>
        <p:txBody>
          <a:bodyPr/>
          <a:lstStyle/>
          <a:p>
            <a:pPr algn="just"/>
            <a:r>
              <a:rPr lang="it-IT" sz="1900" dirty="0">
                <a:solidFill>
                  <a:schemeClr val="tx1"/>
                </a:solidFill>
              </a:rPr>
              <a:t>L'accessibilità digitale è fondamentale nelle scuole perché è il mezzo attraverso il quale agli studenti con disabilità e menomazioni viene fornito pari accesso alla tecnologia educativa (</a:t>
            </a:r>
            <a:r>
              <a:rPr lang="it-IT" sz="1900" dirty="0" err="1">
                <a:solidFill>
                  <a:schemeClr val="tx1"/>
                </a:solidFill>
              </a:rPr>
              <a:t>EdTech</a:t>
            </a:r>
            <a:r>
              <a:rPr lang="it-IT" sz="1900" dirty="0">
                <a:solidFill>
                  <a:schemeClr val="tx1"/>
                </a:solidFill>
              </a:rPr>
              <a:t>) e ai materiali didattici. Allo stesso tempo, l'attenzione all'accessibilità digitale può consentire a questi studenti di vivere le stesse esperienze di apprendimento dei loro coetanei.</a:t>
            </a:r>
            <a:endParaRPr lang="tr-TR" b="1" dirty="0"/>
          </a:p>
          <a:p>
            <a:endParaRPr lang="tr-TR" b="1" dirty="0"/>
          </a:p>
          <a:p>
            <a:endParaRPr lang="tr-TR" b="1" dirty="0"/>
          </a:p>
        </p:txBody>
      </p:sp>
      <p:pic>
        <p:nvPicPr>
          <p:cNvPr id="6" name="Resim 5" descr="https://amnet-systems.com/wp-content/uploads/2022/07/shutterstock_1814238713-1-scaled.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54413" y="3537527"/>
            <a:ext cx="3909514" cy="2746057"/>
          </a:xfrm>
          <a:prstGeom prst="rect">
            <a:avLst/>
          </a:prstGeom>
          <a:noFill/>
          <a:ln>
            <a:noFill/>
          </a:ln>
        </p:spPr>
      </p:pic>
    </p:spTree>
    <p:extLst>
      <p:ext uri="{BB962C8B-B14F-4D97-AF65-F5344CB8AC3E}">
        <p14:creationId xmlns:p14="http://schemas.microsoft.com/office/powerpoint/2010/main" val="4081944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97860" y="378690"/>
            <a:ext cx="8658940" cy="4632684"/>
          </a:xfrm>
        </p:spPr>
        <p:txBody>
          <a:bodyPr>
            <a:normAutofit/>
          </a:bodyPr>
          <a:lstStyle/>
          <a:p>
            <a:endParaRPr lang="it-IT" dirty="0">
              <a:solidFill>
                <a:schemeClr val="tx1"/>
              </a:solidFill>
            </a:endParaRPr>
          </a:p>
          <a:p>
            <a:r>
              <a:rPr lang="it-IT" dirty="0">
                <a:solidFill>
                  <a:schemeClr val="tx1"/>
                </a:solidFill>
              </a:rPr>
              <a:t>Vale la pena sottolineare che l'accessibilità digitale può essere raggiunta attraverso l'ottimizzazione di media digitali, software e app mobili, ma anche attraverso soluzioni hardware. Ad esempio, i monitor dei computer possono includere una modalità per daltonici, che aiuta gli utenti ipovedenti a distinguere i colori. Inoltre, l'ascolto delle descrizioni audio sulle cuffie amplifica l'esperienza di apprendimento senza distrarre gli altri studenti.</a:t>
            </a:r>
          </a:p>
          <a:p>
            <a:r>
              <a:rPr lang="it-IT" dirty="0">
                <a:solidFill>
                  <a:schemeClr val="tx1"/>
                </a:solidFill>
              </a:rPr>
              <a:t>L'accessibilità digitale riguarda l'equità e l'educazione inclusiva. Tuttavia, le sezioni seguenti esploreranno alcuni dei vantaggi specifici associati al successo dell'accessibilità digitale.</a:t>
            </a:r>
            <a:endParaRPr lang="tr-TR" sz="3200" dirty="0"/>
          </a:p>
        </p:txBody>
      </p:sp>
      <p:pic>
        <p:nvPicPr>
          <p:cNvPr id="6" name="Resim 5" descr="https://blog.abledocs.com/wp-content/uploads/2021/12/accessibility-education-uk-f-min.jpeg"/>
          <p:cNvPicPr/>
          <p:nvPr/>
        </p:nvPicPr>
        <p:blipFill>
          <a:blip r:embed="rId2">
            <a:extLst>
              <a:ext uri="{28A0092B-C50C-407E-A947-70E740481C1C}">
                <a14:useLocalDpi xmlns:a14="http://schemas.microsoft.com/office/drawing/2010/main" val="0"/>
              </a:ext>
            </a:extLst>
          </a:blip>
          <a:srcRect/>
          <a:stretch>
            <a:fillRect/>
          </a:stretch>
        </p:blipFill>
        <p:spPr bwMode="auto">
          <a:xfrm>
            <a:off x="6297560" y="4218038"/>
            <a:ext cx="5341873" cy="2126835"/>
          </a:xfrm>
          <a:prstGeom prst="rect">
            <a:avLst/>
          </a:prstGeom>
          <a:noFill/>
          <a:ln>
            <a:noFill/>
          </a:ln>
        </p:spPr>
      </p:pic>
    </p:spTree>
    <p:extLst>
      <p:ext uri="{BB962C8B-B14F-4D97-AF65-F5344CB8AC3E}">
        <p14:creationId xmlns:p14="http://schemas.microsoft.com/office/powerpoint/2010/main" val="349390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b="1" dirty="0"/>
              <a:t>Coinvolgimento degli studenti </a:t>
            </a:r>
            <a:endParaRPr lang="tr-TR" b="1" dirty="0"/>
          </a:p>
        </p:txBody>
      </p:sp>
      <p:sp>
        <p:nvSpPr>
          <p:cNvPr id="3" name="İçerik Yer Tutucusu 2"/>
          <p:cNvSpPr>
            <a:spLocks noGrp="1"/>
          </p:cNvSpPr>
          <p:nvPr>
            <p:ph idx="1"/>
          </p:nvPr>
        </p:nvSpPr>
        <p:spPr>
          <a:xfrm>
            <a:off x="1251678" y="1625600"/>
            <a:ext cx="10178322" cy="3847592"/>
          </a:xfrm>
        </p:spPr>
        <p:txBody>
          <a:bodyPr/>
          <a:lstStyle/>
          <a:p>
            <a:r>
              <a:rPr lang="it-IT" sz="1900" dirty="0">
                <a:solidFill>
                  <a:schemeClr val="tx1"/>
                </a:solidFill>
              </a:rPr>
              <a:t>Che cos'è l'accessibilità digitale al coinvolgimento degli studenti? Questo è uno degli aspetti più importanti dell'apprendimento inclusivo. È il modo per far sentire i ragazzi parte della classe ed essere disposti a partecipare. Se gli studenti con menomazioni o disabilità non sono in grado di percepire, operare, comprendere o utilizzare in altro modo i media digitali, è meno probabile che vengano coinvolti emotivamente nelle lezioni e che anche i loro livelli di motivazione diminuiscano.</a:t>
            </a:r>
          </a:p>
          <a:p>
            <a:r>
              <a:rPr lang="it-IT" sz="1900" dirty="0">
                <a:solidFill>
                  <a:schemeClr val="tx1"/>
                </a:solidFill>
              </a:rPr>
              <a:t>L'accessibilità digitale aiuta con il coinvolgimento degli studenti perché significa che gli studenti possono impegnarsi a molti livelli diversi con i media digitali utilizzati durante le lezioni. Possono accedere a materiali di apprendimento online e utilizzare tutto il software pertinente. Inoltre, esiste una componente sociale nel coinvolgimento degli studenti, che viene ostacolata quando alcuni studenti si sentono esclusi o "diversi".</a:t>
            </a:r>
            <a:endParaRPr lang="tr-TR" dirty="0"/>
          </a:p>
          <a:p>
            <a:pPr marL="0" indent="0">
              <a:buNone/>
            </a:pPr>
            <a:endParaRPr lang="tr-TR" dirty="0"/>
          </a:p>
        </p:txBody>
      </p:sp>
    </p:spTree>
    <p:extLst>
      <p:ext uri="{BB962C8B-B14F-4D97-AF65-F5344CB8AC3E}">
        <p14:creationId xmlns:p14="http://schemas.microsoft.com/office/powerpoint/2010/main" val="730145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it-IT" b="1" dirty="0"/>
              <a:t>Parità di accesso alle risorse</a:t>
            </a:r>
            <a:endParaRPr lang="tr-TR" b="1" dirty="0"/>
          </a:p>
        </p:txBody>
      </p:sp>
      <p:sp>
        <p:nvSpPr>
          <p:cNvPr id="3" name="İçerik Yer Tutucusu 2"/>
          <p:cNvSpPr>
            <a:spLocks noGrp="1"/>
          </p:cNvSpPr>
          <p:nvPr>
            <p:ph idx="1"/>
          </p:nvPr>
        </p:nvSpPr>
        <p:spPr>
          <a:xfrm>
            <a:off x="1177787" y="1128451"/>
            <a:ext cx="10178322" cy="4466428"/>
          </a:xfrm>
        </p:spPr>
        <p:txBody>
          <a:bodyPr/>
          <a:lstStyle/>
          <a:p>
            <a:r>
              <a:rPr lang="it-IT" sz="1900" dirty="0">
                <a:solidFill>
                  <a:schemeClr val="tx1"/>
                </a:solidFill>
              </a:rPr>
              <a:t>Un altro motivo per cui l'accessibilità digitale è importante nell'istruzione è perché aiuta con l'obiettivo di fornire parità di accesso alle risorse. Ciò può essere particolarmente significativo in situazioni in cui agli studenti viene chiesto di utilizzare risorse online per ottenere informazioni o svolgere attività al di fuori della classe.</a:t>
            </a:r>
          </a:p>
          <a:p>
            <a:r>
              <a:rPr lang="it-IT" sz="1900" dirty="0">
                <a:solidFill>
                  <a:schemeClr val="tx1"/>
                </a:solidFill>
              </a:rPr>
              <a:t>Per i creatori di contenuti, ci sono tecniche che possono aiutare a garantire che tutti abbiano lo stesso livello di accesso alle risorse. Ad esempio, i contenuti possono essere caricati in più formati, inclusi testo, audio e video, che possono aiutare a soddisfare le persone con diverse disabilità o menomazioni. Il contenuto visivo può essere progettato in modo specifico tenendo presente il daltonismo, ad esempio, mentre il contenuto scritto può essere progettato tenendo conto di problemi come la dislessia</a:t>
            </a:r>
            <a:endParaRPr lang="tr-TR" dirty="0"/>
          </a:p>
          <a:p>
            <a:endParaRPr lang="tr-TR" dirty="0"/>
          </a:p>
        </p:txBody>
      </p:sp>
      <p:pic>
        <p:nvPicPr>
          <p:cNvPr id="4" name="Resim 3" descr="https://onlinepublichealth.gwu.edu/wp-content/uploads/sites/47/2020/11/Whats_the_Difference_Between_Equity_and_Equality_hero.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39613" y="4616245"/>
            <a:ext cx="5355006" cy="2064301"/>
          </a:xfrm>
          <a:prstGeom prst="rect">
            <a:avLst/>
          </a:prstGeom>
          <a:noFill/>
          <a:ln>
            <a:noFill/>
          </a:ln>
        </p:spPr>
      </p:pic>
    </p:spTree>
    <p:extLst>
      <p:ext uri="{BB962C8B-B14F-4D97-AF65-F5344CB8AC3E}">
        <p14:creationId xmlns:p14="http://schemas.microsoft.com/office/powerpoint/2010/main" val="3877925150"/>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252</TotalTime>
  <Words>1003</Words>
  <Application>Microsoft Office PowerPoint</Application>
  <PresentationFormat>Widescreen</PresentationFormat>
  <Paragraphs>38</Paragraphs>
  <Slides>12</Slides>
  <Notes>2</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12</vt:i4>
      </vt:variant>
    </vt:vector>
  </HeadingPairs>
  <TitlesOfParts>
    <vt:vector size="18" baseType="lpstr">
      <vt:lpstr>Arial</vt:lpstr>
      <vt:lpstr>Calibri</vt:lpstr>
      <vt:lpstr>Comic Sans MS</vt:lpstr>
      <vt:lpstr>Gill Sans MT</vt:lpstr>
      <vt:lpstr>Impact</vt:lpstr>
      <vt:lpstr>Badge</vt:lpstr>
      <vt:lpstr>Presentazione standard di PowerPoint</vt:lpstr>
      <vt:lpstr> Dıgıtal cıtızenshıp</vt:lpstr>
      <vt:lpstr>Presentazione standard di PowerPoint</vt:lpstr>
      <vt:lpstr>Cos'è l'accessibilità digitale?</vt:lpstr>
      <vt:lpstr>Esempi di Accessibilità digitale  </vt:lpstr>
      <vt:lpstr>Perché l'accessibilità digitale è importante nelle scuole?</vt:lpstr>
      <vt:lpstr>Presentazione standard di PowerPoint</vt:lpstr>
      <vt:lpstr>Coinvolgimento degli studenti </vt:lpstr>
      <vt:lpstr>Parità di accesso alle risorse</vt:lpstr>
      <vt:lpstr>Uso della tecnologia educativa</vt:lpstr>
      <vt:lpstr>DOMANDE DI VALUTAZIONE</vt:lpstr>
      <vt:lpstr>References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Utente</cp:lastModifiedBy>
  <cp:revision>45</cp:revision>
  <dcterms:created xsi:type="dcterms:W3CDTF">2022-09-11T14:23:08Z</dcterms:created>
  <dcterms:modified xsi:type="dcterms:W3CDTF">2022-12-11T19:56:40Z</dcterms:modified>
</cp:coreProperties>
</file>