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6" r:id="rId3"/>
    <p:sldId id="258" r:id="rId4"/>
    <p:sldId id="259" r:id="rId5"/>
    <p:sldId id="260" r:id="rId6"/>
    <p:sldId id="261" r:id="rId7"/>
    <p:sldId id="262" r:id="rId8"/>
    <p:sldId id="263" r:id="rId9"/>
    <p:sldId id="264" r:id="rId10"/>
    <p:sldId id="269" r:id="rId11"/>
    <p:sldId id="265" r:id="rId12"/>
    <p:sldId id="266"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13" autoAdjust="0"/>
    <p:restoredTop sz="94660"/>
  </p:normalViewPr>
  <p:slideViewPr>
    <p:cSldViewPr snapToGrid="0">
      <p:cViewPr varScale="1">
        <p:scale>
          <a:sx n="79" d="100"/>
          <a:sy n="79" d="100"/>
        </p:scale>
        <p:origin x="830"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tr-TR" smtClean="0"/>
              <a:t>Asıl başlık stili için tıklatın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smtClean="0"/>
              <a:t>Asıl alt başlık stilini düzenlemek için tıklayın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ED59F71-CE6A-4BCC-AD12-0FB987996742}" type="datetimeFigureOut">
              <a:rPr lang="tr-TR" smtClean="0"/>
              <a:t>27.11.2022</a:t>
            </a:fld>
            <a:endParaRPr lang="tr-TR"/>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tr-TR"/>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2F3B1650-FFA8-4392-AE70-8B0A2CCDAD55}" type="slidenum">
              <a:rPr lang="tr-TR" smtClean="0"/>
              <a:t>‹#›</a:t>
            </a:fld>
            <a:endParaRPr lang="tr-TR"/>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73400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27.11.2022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23933057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27.11.2022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507989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27.11.2022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651118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smtClean="0"/>
              <a:t>Asıl metin stillerini düzenle</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1ED59F71-CE6A-4BCC-AD12-0FB987996742}" type="datetimeFigureOut">
              <a:rPr lang="tr-TR" smtClean="0"/>
              <a:t>27.11.2022</a:t>
            </a:fld>
            <a:endParaRPr lang="tr-TR"/>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tr-TR"/>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2F3B1650-FFA8-4392-AE70-8B0A2CCDAD55}" type="slidenum">
              <a:rPr lang="tr-TR" smtClean="0"/>
              <a:t>‹#›</a:t>
            </a:fld>
            <a:endParaRPr lang="tr-TR"/>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312505061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1ED59F71-CE6A-4BCC-AD12-0FB987996742}" type="datetimeFigureOut">
              <a:rPr lang="tr-TR" smtClean="0"/>
              <a:t>27.11.2022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1988273571"/>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 name="Content Placeholder 3"/>
          <p:cNvSpPr>
            <a:spLocks noGrp="1"/>
          </p:cNvSpPr>
          <p:nvPr>
            <p:ph sz="half" idx="2"/>
          </p:nvPr>
        </p:nvSpPr>
        <p:spPr>
          <a:xfrm>
            <a:off x="1257300"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6" name="Content Placeholder 5"/>
          <p:cNvSpPr>
            <a:spLocks noGrp="1"/>
          </p:cNvSpPr>
          <p:nvPr>
            <p:ph sz="quarter" idx="4"/>
          </p:nvPr>
        </p:nvSpPr>
        <p:spPr>
          <a:xfrm>
            <a:off x="6633864"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1ED59F71-CE6A-4BCC-AD12-0FB987996742}" type="datetimeFigureOut">
              <a:rPr lang="tr-TR" smtClean="0"/>
              <a:t>27.11.2022</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3488991850"/>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Date Placeholder 2"/>
          <p:cNvSpPr>
            <a:spLocks noGrp="1"/>
          </p:cNvSpPr>
          <p:nvPr>
            <p:ph type="dt" sz="half" idx="10"/>
          </p:nvPr>
        </p:nvSpPr>
        <p:spPr/>
        <p:txBody>
          <a:bodyPr/>
          <a:lstStyle/>
          <a:p>
            <a:fld id="{1ED59F71-CE6A-4BCC-AD12-0FB987996742}" type="datetimeFigureOut">
              <a:rPr lang="tr-TR" smtClean="0"/>
              <a:t>27.11.2022</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2963148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D59F71-CE6A-4BCC-AD12-0FB987996742}" type="datetimeFigureOut">
              <a:rPr lang="tr-TR" smtClean="0"/>
              <a:t>27.11.2022</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1718395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tr-TR" smtClean="0"/>
              <a:t>Asıl başlık stili için tıklatın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051" y="6375679"/>
            <a:ext cx="1233355" cy="348462"/>
          </a:xfrm>
        </p:spPr>
        <p:txBody>
          <a:bodyPr/>
          <a:lstStyle/>
          <a:p>
            <a:fld id="{1ED59F71-CE6A-4BCC-AD12-0FB987996742}" type="datetimeFigureOut">
              <a:rPr lang="tr-TR" smtClean="0"/>
              <a:t>27.11.2022</a:t>
            </a:fld>
            <a:endParaRPr lang="tr-TR"/>
          </a:p>
        </p:txBody>
      </p:sp>
      <p:sp>
        <p:nvSpPr>
          <p:cNvPr id="6" name="Footer Placeholder 5"/>
          <p:cNvSpPr>
            <a:spLocks noGrp="1"/>
          </p:cNvSpPr>
          <p:nvPr>
            <p:ph type="ftr" sz="quarter" idx="11"/>
          </p:nvPr>
        </p:nvSpPr>
        <p:spPr>
          <a:xfrm>
            <a:off x="2103620" y="6375679"/>
            <a:ext cx="3482179" cy="345796"/>
          </a:xfrm>
        </p:spPr>
        <p:txBody>
          <a:bodyPr/>
          <a:lstStyle/>
          <a:p>
            <a:endParaRPr lang="tr-TR"/>
          </a:p>
        </p:txBody>
      </p:sp>
      <p:sp>
        <p:nvSpPr>
          <p:cNvPr id="7" name="Slide Number Placeholder 6"/>
          <p:cNvSpPr>
            <a:spLocks noGrp="1"/>
          </p:cNvSpPr>
          <p:nvPr>
            <p:ph type="sldNum" sz="quarter" idx="12"/>
          </p:nvPr>
        </p:nvSpPr>
        <p:spPr>
          <a:xfrm>
            <a:off x="5691014" y="6375679"/>
            <a:ext cx="1232456" cy="345796"/>
          </a:xfrm>
        </p:spPr>
        <p:txBody>
          <a:bodyPr/>
          <a:lstStyle/>
          <a:p>
            <a:fld id="{2F3B1650-FFA8-4392-AE70-8B0A2CCDAD55}" type="slidenum">
              <a:rPr lang="tr-TR" smtClean="0"/>
              <a:t>‹#›</a:t>
            </a:fld>
            <a:endParaRPr lang="tr-TR"/>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08560371"/>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tr-TR" smtClean="0"/>
              <a:t>Asıl başlık stili için tıklatın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950" y="6375679"/>
            <a:ext cx="1232456" cy="348462"/>
          </a:xfrm>
        </p:spPr>
        <p:txBody>
          <a:bodyPr/>
          <a:lstStyle/>
          <a:p>
            <a:fld id="{1ED59F71-CE6A-4BCC-AD12-0FB987996742}" type="datetimeFigureOut">
              <a:rPr lang="tr-TR" smtClean="0"/>
              <a:t>27.11.2022</a:t>
            </a:fld>
            <a:endParaRPr lang="tr-TR"/>
          </a:p>
        </p:txBody>
      </p:sp>
      <p:sp>
        <p:nvSpPr>
          <p:cNvPr id="6" name="Footer Placeholder 5"/>
          <p:cNvSpPr>
            <a:spLocks noGrp="1"/>
          </p:cNvSpPr>
          <p:nvPr>
            <p:ph type="ftr" sz="quarter" idx="11"/>
          </p:nvPr>
        </p:nvSpPr>
        <p:spPr>
          <a:xfrm>
            <a:off x="2103621" y="6375679"/>
            <a:ext cx="3482178" cy="345796"/>
          </a:xfrm>
        </p:spPr>
        <p:txBody>
          <a:bodyPr/>
          <a:lstStyle/>
          <a:p>
            <a:endParaRPr lang="tr-TR"/>
          </a:p>
        </p:txBody>
      </p:sp>
      <p:sp>
        <p:nvSpPr>
          <p:cNvPr id="7" name="Slide Number Placeholder 6"/>
          <p:cNvSpPr>
            <a:spLocks noGrp="1"/>
          </p:cNvSpPr>
          <p:nvPr>
            <p:ph type="sldNum" sz="quarter" idx="12"/>
          </p:nvPr>
        </p:nvSpPr>
        <p:spPr>
          <a:xfrm>
            <a:off x="5687568" y="6375679"/>
            <a:ext cx="1234440" cy="345796"/>
          </a:xfrm>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2817403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1ED59F71-CE6A-4BCC-AD12-0FB987996742}" type="datetimeFigureOut">
              <a:rPr lang="tr-TR" smtClean="0"/>
              <a:t>27.11.2022</a:t>
            </a:fld>
            <a:endParaRPr lang="tr-TR"/>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tr-TR"/>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2F3B1650-FFA8-4392-AE70-8B0A2CCDAD55}" type="slidenum">
              <a:rPr lang="tr-TR" smtClean="0"/>
              <a:t>‹#›</a:t>
            </a:fld>
            <a:endParaRPr lang="tr-TR"/>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1134947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cure.erasmusplus.org.il/pluginfile.php/2578/mod_resource/content/2/Digital%20Communication.%20Introduction.pdf" TargetMode="External"/><Relationship Id="rId2" Type="http://schemas.openxmlformats.org/officeDocument/2006/relationships/hyperlink" Target="https://govos.com/blog/what-is-digital-communication/" TargetMode="External"/><Relationship Id="rId1" Type="http://schemas.openxmlformats.org/officeDocument/2006/relationships/slideLayout" Target="../slideLayouts/slideLayout2.xml"/><Relationship Id="rId4" Type="http://schemas.openxmlformats.org/officeDocument/2006/relationships/hyperlink" Target="https://www.epitech-it.es/noticias-eventos/digital-communication-what-is-it/"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lh6.googleusercontent.com/oNk-K_oBJMsHtWrYBv-ExoYeQKExtBibk5m9jiuDBUq7bgxdf7nwFnehFSywPym_p7ntF9Coj_URokoXBkMLMj4inwBob0IJEPts2PyS8c7xcD-6SWxv_emj1AhI5Wck65nOEQ2W0EjiyuE9on_PtJP5U7iRKSwzRpIfYgpFoAULCjBPiXTfD_UEER3SDUBglEyB3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38546"/>
            <a:ext cx="6433508" cy="6151418"/>
          </a:xfrm>
          <a:prstGeom prst="rect">
            <a:avLst/>
          </a:prstGeom>
          <a:noFill/>
          <a:extLst>
            <a:ext uri="{909E8E84-426E-40DD-AFC4-6F175D3DCCD1}">
              <a14:hiddenFill xmlns:a14="http://schemas.microsoft.com/office/drawing/2010/main">
                <a:solidFill>
                  <a:srgbClr val="FFFFFF"/>
                </a:solidFill>
              </a14:hiddenFill>
            </a:ext>
          </a:extLst>
        </p:spPr>
      </p:pic>
      <p:sp>
        <p:nvSpPr>
          <p:cNvPr id="6" name="Metin kutusu 5"/>
          <p:cNvSpPr txBox="1"/>
          <p:nvPr/>
        </p:nvSpPr>
        <p:spPr>
          <a:xfrm>
            <a:off x="3546764" y="6446982"/>
            <a:ext cx="5606472" cy="538609"/>
          </a:xfrm>
          <a:prstGeom prst="rect">
            <a:avLst/>
          </a:prstGeom>
          <a:noFill/>
        </p:spPr>
        <p:txBody>
          <a:bodyPr wrap="square" rtlCol="0">
            <a:spAutoFit/>
          </a:bodyPr>
          <a:lstStyle/>
          <a:p>
            <a:r>
              <a:rPr lang="tr-TR" sz="1100" dirty="0"/>
              <a:t>Project </a:t>
            </a:r>
            <a:r>
              <a:rPr lang="tr-TR" sz="1100" dirty="0" err="1"/>
              <a:t>Number</a:t>
            </a:r>
            <a:r>
              <a:rPr lang="tr-TR" sz="1100" dirty="0"/>
              <a:t>: 2020-1-UK01-KA227-SCH-09443</a:t>
            </a:r>
          </a:p>
          <a:p>
            <a:endParaRPr lang="tr-TR" dirty="0"/>
          </a:p>
        </p:txBody>
      </p:sp>
    </p:spTree>
    <p:extLst>
      <p:ext uri="{BB962C8B-B14F-4D97-AF65-F5344CB8AC3E}">
        <p14:creationId xmlns:p14="http://schemas.microsoft.com/office/powerpoint/2010/main" val="11959866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pPr algn="ctr"/>
            <a:r>
              <a:rPr lang="it-IT" b="1" dirty="0"/>
              <a:t>Daugiau skaitmeninio bendravimo funkcijų</a:t>
            </a:r>
            <a:r>
              <a:rPr lang="en-US" dirty="0"/>
              <a:t/>
            </a:r>
            <a:br>
              <a:rPr lang="en-US" dirty="0"/>
            </a:br>
            <a:r>
              <a:rPr lang="tr-TR" b="1" dirty="0"/>
              <a:t/>
            </a:r>
            <a:br>
              <a:rPr lang="tr-TR" b="1" dirty="0"/>
            </a:br>
            <a:r>
              <a:rPr lang="tr-TR" b="1" dirty="0"/>
              <a:t/>
            </a:r>
            <a:br>
              <a:rPr lang="tr-TR" b="1" dirty="0"/>
            </a:br>
            <a:endParaRPr lang="tr-TR" dirty="0"/>
          </a:p>
        </p:txBody>
      </p:sp>
      <p:sp>
        <p:nvSpPr>
          <p:cNvPr id="3" name="İçerik Yer Tutucusu 2"/>
          <p:cNvSpPr>
            <a:spLocks noGrp="1"/>
          </p:cNvSpPr>
          <p:nvPr>
            <p:ph idx="1"/>
          </p:nvPr>
        </p:nvSpPr>
        <p:spPr>
          <a:xfrm>
            <a:off x="982305" y="1874517"/>
            <a:ext cx="10178322" cy="3593591"/>
          </a:xfrm>
        </p:spPr>
        <p:txBody>
          <a:bodyPr/>
          <a:lstStyle/>
          <a:p>
            <a:pPr algn="just"/>
            <a:r>
              <a:rPr lang="it-IT" dirty="0">
                <a:solidFill>
                  <a:schemeClr val="tx1"/>
                </a:solidFill>
              </a:rPr>
              <a:t>- Skaitmeniniai duomenys gali būti kopijuojami, keičiami ar net pakartotinai išduodami. </a:t>
            </a:r>
            <a:endParaRPr lang="lt-LT" dirty="0" smtClean="0">
              <a:solidFill>
                <a:schemeClr val="tx1"/>
              </a:solidFill>
            </a:endParaRPr>
          </a:p>
          <a:p>
            <a:pPr algn="just"/>
            <a:r>
              <a:rPr lang="it-IT" dirty="0">
                <a:solidFill>
                  <a:schemeClr val="tx1"/>
                </a:solidFill>
              </a:rPr>
              <a:t>- Skaitmeninio bendravimo dėka galite bendrauti su panašių interesų turinčiais žmonėmis, su kuriais kitaip niekada nesusipažintumėte. </a:t>
            </a:r>
            <a:endParaRPr lang="lt-LT" dirty="0" smtClean="0">
              <a:solidFill>
                <a:schemeClr val="tx1"/>
              </a:solidFill>
            </a:endParaRPr>
          </a:p>
          <a:p>
            <a:pPr algn="just"/>
            <a:r>
              <a:rPr lang="it-IT" dirty="0">
                <a:solidFill>
                  <a:schemeClr val="tx1"/>
                </a:solidFill>
              </a:rPr>
              <a:t>Kita skaitmeninio bendravimo ypatybė yra ta, kad jis nedaug kainuoja. </a:t>
            </a:r>
            <a:endParaRPr lang="lt-LT" dirty="0" smtClean="0">
              <a:solidFill>
                <a:schemeClr val="tx1"/>
              </a:solidFill>
            </a:endParaRPr>
          </a:p>
          <a:p>
            <a:pPr algn="just"/>
            <a:r>
              <a:rPr lang="lt-LT" dirty="0">
                <a:solidFill>
                  <a:schemeClr val="tx1"/>
                </a:solidFill>
              </a:rPr>
              <a:t>Paskutinė ypatybė yra ta, kad didžiąją dalį asmeninių tapatybės duomenų ir informacijos galite saugoti savo prietaise. </a:t>
            </a:r>
            <a:endParaRPr lang="tr-TR" dirty="0">
              <a:solidFill>
                <a:schemeClr val="tx1"/>
              </a:solidFill>
            </a:endParaRPr>
          </a:p>
        </p:txBody>
      </p:sp>
    </p:spTree>
    <p:extLst>
      <p:ext uri="{BB962C8B-B14F-4D97-AF65-F5344CB8AC3E}">
        <p14:creationId xmlns:p14="http://schemas.microsoft.com/office/powerpoint/2010/main" val="29262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algn="ctr"/>
            <a:r>
              <a:rPr lang="lt-LT" dirty="0" smtClean="0"/>
              <a:t>VERTINIMO KLAUSIMAI</a:t>
            </a:r>
            <a:endParaRPr lang="tr-TR" dirty="0"/>
          </a:p>
        </p:txBody>
      </p:sp>
      <p:sp>
        <p:nvSpPr>
          <p:cNvPr id="3" name="İçerik Yer Tutucusu 2"/>
          <p:cNvSpPr>
            <a:spLocks noGrp="1"/>
          </p:cNvSpPr>
          <p:nvPr>
            <p:ph idx="1"/>
          </p:nvPr>
        </p:nvSpPr>
        <p:spPr>
          <a:xfrm>
            <a:off x="1251678" y="1611747"/>
            <a:ext cx="10178322" cy="3593591"/>
          </a:xfrm>
        </p:spPr>
        <p:txBody>
          <a:bodyPr/>
          <a:lstStyle/>
          <a:p>
            <a:pPr algn="just"/>
            <a:r>
              <a:rPr lang="it-IT" dirty="0">
                <a:solidFill>
                  <a:schemeClr val="tx1"/>
                </a:solidFill>
              </a:rPr>
              <a:t>- Kas jums ateina į galvą, kai išgirstate žodį „skaitmeninė komunikacija“?</a:t>
            </a:r>
            <a:endParaRPr lang="en-US" dirty="0">
              <a:solidFill>
                <a:schemeClr val="tx1"/>
              </a:solidFill>
            </a:endParaRPr>
          </a:p>
          <a:p>
            <a:pPr algn="just"/>
            <a:r>
              <a:rPr lang="it-IT" dirty="0">
                <a:solidFill>
                  <a:schemeClr val="tx1"/>
                </a:solidFill>
              </a:rPr>
              <a:t>- Kaip skaitmeninis bendravimas naudojamas švietime?</a:t>
            </a:r>
            <a:endParaRPr lang="en-US" dirty="0">
              <a:solidFill>
                <a:schemeClr val="tx1"/>
              </a:solidFill>
            </a:endParaRPr>
          </a:p>
          <a:p>
            <a:pPr algn="just"/>
            <a:r>
              <a:rPr lang="it-IT" dirty="0">
                <a:solidFill>
                  <a:schemeClr val="tx1"/>
                </a:solidFill>
              </a:rPr>
              <a:t>- Kokios yra skaitmeninio bendravimo formos?</a:t>
            </a:r>
            <a:endParaRPr lang="en-US" dirty="0">
              <a:solidFill>
                <a:schemeClr val="tx1"/>
              </a:solidFill>
            </a:endParaRPr>
          </a:p>
          <a:p>
            <a:pPr algn="just"/>
            <a:r>
              <a:rPr lang="it-IT" dirty="0">
                <a:solidFill>
                  <a:schemeClr val="tx1"/>
                </a:solidFill>
              </a:rPr>
              <a:t>- Pateikite netinkamo skaitmeninio bendravimo pavyzdį.</a:t>
            </a:r>
            <a:endParaRPr lang="en-US" dirty="0">
              <a:solidFill>
                <a:schemeClr val="tx1"/>
              </a:solidFill>
            </a:endParaRPr>
          </a:p>
          <a:p>
            <a:pPr marL="0" indent="0">
              <a:buNone/>
            </a:pPr>
            <a:endParaRPr lang="tr-TR" dirty="0"/>
          </a:p>
          <a:p>
            <a:pPr marL="0" indent="0">
              <a:buNone/>
            </a:pPr>
            <a:endParaRPr lang="tr-TR" dirty="0"/>
          </a:p>
        </p:txBody>
      </p:sp>
    </p:spTree>
    <p:extLst>
      <p:ext uri="{BB962C8B-B14F-4D97-AF65-F5344CB8AC3E}">
        <p14:creationId xmlns:p14="http://schemas.microsoft.com/office/powerpoint/2010/main" val="3962232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lt-LT" dirty="0" smtClean="0"/>
              <a:t>NUORODOS</a:t>
            </a:r>
            <a:endParaRPr lang="tr-TR" dirty="0"/>
          </a:p>
        </p:txBody>
      </p:sp>
      <p:sp>
        <p:nvSpPr>
          <p:cNvPr id="3" name="İçerik Yer Tutucusu 2"/>
          <p:cNvSpPr>
            <a:spLocks noGrp="1"/>
          </p:cNvSpPr>
          <p:nvPr>
            <p:ph idx="1"/>
          </p:nvPr>
        </p:nvSpPr>
        <p:spPr>
          <a:xfrm>
            <a:off x="1251678" y="1644073"/>
            <a:ext cx="10178322" cy="4235519"/>
          </a:xfrm>
        </p:spPr>
        <p:txBody>
          <a:bodyPr/>
          <a:lstStyle/>
          <a:p>
            <a:r>
              <a:rPr lang="it-IT" dirty="0"/>
              <a:t>Digital Communication. </a:t>
            </a:r>
            <a:r>
              <a:rPr lang="it-IT" dirty="0">
                <a:hlinkClick r:id="rId2"/>
              </a:rPr>
              <a:t>https://govos.com/blog/what-is-digital-communication</a:t>
            </a:r>
            <a:r>
              <a:rPr lang="it-IT" dirty="0" smtClean="0">
                <a:hlinkClick r:id="rId2"/>
              </a:rPr>
              <a:t>/</a:t>
            </a:r>
            <a:endParaRPr lang="lt-LT" dirty="0" smtClean="0"/>
          </a:p>
          <a:p>
            <a:endParaRPr lang="tr-TR" dirty="0"/>
          </a:p>
          <a:p>
            <a:pPr marL="0" indent="0">
              <a:buNone/>
            </a:pPr>
            <a:endParaRPr lang="tr-TR" dirty="0"/>
          </a:p>
          <a:p>
            <a:r>
              <a:rPr lang="it-IT" dirty="0">
                <a:hlinkClick r:id="rId3"/>
              </a:rPr>
              <a:t>https://cure.erasmusplus.org.il/pluginfile.php/2578/mod_resource/content/2/Digital%20Communication.%</a:t>
            </a:r>
            <a:r>
              <a:rPr lang="it-IT" dirty="0" smtClean="0">
                <a:hlinkClick r:id="rId3"/>
              </a:rPr>
              <a:t>20Introduction.pdf</a:t>
            </a:r>
            <a:endParaRPr lang="lt-LT" dirty="0" smtClean="0"/>
          </a:p>
          <a:p>
            <a:endParaRPr lang="tr-TR" dirty="0"/>
          </a:p>
          <a:p>
            <a:pPr marL="0" indent="0">
              <a:buNone/>
            </a:pPr>
            <a:endParaRPr lang="tr-TR" dirty="0"/>
          </a:p>
          <a:p>
            <a:r>
              <a:rPr lang="it-IT" dirty="0">
                <a:hlinkClick r:id="rId4"/>
              </a:rPr>
              <a:t>https://www.epitech-it.es/noticias-eventos/digital-communication-what-is-it</a:t>
            </a:r>
            <a:r>
              <a:rPr lang="it-IT" dirty="0" smtClean="0">
                <a:hlinkClick r:id="rId4"/>
              </a:rPr>
              <a:t>/</a:t>
            </a:r>
            <a:endParaRPr lang="lt-LT" dirty="0" smtClean="0"/>
          </a:p>
          <a:p>
            <a:endParaRPr lang="tr-TR" dirty="0"/>
          </a:p>
          <a:p>
            <a:endParaRPr lang="tr-TR" dirty="0" smtClean="0"/>
          </a:p>
          <a:p>
            <a:endParaRPr lang="tr-TR" dirty="0" smtClean="0"/>
          </a:p>
        </p:txBody>
      </p:sp>
    </p:spTree>
    <p:extLst>
      <p:ext uri="{BB962C8B-B14F-4D97-AF65-F5344CB8AC3E}">
        <p14:creationId xmlns:p14="http://schemas.microsoft.com/office/powerpoint/2010/main" val="31131417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lstStyle/>
          <a:p>
            <a:r>
              <a:rPr lang="lt-LT" dirty="0" smtClean="0"/>
              <a:t>SKAITMENINIS PILIETIŠKUMAS</a:t>
            </a:r>
            <a:endParaRPr lang="tr-TR" dirty="0"/>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5622" y="4562611"/>
            <a:ext cx="1884219" cy="1749136"/>
          </a:xfrm>
          <a:prstGeom prst="rect">
            <a:avLst/>
          </a:prstGeom>
        </p:spPr>
      </p:pic>
      <p:sp>
        <p:nvSpPr>
          <p:cNvPr id="6" name="Metin kutusu 5"/>
          <p:cNvSpPr txBox="1"/>
          <p:nvPr/>
        </p:nvSpPr>
        <p:spPr>
          <a:xfrm>
            <a:off x="4211782" y="6410036"/>
            <a:ext cx="3833091" cy="276999"/>
          </a:xfrm>
          <a:prstGeom prst="rect">
            <a:avLst/>
          </a:prstGeom>
          <a:noFill/>
        </p:spPr>
        <p:txBody>
          <a:bodyPr wrap="square" rtlCol="0">
            <a:spAutoFit/>
          </a:bodyPr>
          <a:lstStyle/>
          <a:p>
            <a:r>
              <a:rPr lang="tr-TR" sz="1200" dirty="0" smtClean="0"/>
              <a:t>        Project </a:t>
            </a:r>
            <a:r>
              <a:rPr lang="tr-TR" sz="1200" dirty="0" err="1"/>
              <a:t>Number</a:t>
            </a:r>
            <a:r>
              <a:rPr lang="tr-TR" sz="1200" dirty="0"/>
              <a:t>: 2020-1-UK01-KA227-SCH-094437</a:t>
            </a:r>
          </a:p>
        </p:txBody>
      </p:sp>
      <p:pic>
        <p:nvPicPr>
          <p:cNvPr id="7" name="Picture 2" descr="A picture containing logo&#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193" y="6257223"/>
            <a:ext cx="1781175" cy="50482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https://lh4.googleusercontent.com/DADPLpJVYZmXMr15PJkVtksjmy0zPRm2h7S4-yZ3tKZa-FQRryFojgNMKqzITH6n-ewU3nPBfU0K5mIdqGiWwfIKVkEEqLyz29z18D4vBiKGycdw-GlPhZHI15ZBJZuCilxELbQwJcC-CETnK-KPgWi3HB7a5ddTBVlKPm2Zbuo-OQFEO2y0hoM7AcKAtFWubIXzbQ"/>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64592" y="6270140"/>
            <a:ext cx="1894898" cy="493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67605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pPr algn="ctr"/>
            <a:r>
              <a:rPr lang="tr-TR" sz="2700" b="1" dirty="0" smtClean="0">
                <a:solidFill>
                  <a:srgbClr val="000000"/>
                </a:solidFill>
                <a:latin typeface="Comic Sans MS" panose="030F0702030302020204" pitchFamily="66" charset="0"/>
              </a:rPr>
              <a:t> </a:t>
            </a:r>
            <a:br>
              <a:rPr lang="tr-TR" sz="2700" b="1" dirty="0" smtClean="0">
                <a:solidFill>
                  <a:srgbClr val="000000"/>
                </a:solidFill>
                <a:latin typeface="Comic Sans MS" panose="030F0702030302020204" pitchFamily="66" charset="0"/>
              </a:rPr>
            </a:br>
            <a:r>
              <a:rPr lang="tr-TR" sz="2700" b="1" dirty="0">
                <a:solidFill>
                  <a:srgbClr val="000000"/>
                </a:solidFill>
                <a:latin typeface="Comic Sans MS" panose="030F0702030302020204" pitchFamily="66" charset="0"/>
              </a:rPr>
              <a:t/>
            </a:r>
            <a:br>
              <a:rPr lang="tr-TR" sz="2700" b="1" dirty="0">
                <a:solidFill>
                  <a:srgbClr val="000000"/>
                </a:solidFill>
                <a:latin typeface="Comic Sans MS" panose="030F0702030302020204" pitchFamily="66" charset="0"/>
              </a:rPr>
            </a:br>
            <a:r>
              <a:rPr lang="tr-TR" sz="2700" b="1" dirty="0" smtClean="0">
                <a:solidFill>
                  <a:srgbClr val="000000"/>
                </a:solidFill>
                <a:latin typeface="Comic Sans MS" panose="030F0702030302020204" pitchFamily="66" charset="0"/>
              </a:rPr>
              <a:t>4</a:t>
            </a:r>
            <a:r>
              <a:rPr lang="lt-LT" sz="2700" b="1" dirty="0" smtClean="0">
                <a:solidFill>
                  <a:srgbClr val="000000"/>
                </a:solidFill>
                <a:latin typeface="Comic Sans MS" panose="030F0702030302020204" pitchFamily="66" charset="0"/>
              </a:rPr>
              <a:t> TEMA</a:t>
            </a:r>
            <a:r>
              <a:rPr lang="tr-TR" sz="2700" dirty="0" smtClean="0">
                <a:latin typeface="Comic Sans MS" panose="030F0702030302020204" pitchFamily="66" charset="0"/>
              </a:rPr>
              <a:t>: </a:t>
            </a:r>
            <a:r>
              <a:rPr lang="lt-LT" sz="2700" b="1" dirty="0" smtClean="0">
                <a:solidFill>
                  <a:srgbClr val="0070C0"/>
                </a:solidFill>
                <a:latin typeface="Comic Sans MS" panose="030F0702030302020204" pitchFamily="66" charset="0"/>
              </a:rPr>
              <a:t>SKAITMENINĖ KOMUNIKACIJA</a:t>
            </a:r>
            <a:r>
              <a:rPr lang="tr-TR" sz="5400" dirty="0">
                <a:solidFill>
                  <a:srgbClr val="0070C0"/>
                </a:solidFill>
                <a:latin typeface="Comic Sans MS" panose="030F0702030302020204" pitchFamily="66" charset="0"/>
              </a:rPr>
              <a:t/>
            </a:r>
            <a:br>
              <a:rPr lang="tr-TR" sz="5400" dirty="0">
                <a:solidFill>
                  <a:srgbClr val="0070C0"/>
                </a:solidFill>
                <a:latin typeface="Comic Sans MS" panose="030F0702030302020204" pitchFamily="66" charset="0"/>
              </a:rPr>
            </a:br>
            <a:endParaRPr lang="tr-TR" dirty="0"/>
          </a:p>
        </p:txBody>
      </p:sp>
      <p:pic>
        <p:nvPicPr>
          <p:cNvPr id="4" name="Picture 2" descr="Logo&#10;&#10;Description automatically gener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4381" y="2668330"/>
            <a:ext cx="1962150" cy="115252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Text&#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0466" y="2799410"/>
            <a:ext cx="1959550" cy="89036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ttps://lh5.googleusercontent.com/KaELfPdnbShz_HaCMrN-vOzu1HcXjri3EbCg0mqdBy06pV6Yd7y8bXBwRV3mm6_68ykkTWgwIlagr-_hCHqU2AEEIEOZPTAusaycqAYevwiUv6T0QX-G5oc2X3f507QJs_6QXX4XksKxQP8vup-0w2BIzZ2BdH9F3_iXUmUWPEP9kbY8qjoZvypGorynG7CYQE4WE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0441" y="2680933"/>
            <a:ext cx="1601520" cy="114508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C:\Users\Umut ÇAN\Desktop\Erasmus Projeleri\adalya 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76641" y="2425444"/>
            <a:ext cx="1638300" cy="1638300"/>
          </a:xfrm>
          <a:prstGeom prst="rect">
            <a:avLst/>
          </a:prstGeom>
          <a:noFill/>
          <a:extLst>
            <a:ext uri="{909E8E84-426E-40DD-AFC4-6F175D3DCCD1}">
              <a14:hiddenFill xmlns:a14="http://schemas.microsoft.com/office/drawing/2010/main">
                <a:solidFill>
                  <a:srgbClr val="FFFFFF"/>
                </a:solidFill>
              </a14:hiddenFill>
            </a:ext>
          </a:extLst>
        </p:spPr>
      </p:pic>
      <p:pic>
        <p:nvPicPr>
          <p:cNvPr id="8" name="Resim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03419" y="4761648"/>
            <a:ext cx="1573643" cy="1429941"/>
          </a:xfrm>
          <a:prstGeom prst="rect">
            <a:avLst/>
          </a:prstGeom>
        </p:spPr>
      </p:pic>
      <p:pic>
        <p:nvPicPr>
          <p:cNvPr id="9" name="Picture 12" descr="A picture containing diagram&#10;&#10;Description automatically generate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00441" y="4625773"/>
            <a:ext cx="1466499" cy="1701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69890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algn="ctr"/>
            <a:r>
              <a:rPr lang="en-US" b="1" dirty="0" err="1">
                <a:effectLst>
                  <a:outerShdw blurRad="50800" algn="tl">
                    <a:srgbClr val="000000"/>
                  </a:outerShdw>
                </a:effectLst>
              </a:rPr>
              <a:t>Skaitmeninė</a:t>
            </a:r>
            <a:r>
              <a:rPr lang="en-US" b="1" dirty="0">
                <a:effectLst>
                  <a:outerShdw blurRad="50800" algn="tl">
                    <a:srgbClr val="000000"/>
                  </a:outerShdw>
                </a:effectLst>
              </a:rPr>
              <a:t> </a:t>
            </a:r>
            <a:r>
              <a:rPr lang="en-US" b="1" dirty="0" err="1">
                <a:effectLst>
                  <a:outerShdw blurRad="50800" algn="tl">
                    <a:srgbClr val="000000"/>
                  </a:outerShdw>
                </a:effectLst>
              </a:rPr>
              <a:t>komunikacija</a:t>
            </a:r>
            <a:endParaRPr lang="tr-TR" dirty="0"/>
          </a:p>
        </p:txBody>
      </p:sp>
      <p:sp>
        <p:nvSpPr>
          <p:cNvPr id="3" name="İçerik Yer Tutucusu 2"/>
          <p:cNvSpPr>
            <a:spLocks noGrp="1"/>
          </p:cNvSpPr>
          <p:nvPr>
            <p:ph idx="1"/>
          </p:nvPr>
        </p:nvSpPr>
        <p:spPr>
          <a:xfrm>
            <a:off x="1251678" y="1874517"/>
            <a:ext cx="4936686" cy="4586501"/>
          </a:xfrm>
        </p:spPr>
        <p:txBody>
          <a:bodyPr>
            <a:normAutofit/>
          </a:bodyPr>
          <a:lstStyle/>
          <a:p>
            <a:pPr marL="0" indent="0">
              <a:buNone/>
            </a:pPr>
            <a:endParaRPr lang="tr-TR" dirty="0" smtClean="0"/>
          </a:p>
          <a:p>
            <a:pPr marL="0" indent="0">
              <a:buNone/>
            </a:pPr>
            <a:endParaRPr lang="tr-TR" dirty="0"/>
          </a:p>
          <a:p>
            <a:pPr algn="just"/>
            <a:r>
              <a:rPr lang="lt-LT" dirty="0">
                <a:solidFill>
                  <a:schemeClr val="tx1"/>
                </a:solidFill>
              </a:rPr>
              <a:t>Skaitmeninė komunikacija - tai internetinių priemonių, tokių kaip el. paštas, socialinės žiniasklaidos pranešimai ir tekstinės žinutės, naudojimas siekiant pasiekti kitus asmenis ar konkrečią auditoriją ir pasidalyti žinute. Skaitmeniniu bendravimu galima laikyti net tokį paprastą dalyką kaip teksto skaitymas tokiame tinklalapyje.</a:t>
            </a:r>
            <a:endParaRPr lang="tr-TR" dirty="0">
              <a:solidFill>
                <a:schemeClr val="tx1"/>
              </a:solidFill>
            </a:endParaRPr>
          </a:p>
        </p:txBody>
      </p:sp>
      <p:pic>
        <p:nvPicPr>
          <p:cNvPr id="1026" name="Picture 2" descr="https://er.educause.edu/-/media/images/blogs/2020/6/er20_2412_706x394_blog.jpg?hash=17F35852FE92A2C287CF84F29605C4EEBC57FAFD&amp;la=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60812" y="2426319"/>
            <a:ext cx="5377008" cy="30007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75367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043709" y="382385"/>
            <a:ext cx="10386291" cy="1492132"/>
          </a:xfrm>
        </p:spPr>
        <p:txBody>
          <a:bodyPr>
            <a:normAutofit fontScale="90000"/>
          </a:bodyPr>
          <a:lstStyle/>
          <a:p>
            <a:pPr algn="ctr"/>
            <a:r>
              <a:rPr lang="tr-TR" sz="4600" dirty="0" smtClean="0"/>
              <a:t>  </a:t>
            </a:r>
            <a:r>
              <a:rPr lang="it-IT" b="1" dirty="0"/>
              <a:t>Kodėl svarbus skaitmeninis </a:t>
            </a:r>
            <a:r>
              <a:rPr lang="it-IT" b="1" dirty="0" smtClean="0"/>
              <a:t>bendravimas</a:t>
            </a:r>
            <a:r>
              <a:rPr lang="lt-LT" b="1" dirty="0" smtClean="0"/>
              <a:t>/KOMUNIKACIJA</a:t>
            </a:r>
            <a:r>
              <a:rPr lang="it-IT" b="1" dirty="0" smtClean="0"/>
              <a:t>?</a:t>
            </a:r>
            <a:r>
              <a:rPr lang="en-US" b="1" i="1" dirty="0"/>
              <a:t/>
            </a:r>
            <a:br>
              <a:rPr lang="en-US" b="1" i="1" dirty="0"/>
            </a:br>
            <a:r>
              <a:rPr lang="tr-TR" b="1" i="1" dirty="0"/>
              <a:t/>
            </a:r>
            <a:br>
              <a:rPr lang="tr-TR" b="1" i="1" dirty="0"/>
            </a:br>
            <a:endParaRPr lang="tr-TR" b="1" i="1" dirty="0"/>
          </a:p>
        </p:txBody>
      </p:sp>
      <p:sp>
        <p:nvSpPr>
          <p:cNvPr id="3" name="İçerik Yer Tutucusu 2"/>
          <p:cNvSpPr>
            <a:spLocks noGrp="1"/>
          </p:cNvSpPr>
          <p:nvPr>
            <p:ph idx="1"/>
          </p:nvPr>
        </p:nvSpPr>
        <p:spPr>
          <a:xfrm>
            <a:off x="1251678" y="1939636"/>
            <a:ext cx="10178322" cy="3939956"/>
          </a:xfrm>
        </p:spPr>
        <p:txBody>
          <a:bodyPr>
            <a:normAutofit lnSpcReduction="10000"/>
          </a:bodyPr>
          <a:lstStyle/>
          <a:p>
            <a:pPr algn="just"/>
            <a:r>
              <a:rPr lang="lt-LT" dirty="0">
                <a:solidFill>
                  <a:schemeClr val="tx1"/>
                </a:solidFill>
              </a:rPr>
              <a:t>Pirma, jis svarbus vyriausybėms, nes skaitmeninis bendravimas yra populiarus tarp gyventojų. Piliečiai neužduoda klausimų, pavyzdžiui, „kas yra skaitmeninis bendravimas?“, jie stebisi, kodėl daugelis valdžių lėčiau jį įsisavina ir siūlo skaitmenines paslaugas, kurių jie tikisi.</a:t>
            </a:r>
          </a:p>
          <a:p>
            <a:pPr algn="just"/>
            <a:r>
              <a:rPr lang="it-IT" dirty="0">
                <a:solidFill>
                  <a:schemeClr val="tx1"/>
                </a:solidFill>
              </a:rPr>
              <a:t>Skaitmeninis bendravimas valdžioms svarbus ne tik dėl to, kad piliečiai tikisi iš jų daugiau, bet ir dėl to, kad naudodamos skaitmeninį bendravimą valdžios institucijos gali prasmingiau įtraukti piliečius.</a:t>
            </a:r>
            <a:endParaRPr lang="en-US" dirty="0">
              <a:solidFill>
                <a:schemeClr val="tx1"/>
              </a:solidFill>
            </a:endParaRPr>
          </a:p>
          <a:p>
            <a:pPr algn="just"/>
            <a:r>
              <a:rPr lang="lt-LT" dirty="0">
                <a:solidFill>
                  <a:schemeClr val="tx1"/>
                </a:solidFill>
              </a:rPr>
              <a:t>Mobilieji telefonai ir kiti prietaisai leidžia bendrauti asmeniškai. Tokios priemonės, kaip </a:t>
            </a:r>
            <a:r>
              <a:rPr lang="lt-LT" dirty="0" smtClean="0">
                <a:solidFill>
                  <a:schemeClr val="tx1"/>
                </a:solidFill>
              </a:rPr>
              <a:t>„Google </a:t>
            </a:r>
            <a:r>
              <a:rPr lang="lt-LT" dirty="0" err="1" smtClean="0">
                <a:solidFill>
                  <a:schemeClr val="tx1"/>
                </a:solidFill>
              </a:rPr>
              <a:t>Hangouts</a:t>
            </a:r>
            <a:r>
              <a:rPr lang="lt-LT" dirty="0" smtClean="0">
                <a:solidFill>
                  <a:schemeClr val="tx1"/>
                </a:solidFill>
              </a:rPr>
              <a:t>“, </a:t>
            </a:r>
            <a:r>
              <a:rPr lang="lt-LT" dirty="0">
                <a:solidFill>
                  <a:schemeClr val="tx1"/>
                </a:solidFill>
              </a:rPr>
              <a:t>be kitų vaizdo ir pranešimų sistemų, naudojamos kaip būdas mokiniams bendrauti su mokytojais. Daugelis apygardų skatina mokinius atsinešti savo įrenginį </a:t>
            </a:r>
            <a:r>
              <a:rPr lang="lt-LT" dirty="0" smtClean="0">
                <a:solidFill>
                  <a:schemeClr val="tx1"/>
                </a:solidFill>
              </a:rPr>
              <a:t>(angl. </a:t>
            </a:r>
            <a:r>
              <a:rPr lang="lt-LT" dirty="0" err="1" smtClean="0">
                <a:solidFill>
                  <a:schemeClr val="tx1"/>
                </a:solidFill>
              </a:rPr>
              <a:t>bring</a:t>
            </a:r>
            <a:r>
              <a:rPr lang="lt-LT" dirty="0" smtClean="0">
                <a:solidFill>
                  <a:schemeClr val="tx1"/>
                </a:solidFill>
              </a:rPr>
              <a:t> </a:t>
            </a:r>
            <a:r>
              <a:rPr lang="lt-LT" dirty="0" err="1">
                <a:solidFill>
                  <a:schemeClr val="tx1"/>
                </a:solidFill>
              </a:rPr>
              <a:t>y</a:t>
            </a:r>
            <a:r>
              <a:rPr lang="lt-LT" dirty="0" err="1" smtClean="0">
                <a:solidFill>
                  <a:schemeClr val="tx1"/>
                </a:solidFill>
              </a:rPr>
              <a:t>our</a:t>
            </a:r>
            <a:r>
              <a:rPr lang="lt-LT" dirty="0" smtClean="0">
                <a:solidFill>
                  <a:schemeClr val="tx1"/>
                </a:solidFill>
              </a:rPr>
              <a:t> </a:t>
            </a:r>
            <a:r>
              <a:rPr lang="lt-LT" dirty="0" err="1" smtClean="0">
                <a:solidFill>
                  <a:schemeClr val="tx1"/>
                </a:solidFill>
              </a:rPr>
              <a:t>own</a:t>
            </a:r>
            <a:r>
              <a:rPr lang="lt-LT" dirty="0" smtClean="0">
                <a:solidFill>
                  <a:schemeClr val="tx1"/>
                </a:solidFill>
              </a:rPr>
              <a:t> </a:t>
            </a:r>
            <a:r>
              <a:rPr lang="lt-LT" dirty="0" err="1" smtClean="0">
                <a:solidFill>
                  <a:schemeClr val="tx1"/>
                </a:solidFill>
              </a:rPr>
              <a:t>device</a:t>
            </a:r>
            <a:r>
              <a:rPr lang="lt-LT" dirty="0" smtClean="0">
                <a:solidFill>
                  <a:schemeClr val="tx1"/>
                </a:solidFill>
              </a:rPr>
              <a:t>-BYOD</a:t>
            </a:r>
            <a:r>
              <a:rPr lang="lt-LT" dirty="0">
                <a:solidFill>
                  <a:schemeClr val="tx1"/>
                </a:solidFill>
              </a:rPr>
              <a:t>), kad mokyklose būtų galima papildyti technologijas ir leisti naudoti mokiniams patogias technologijas. </a:t>
            </a:r>
            <a:endParaRPr lang="tr-TR" dirty="0">
              <a:solidFill>
                <a:schemeClr val="tx1"/>
              </a:solidFill>
            </a:endParaRPr>
          </a:p>
        </p:txBody>
      </p:sp>
    </p:spTree>
    <p:extLst>
      <p:ext uri="{BB962C8B-B14F-4D97-AF65-F5344CB8AC3E}">
        <p14:creationId xmlns:p14="http://schemas.microsoft.com/office/powerpoint/2010/main" val="31409256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052945" y="382385"/>
            <a:ext cx="10778837" cy="1492132"/>
          </a:xfrm>
        </p:spPr>
        <p:txBody>
          <a:bodyPr>
            <a:normAutofit/>
          </a:bodyPr>
          <a:lstStyle/>
          <a:p>
            <a:pPr algn="ctr"/>
            <a:r>
              <a:rPr lang="tr-TR" b="1" dirty="0"/>
              <a:t>Skaitmeninės komunikacijos formos</a:t>
            </a:r>
            <a:endParaRPr lang="en-US" dirty="0"/>
          </a:p>
        </p:txBody>
      </p:sp>
      <p:sp>
        <p:nvSpPr>
          <p:cNvPr id="3" name="İçerik Yer Tutucusu 2"/>
          <p:cNvSpPr>
            <a:spLocks noGrp="1"/>
          </p:cNvSpPr>
          <p:nvPr>
            <p:ph idx="1"/>
          </p:nvPr>
        </p:nvSpPr>
        <p:spPr>
          <a:xfrm>
            <a:off x="1251678" y="1966265"/>
            <a:ext cx="10178322" cy="4623447"/>
          </a:xfrm>
        </p:spPr>
        <p:txBody>
          <a:bodyPr>
            <a:normAutofit/>
          </a:bodyPr>
          <a:lstStyle/>
          <a:p>
            <a:pPr algn="just"/>
            <a:r>
              <a:rPr lang="tr-TR" b="1" dirty="0" smtClean="0">
                <a:solidFill>
                  <a:schemeClr val="tx1"/>
                </a:solidFill>
              </a:rPr>
              <a:t>Internetas ir elektroninis paštas.</a:t>
            </a:r>
            <a:r>
              <a:rPr lang="tr-TR" dirty="0" smtClean="0">
                <a:solidFill>
                  <a:schemeClr val="tx1"/>
                </a:solidFill>
              </a:rPr>
              <a:t> Internetas, kuris vadinamas tinklu, jungiančiu įvairius kompiuterius visame pasaulyje, yra didžiulis komunikacijos kanalas. 2007 m. buvo apskaičiuota, kad internete gyvena 972 mln. žmonių. Kita vertus, elektroninis paštas nuo pat jo pirmojo pasirodymo 1960 m. laikomas svarbia skaitmeninio bendravimo priemone tiek viešojoje, tiek privačioje aplinkoje.</a:t>
            </a:r>
            <a:endParaRPr lang="lt-LT" dirty="0">
              <a:solidFill>
                <a:schemeClr val="tx1"/>
              </a:solidFill>
            </a:endParaRPr>
          </a:p>
          <a:p>
            <a:pPr algn="just"/>
            <a:r>
              <a:rPr lang="it-IT" b="1" dirty="0" smtClean="0">
                <a:solidFill>
                  <a:schemeClr val="tx1"/>
                </a:solidFill>
              </a:rPr>
              <a:t>Mobilieji </a:t>
            </a:r>
            <a:r>
              <a:rPr lang="it-IT" b="1" dirty="0">
                <a:solidFill>
                  <a:schemeClr val="tx1"/>
                </a:solidFill>
              </a:rPr>
              <a:t>telefonai. </a:t>
            </a:r>
            <a:r>
              <a:rPr lang="it-IT" dirty="0">
                <a:solidFill>
                  <a:schemeClr val="tx1"/>
                </a:solidFill>
              </a:rPr>
              <a:t>Anksčiau mobiliuosiuose telefonuose buvo galima bendrauti tik skambučiais ir trumposiomis žinutėmis (SMS). Dėl išmaniųjų telefonų su 3G ir Wi-Fi technologijomis proveržio 2000-ųjų viduryje ir 4G pastaraisiais metais mobilieji telefonai virto skaitmeniniais perdavimo įrenginiais, turinčiais daugybę praktinio ryšio rūšių. Dabar per šią elektroninę terpę galima siųsti daugialypės terpės žinutes, skambinti balsu ir vaizdo skambučiais.</a:t>
            </a:r>
            <a:endParaRPr lang="en-US" dirty="0">
              <a:solidFill>
                <a:schemeClr val="tx1"/>
              </a:solidFill>
            </a:endParaRPr>
          </a:p>
          <a:p>
            <a:pPr marL="0" indent="0">
              <a:buNone/>
            </a:pPr>
            <a:endParaRPr lang="tr-TR" dirty="0" smtClean="0">
              <a:solidFill>
                <a:schemeClr val="tx1"/>
              </a:solidFill>
            </a:endParaRPr>
          </a:p>
        </p:txBody>
      </p:sp>
      <p:pic>
        <p:nvPicPr>
          <p:cNvPr id="2050" name="Picture 2" descr="https://www.techlineinfo.com/wp-content/uploads/2012/05/mobile-app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26477" y="5527452"/>
            <a:ext cx="1770433" cy="10622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6449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251678" y="360218"/>
            <a:ext cx="10178322" cy="5560291"/>
          </a:xfrm>
        </p:spPr>
        <p:txBody>
          <a:bodyPr/>
          <a:lstStyle/>
          <a:p>
            <a:pPr algn="just"/>
            <a:r>
              <a:rPr lang="lt-LT" b="1" dirty="0">
                <a:solidFill>
                  <a:schemeClr val="tx1"/>
                </a:solidFill>
              </a:rPr>
              <a:t>Didelės raiškos televizija. </a:t>
            </a:r>
            <a:r>
              <a:rPr lang="lt-LT" dirty="0">
                <a:solidFill>
                  <a:schemeClr val="tx1"/>
                </a:solidFill>
              </a:rPr>
              <a:t>Televizija paprastai laikoma įprastine žiniasklaidos priemone ir transliuojamos žiniasklaidos forma. Šis prietaisas priima vaizdo ir garso signalus, kad parodytų rinkodaros specialistų pranešimus klientams. Tačiau pastarojo meto technologinės naujovės leidžia televizoriais transliuoti internetą, žaisti žaidimus, apsipirkti ir t. t. Todėl didelės raiškos televizija tampa tikra interaktyvia skaitmenine komunikacijos priemone.</a:t>
            </a:r>
          </a:p>
          <a:p>
            <a:pPr algn="just"/>
            <a:r>
              <a:rPr lang="lt-LT" b="1" dirty="0">
                <a:solidFill>
                  <a:schemeClr val="tx1"/>
                </a:solidFill>
              </a:rPr>
              <a:t>Fizinė skaitmeninė laikmena. </a:t>
            </a:r>
            <a:r>
              <a:rPr lang="lt-LT" dirty="0">
                <a:solidFill>
                  <a:schemeClr val="tx1"/>
                </a:solidFill>
              </a:rPr>
              <a:t>Didėjant skaitmeninių transliacijų poreikiams, žmonės turi saugoti duomenis elektroniniu būdu. Skaitmeninėmis bylomis kasdien keičiamasi interneto aplinkoje. Tai taip pat yra įtraukiančio skaitmeninio bendravimo tarp žmonių forma.</a:t>
            </a:r>
          </a:p>
          <a:p>
            <a:pPr marL="0" indent="0">
              <a:buNone/>
            </a:pPr>
            <a:endParaRPr lang="tr-TR" dirty="0"/>
          </a:p>
        </p:txBody>
      </p:sp>
      <p:pic>
        <p:nvPicPr>
          <p:cNvPr id="3074" name="Picture 2" descr="https://s.yimg.com/uu/api/res/1.2/dfGlpg03BjU1.bGpY3aUDA--~B/aD05MDU7dz0xNDAwO2FwcGlkPXl0YWNoeW9u/https:/o.aolcdn.com/hss/storage/midas/b06a6be369bb902c913441e001418c/205531663/samsung-88-inch-qled-2017-08-0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473" y="3207930"/>
            <a:ext cx="4672961" cy="30207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27451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lt-LT" dirty="0"/>
              <a:t>Netinkamo skaitmeninio bendravimo pavyzdžiai </a:t>
            </a:r>
            <a:br>
              <a:rPr lang="lt-LT" dirty="0"/>
            </a:br>
            <a:endParaRPr lang="tr-TR" b="1" i="1" dirty="0"/>
          </a:p>
        </p:txBody>
      </p:sp>
      <p:sp>
        <p:nvSpPr>
          <p:cNvPr id="3" name="İçerik Yer Tutucusu 2"/>
          <p:cNvSpPr>
            <a:spLocks noGrp="1"/>
          </p:cNvSpPr>
          <p:nvPr>
            <p:ph idx="1"/>
          </p:nvPr>
        </p:nvSpPr>
        <p:spPr>
          <a:xfrm>
            <a:off x="1251678" y="1874517"/>
            <a:ext cx="10178322" cy="4792059"/>
          </a:xfrm>
        </p:spPr>
        <p:txBody>
          <a:bodyPr>
            <a:normAutofit/>
          </a:bodyPr>
          <a:lstStyle/>
          <a:p>
            <a:pPr marL="0" indent="0">
              <a:buNone/>
            </a:pPr>
            <a:r>
              <a:rPr lang="lt-LT" dirty="0" smtClean="0">
                <a:solidFill>
                  <a:schemeClr val="tx1"/>
                </a:solidFill>
              </a:rPr>
              <a:t>- </a:t>
            </a:r>
            <a:r>
              <a:rPr lang="lt-LT" dirty="0">
                <a:solidFill>
                  <a:schemeClr val="tx1"/>
                </a:solidFill>
              </a:rPr>
              <a:t>Mokiniai klasės metu rašo SMS žinutes. </a:t>
            </a:r>
          </a:p>
          <a:p>
            <a:pPr marL="0" indent="0">
              <a:buNone/>
            </a:pPr>
            <a:r>
              <a:rPr lang="lt-LT" dirty="0">
                <a:solidFill>
                  <a:schemeClr val="tx1"/>
                </a:solidFill>
              </a:rPr>
              <a:t>- Mokiniai naudoja trumpąsias SMS žinutes ir el. pašto trumpinius klasės užduotims atlikti, kai prašoma pateikti išsamius atsakymus. </a:t>
            </a:r>
          </a:p>
          <a:p>
            <a:pPr marL="0" indent="0">
              <a:buNone/>
            </a:pPr>
            <a:r>
              <a:rPr lang="lt-LT" dirty="0">
                <a:solidFill>
                  <a:schemeClr val="tx1"/>
                </a:solidFill>
              </a:rPr>
              <a:t>- Mokiniai naudojasi tekstinėmis žinutėmis, kad apgaudinėtų per testus.</a:t>
            </a:r>
          </a:p>
          <a:p>
            <a:pPr marL="0" indent="0">
              <a:buNone/>
            </a:pPr>
            <a:endParaRPr lang="tr-TR" dirty="0" smtClean="0"/>
          </a:p>
        </p:txBody>
      </p:sp>
      <p:pic>
        <p:nvPicPr>
          <p:cNvPr id="4" name="Picture 2" descr="https://www.gannett-cdn.com/-mm-/857724d0e7f46fe30f451142b8187537a99ddfb9/c=0-201-3865-2375/local/-/media/2018/05/14/USATODAY/usatsports/wp-USAT-allthemoms-front1-9604-gettyimages-53835965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77055" y="3662259"/>
            <a:ext cx="4996057" cy="2810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82010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pPr algn="ctr"/>
            <a:r>
              <a:rPr lang="lt-LT" dirty="0"/>
              <a:t>Tinkamos skaitmeninės komunikacijos pavyzdžiai </a:t>
            </a:r>
            <a:br>
              <a:rPr lang="lt-LT" dirty="0"/>
            </a:br>
            <a:endParaRPr lang="tr-TR" dirty="0"/>
          </a:p>
        </p:txBody>
      </p:sp>
      <p:sp>
        <p:nvSpPr>
          <p:cNvPr id="3" name="İçerik Yer Tutucusu 2"/>
          <p:cNvSpPr>
            <a:spLocks noGrp="1"/>
          </p:cNvSpPr>
          <p:nvPr>
            <p:ph idx="1"/>
          </p:nvPr>
        </p:nvSpPr>
        <p:spPr>
          <a:xfrm>
            <a:off x="1251678" y="2210678"/>
            <a:ext cx="10178322" cy="3537527"/>
          </a:xfrm>
        </p:spPr>
        <p:txBody>
          <a:bodyPr>
            <a:normAutofit/>
          </a:bodyPr>
          <a:lstStyle/>
          <a:p>
            <a:pPr marL="0" indent="0" algn="just">
              <a:buNone/>
            </a:pPr>
            <a:r>
              <a:rPr lang="lt-LT" dirty="0" smtClean="0">
                <a:solidFill>
                  <a:schemeClr val="tx1"/>
                </a:solidFill>
              </a:rPr>
              <a:t>- </a:t>
            </a:r>
            <a:r>
              <a:rPr lang="lt-LT" dirty="0">
                <a:solidFill>
                  <a:schemeClr val="tx1"/>
                </a:solidFill>
              </a:rPr>
              <a:t>Mokiniai ir mokytojai naudoja skaitmeninius ryšio įrenginius, kai jie netrukdo tam, kas vyksta mokykloje ar klasėje. </a:t>
            </a:r>
          </a:p>
          <a:p>
            <a:pPr marL="0" indent="0" algn="just">
              <a:buNone/>
            </a:pPr>
            <a:r>
              <a:rPr lang="lt-LT" dirty="0">
                <a:solidFill>
                  <a:schemeClr val="tx1"/>
                </a:solidFill>
              </a:rPr>
              <a:t>- Skaitmeninio bendravimo technologijos, pavyzdžiui, socialiniai tinklai, naudojamos mokinių veiklai klasėje paremti, pavyzdžiui, dalijantis idėjomis ar raštais su kitais. </a:t>
            </a:r>
          </a:p>
          <a:p>
            <a:pPr marL="0" indent="0" algn="just">
              <a:buNone/>
            </a:pPr>
            <a:r>
              <a:rPr lang="lt-LT" dirty="0">
                <a:solidFill>
                  <a:schemeClr val="tx1"/>
                </a:solidFill>
              </a:rPr>
              <a:t>- Mokytojai naudoja tinklaraščius, kad informuotų tėvus apie klasės veiklą.</a:t>
            </a:r>
          </a:p>
          <a:p>
            <a:pPr marL="0" indent="0">
              <a:buNone/>
            </a:pPr>
            <a:endParaRPr lang="tr-TR" dirty="0"/>
          </a:p>
        </p:txBody>
      </p:sp>
    </p:spTree>
    <p:extLst>
      <p:ext uri="{BB962C8B-B14F-4D97-AF65-F5344CB8AC3E}">
        <p14:creationId xmlns:p14="http://schemas.microsoft.com/office/powerpoint/2010/main" val="913010613"/>
      </p:ext>
    </p:extLst>
  </p:cSld>
  <p:clrMapOvr>
    <a:masterClrMapping/>
  </p:clrMapOvr>
  <p:timing>
    <p:tnLst>
      <p:par>
        <p:cTn id="1" dur="indefinite" restart="never" nodeType="tmRoot"/>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Rozet</Template>
  <TotalTime>300</TotalTime>
  <Words>662</Words>
  <Application>Microsoft Office PowerPoint</Application>
  <PresentationFormat>Plačiaekranė</PresentationFormat>
  <Paragraphs>44</Paragraphs>
  <Slides>12</Slides>
  <Notes>0</Notes>
  <HiddenSlides>0</HiddenSlides>
  <MMClips>0</MMClips>
  <ScaleCrop>false</ScaleCrop>
  <HeadingPairs>
    <vt:vector size="6" baseType="variant">
      <vt:variant>
        <vt:lpstr>Naudojami šriftai</vt:lpstr>
      </vt:variant>
      <vt:variant>
        <vt:i4>4</vt:i4>
      </vt:variant>
      <vt:variant>
        <vt:lpstr>Tema</vt:lpstr>
      </vt:variant>
      <vt:variant>
        <vt:i4>1</vt:i4>
      </vt:variant>
      <vt:variant>
        <vt:lpstr>Skaidrių pavadinimai</vt:lpstr>
      </vt:variant>
      <vt:variant>
        <vt:i4>12</vt:i4>
      </vt:variant>
    </vt:vector>
  </HeadingPairs>
  <TitlesOfParts>
    <vt:vector size="17" baseType="lpstr">
      <vt:lpstr>Arial</vt:lpstr>
      <vt:lpstr>Comic Sans MS</vt:lpstr>
      <vt:lpstr>Gill Sans MT</vt:lpstr>
      <vt:lpstr>Impact</vt:lpstr>
      <vt:lpstr>Badge</vt:lpstr>
      <vt:lpstr>„PowerPoint“ pateiktis</vt:lpstr>
      <vt:lpstr>SKAITMENINIS PILIETIŠKUMAS</vt:lpstr>
      <vt:lpstr>   4 TEMA: SKAITMENINĖ KOMUNIKACIJA </vt:lpstr>
      <vt:lpstr>Skaitmeninė komunikacija</vt:lpstr>
      <vt:lpstr>  Kodėl svarbus skaitmeninis bendravimas/KOMUNIKACIJA?  </vt:lpstr>
      <vt:lpstr>Skaitmeninės komunikacijos formos</vt:lpstr>
      <vt:lpstr>„PowerPoint“ pateiktis</vt:lpstr>
      <vt:lpstr>Netinkamo skaitmeninio bendravimo pavyzdžiai  </vt:lpstr>
      <vt:lpstr>Tinkamos skaitmeninės komunikacijos pavyzdžiai  </vt:lpstr>
      <vt:lpstr>Daugiau skaitmeninio bendravimo funkcijų   </vt:lpstr>
      <vt:lpstr>VERTINIMO KLAUSIMAI</vt:lpstr>
      <vt:lpstr>NUORODOS</vt:lpstr>
    </vt:vector>
  </TitlesOfParts>
  <Company>Silentall Unattended Installer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ronaldinho424</dc:creator>
  <cp:lastModifiedBy>Alma</cp:lastModifiedBy>
  <cp:revision>75</cp:revision>
  <dcterms:created xsi:type="dcterms:W3CDTF">2022-09-12T18:30:20Z</dcterms:created>
  <dcterms:modified xsi:type="dcterms:W3CDTF">2022-11-27T16:54:16Z</dcterms:modified>
</cp:coreProperties>
</file>