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5" r:id="rId10"/>
    <p:sldId id="268"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79" d="100"/>
          <a:sy n="79" d="100"/>
        </p:scale>
        <p:origin x="830"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28.11.2022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understand what can be downloaded without charge and what is considered copyrighted material and should be paid for. </a:t>
            </a:r>
            <a:endParaRPr lang="tr-TR" sz="1200" kern="1200" dirty="0" smtClean="0">
              <a:solidFill>
                <a:schemeClr val="tx1"/>
              </a:solidFill>
              <a:effectLst/>
              <a:latin typeface="+mn-lt"/>
              <a:ea typeface="+mn-ea"/>
              <a:cs typeface="+mn-cs"/>
            </a:endParaRPr>
          </a:p>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inform an adult of others sharing nude or semi-nude photographs (sexting). </a:t>
            </a:r>
            <a:endParaRPr lang="tr-TR" sz="1200" kern="1200" dirty="0" smtClean="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8</a:t>
            </a:fld>
            <a:endParaRPr lang="tr-TR"/>
          </a:p>
        </p:txBody>
      </p:sp>
    </p:spTree>
    <p:extLst>
      <p:ext uri="{BB962C8B-B14F-4D97-AF65-F5344CB8AC3E}">
        <p14:creationId xmlns:p14="http://schemas.microsoft.com/office/powerpoint/2010/main" val="158823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28.11.2022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28.11.2022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28.11.2022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bristol.ac.uk/library/support/findinginfo/plagiarism/" TargetMode="External"/><Relationship Id="rId2" Type="http://schemas.openxmlformats.org/officeDocument/2006/relationships/hyperlink" Target="https://digiteen.wikispaces.com/Digital+Law" TargetMode="External"/><Relationship Id="rId1" Type="http://schemas.openxmlformats.org/officeDocument/2006/relationships/slideLayout" Target="../slideLayouts/slideLayout2.xml"/><Relationship Id="rId4" Type="http://schemas.openxmlformats.org/officeDocument/2006/relationships/hyperlink" Target="http://www.plagiarism.org/article/what-is-plagiaris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lt-LT" dirty="0"/>
              <a:t>Kibernetinės patyčios </a:t>
            </a:r>
            <a:endParaRPr lang="tr-TR" dirty="0"/>
          </a:p>
        </p:txBody>
      </p:sp>
      <p:sp>
        <p:nvSpPr>
          <p:cNvPr id="3" name="İçerik Yer Tutucusu 2"/>
          <p:cNvSpPr>
            <a:spLocks noGrp="1"/>
          </p:cNvSpPr>
          <p:nvPr>
            <p:ph idx="1"/>
          </p:nvPr>
        </p:nvSpPr>
        <p:spPr>
          <a:xfrm>
            <a:off x="1326834" y="1853852"/>
            <a:ext cx="10178322" cy="4301313"/>
          </a:xfrm>
        </p:spPr>
        <p:txBody>
          <a:bodyPr>
            <a:normAutofit/>
          </a:bodyPr>
          <a:lstStyle/>
          <a:p>
            <a:pPr algn="just"/>
            <a:r>
              <a:rPr lang="lt-LT" sz="1900" b="1" dirty="0">
                <a:solidFill>
                  <a:schemeClr val="tx1"/>
                </a:solidFill>
                <a:latin typeface="Calibri" panose="020F0502020204030204" pitchFamily="34" charset="0"/>
                <a:cs typeface="Calibri" panose="020F0502020204030204" pitchFamily="34" charset="0"/>
              </a:rPr>
              <a:t>Kibernetinės patyčios arba kibernetinis priekabiavimas </a:t>
            </a:r>
            <a:r>
              <a:rPr lang="lt-LT" sz="1900" dirty="0">
                <a:solidFill>
                  <a:schemeClr val="tx1"/>
                </a:solidFill>
                <a:latin typeface="Calibri" panose="020F0502020204030204" pitchFamily="34" charset="0"/>
                <a:cs typeface="Calibri" panose="020F0502020204030204" pitchFamily="34" charset="0"/>
              </a:rPr>
              <a:t>- tai elektroninėmis priemonėmis vykdomos patyčios arba priekabiavimas. Jos vis dažniau pasitaiko, ypač tarp paauglių. </a:t>
            </a:r>
            <a:endParaRPr lang="lt-LT" sz="1900" dirty="0" smtClean="0">
              <a:solidFill>
                <a:schemeClr val="tx1"/>
              </a:solidFill>
              <a:latin typeface="Calibri" panose="020F0502020204030204" pitchFamily="34" charset="0"/>
              <a:cs typeface="Calibri" panose="020F0502020204030204" pitchFamily="34" charset="0"/>
            </a:endParaRPr>
          </a:p>
          <a:p>
            <a:pPr algn="just"/>
            <a:r>
              <a:rPr lang="lt-LT" sz="1900" dirty="0" smtClean="0">
                <a:solidFill>
                  <a:schemeClr val="tx1"/>
                </a:solidFill>
                <a:latin typeface="Calibri" panose="020F0502020204030204" pitchFamily="34" charset="0"/>
                <a:cs typeface="Calibri" panose="020F0502020204030204" pitchFamily="34" charset="0"/>
              </a:rPr>
              <a:t>Tyrėjai </a:t>
            </a:r>
            <a:r>
              <a:rPr lang="lt-LT" sz="1900" dirty="0">
                <a:solidFill>
                  <a:schemeClr val="tx1"/>
                </a:solidFill>
                <a:latin typeface="Calibri" panose="020F0502020204030204" pitchFamily="34" charset="0"/>
                <a:cs typeface="Calibri" panose="020F0502020204030204" pitchFamily="34" charset="0"/>
              </a:rPr>
              <a:t>siūlo įdiegti kibernetinių patyčių prevencijos programas. Šios programos būtų įtrauktos į mokyklų mokymo programas ir apimtų saugą internete bei mokymą, kaip tinkamai naudotis internetu. </a:t>
            </a:r>
            <a:endParaRPr lang="tr-TR" sz="1900" dirty="0">
              <a:solidFill>
                <a:schemeClr val="tx1"/>
              </a:solidFill>
              <a:latin typeface="Calibri" panose="020F0502020204030204" pitchFamily="34" charset="0"/>
              <a:cs typeface="Calibri" panose="020F0502020204030204" pitchFamily="34" charset="0"/>
            </a:endParaRPr>
          </a:p>
        </p:txBody>
      </p:sp>
      <p:pic>
        <p:nvPicPr>
          <p:cNvPr id="5" name="Resim 4" descr="My friend is being cyberbullied | What is cyberbullying? | Kids Helplin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5519" y="4454300"/>
            <a:ext cx="3808698" cy="1808714"/>
          </a:xfrm>
          <a:prstGeom prst="rect">
            <a:avLst/>
          </a:prstGeom>
          <a:noFill/>
          <a:ln>
            <a:noFill/>
          </a:ln>
        </p:spPr>
      </p:pic>
      <p:pic>
        <p:nvPicPr>
          <p:cNvPr id="6" name="Resim 5" descr="Cyberbullying | How to Protect Yourself &amp; Get Support | Kids Helplin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1174" y="4008762"/>
            <a:ext cx="3441105" cy="2254252"/>
          </a:xfrm>
          <a:prstGeom prst="rect">
            <a:avLst/>
          </a:prstGeom>
          <a:noFill/>
          <a:ln>
            <a:noFill/>
          </a:ln>
        </p:spPr>
      </p:pic>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VERTINIMO KLAUSIMAI</a:t>
            </a:r>
            <a:endParaRPr lang="tr-TR" dirty="0"/>
          </a:p>
        </p:txBody>
      </p:sp>
      <p:sp>
        <p:nvSpPr>
          <p:cNvPr id="3" name="İçerik Yer Tutucusu 2"/>
          <p:cNvSpPr>
            <a:spLocks noGrp="1"/>
          </p:cNvSpPr>
          <p:nvPr>
            <p:ph idx="1"/>
          </p:nvPr>
        </p:nvSpPr>
        <p:spPr>
          <a:xfrm>
            <a:off x="1239152" y="1646479"/>
            <a:ext cx="10178322" cy="4466428"/>
          </a:xfrm>
        </p:spPr>
        <p:txBody>
          <a:bodyPr>
            <a:normAutofit lnSpcReduction="10000"/>
          </a:bodyPr>
          <a:lstStyle/>
          <a:p>
            <a:pPr marL="0" lvl="0" indent="0">
              <a:buNone/>
            </a:pPr>
            <a:endParaRPr lang="lt-LT" sz="1900" dirty="0" smtClean="0">
              <a:latin typeface="Calibri" panose="020F0502020204030204" pitchFamily="34" charset="0"/>
              <a:cs typeface="Calibri" panose="020F0502020204030204" pitchFamily="34" charset="0"/>
            </a:endParaRPr>
          </a:p>
          <a:p>
            <a:pPr lvl="0"/>
            <a:endParaRPr lang="lt-LT" sz="1900" dirty="0">
              <a:solidFill>
                <a:schemeClr val="tx1"/>
              </a:solidFill>
              <a:latin typeface="Calibri" panose="020F0502020204030204" pitchFamily="34" charset="0"/>
              <a:cs typeface="Calibri" panose="020F0502020204030204" pitchFamily="34" charset="0"/>
            </a:endParaRPr>
          </a:p>
          <a:p>
            <a:pPr lvl="0"/>
            <a:r>
              <a:rPr lang="lt-LT" sz="1900" dirty="0">
                <a:solidFill>
                  <a:schemeClr val="tx1"/>
                </a:solidFill>
                <a:latin typeface="Calibri" panose="020F0502020204030204" pitchFamily="34" charset="0"/>
                <a:cs typeface="Calibri" panose="020F0502020204030204" pitchFamily="34" charset="0"/>
              </a:rPr>
              <a:t>- Ką pagalvojate išgirdę frazę „skaitmeninė teisė“?</a:t>
            </a:r>
          </a:p>
          <a:p>
            <a:pPr lvl="0"/>
            <a:r>
              <a:rPr lang="lt-LT" sz="1900" dirty="0">
                <a:solidFill>
                  <a:schemeClr val="tx1"/>
                </a:solidFill>
                <a:latin typeface="Calibri" panose="020F0502020204030204" pitchFamily="34" charset="0"/>
                <a:cs typeface="Calibri" panose="020F0502020204030204" pitchFamily="34" charset="0"/>
              </a:rPr>
              <a:t> </a:t>
            </a:r>
          </a:p>
          <a:p>
            <a:pPr lvl="0"/>
            <a:r>
              <a:rPr lang="lt-LT" sz="1900" dirty="0">
                <a:solidFill>
                  <a:schemeClr val="tx1"/>
                </a:solidFill>
                <a:latin typeface="Calibri" panose="020F0502020204030204" pitchFamily="34" charset="0"/>
                <a:cs typeface="Calibri" panose="020F0502020204030204" pitchFamily="34" charset="0"/>
              </a:rPr>
              <a:t>- Ar galite pateikti neteisėto technologijų naudojimo pavyzdį?</a:t>
            </a:r>
          </a:p>
          <a:p>
            <a:pPr lvl="0"/>
            <a:r>
              <a:rPr lang="lt-LT" sz="1900" dirty="0">
                <a:solidFill>
                  <a:schemeClr val="tx1"/>
                </a:solidFill>
                <a:latin typeface="Calibri" panose="020F0502020204030204" pitchFamily="34" charset="0"/>
                <a:cs typeface="Calibri" panose="020F0502020204030204" pitchFamily="34" charset="0"/>
              </a:rPr>
              <a:t> </a:t>
            </a:r>
          </a:p>
          <a:p>
            <a:pPr lvl="0"/>
            <a:r>
              <a:rPr lang="lt-LT" sz="1900" dirty="0">
                <a:solidFill>
                  <a:schemeClr val="tx1"/>
                </a:solidFill>
                <a:latin typeface="Calibri" panose="020F0502020204030204" pitchFamily="34" charset="0"/>
                <a:cs typeface="Calibri" panose="020F0502020204030204" pitchFamily="34" charset="0"/>
              </a:rPr>
              <a:t>- Ar žinote apie neteisėto technologijų naudojimo rezultatus?</a:t>
            </a:r>
          </a:p>
          <a:p>
            <a:pPr lvl="0"/>
            <a:r>
              <a:rPr lang="lt-LT" sz="1900" dirty="0">
                <a:solidFill>
                  <a:schemeClr val="tx1"/>
                </a:solidFill>
                <a:latin typeface="Calibri" panose="020F0502020204030204" pitchFamily="34" charset="0"/>
                <a:cs typeface="Calibri" panose="020F0502020204030204" pitchFamily="34" charset="0"/>
              </a:rPr>
              <a:t> </a:t>
            </a:r>
          </a:p>
          <a:p>
            <a:pPr lvl="0"/>
            <a:r>
              <a:rPr lang="lt-LT" sz="1900" dirty="0">
                <a:solidFill>
                  <a:schemeClr val="tx1"/>
                </a:solidFill>
                <a:latin typeface="Calibri" panose="020F0502020204030204" pitchFamily="34" charset="0"/>
                <a:cs typeface="Calibri" panose="020F0502020204030204" pitchFamily="34" charset="0"/>
              </a:rPr>
              <a:t>- Kas yra plagiatas? </a:t>
            </a:r>
          </a:p>
          <a:p>
            <a:pPr lvl="0"/>
            <a:endParaRPr lang="lt-LT" sz="1900" dirty="0">
              <a:solidFill>
                <a:schemeClr val="tx1"/>
              </a:solidFill>
              <a:latin typeface="Calibri" panose="020F0502020204030204" pitchFamily="34" charset="0"/>
              <a:cs typeface="Calibri" panose="020F0502020204030204" pitchFamily="34" charset="0"/>
            </a:endParaRPr>
          </a:p>
          <a:p>
            <a:pPr lvl="0"/>
            <a:r>
              <a:rPr lang="lt-LT" sz="1900" dirty="0">
                <a:solidFill>
                  <a:schemeClr val="tx1"/>
                </a:solidFill>
                <a:latin typeface="Calibri" panose="020F0502020204030204" pitchFamily="34" charset="0"/>
                <a:cs typeface="Calibri" panose="020F0502020204030204" pitchFamily="34" charset="0"/>
              </a:rPr>
              <a:t>- Ką reiškia sąvoka „elektroninės patyčios“? Ar anksčiau esate patyrę kibernetinių patyčių?</a:t>
            </a:r>
            <a:endParaRPr lang="tr-TR" dirty="0" smtClean="0">
              <a:solidFill>
                <a:schemeClr val="tx1"/>
              </a:solidFill>
            </a:endParaRPr>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176522" y="1415441"/>
            <a:ext cx="10178322" cy="4296427"/>
          </a:xfrm>
        </p:spPr>
        <p:txBody>
          <a:bodyPr>
            <a:normAutofit/>
          </a:bodyPr>
          <a:lstStyle/>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Digital Law. </a:t>
            </a:r>
            <a:r>
              <a:rPr lang="it-IT" sz="1900" u="sng" dirty="0">
                <a:latin typeface="Calibri" panose="020F0502020204030204" pitchFamily="34" charset="0"/>
                <a:cs typeface="Calibri" panose="020F0502020204030204" pitchFamily="34" charset="0"/>
                <a:hlinkClick r:id="rId2"/>
              </a:rPr>
              <a:t>https://digiteen.wikispaces.com/Digital+Law</a:t>
            </a: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Ribble, M. (2015). Digital Citizenship in Schools: Nine elements all students should know. 3rd ed. ISTE.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University of Bristol Library </a:t>
            </a:r>
            <a:r>
              <a:rPr lang="it-IT" sz="1900" u="sng" dirty="0">
                <a:latin typeface="Calibri" panose="020F0502020204030204" pitchFamily="34" charset="0"/>
                <a:cs typeface="Calibri" panose="020F0502020204030204" pitchFamily="34" charset="0"/>
                <a:hlinkClick r:id="rId3"/>
              </a:rPr>
              <a:t>https://www.bristol.ac.uk/library/support/findinginfo/plagiarism/</a:t>
            </a:r>
            <a:r>
              <a:rPr lang="it-IT"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dirty="0">
                <a:latin typeface="Calibri" panose="020F0502020204030204" pitchFamily="34" charset="0"/>
                <a:cs typeface="Calibri" panose="020F0502020204030204" pitchFamily="34" charset="0"/>
              </a:rPr>
              <a:t>What is Plagiarism? </a:t>
            </a:r>
            <a:r>
              <a:rPr lang="it-IT" sz="1900" dirty="0">
                <a:latin typeface="Calibri" panose="020F0502020204030204" pitchFamily="34" charset="0"/>
                <a:cs typeface="Calibri" panose="020F0502020204030204" pitchFamily="34" charset="0"/>
                <a:hlinkClick r:id="rId4"/>
              </a:rPr>
              <a:t>http://</a:t>
            </a:r>
            <a:r>
              <a:rPr lang="it-IT" sz="1900" dirty="0" smtClean="0">
                <a:latin typeface="Calibri" panose="020F0502020204030204" pitchFamily="34" charset="0"/>
                <a:cs typeface="Calibri" panose="020F0502020204030204" pitchFamily="34" charset="0"/>
                <a:hlinkClick r:id="rId4"/>
              </a:rPr>
              <a:t>www.plagiarism.org/article/what-is-plagiarism</a:t>
            </a:r>
            <a:endParaRPr lang="tr-TR" sz="1900" dirty="0" smtClean="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997647" y="1224982"/>
            <a:ext cx="8441258" cy="2408900"/>
          </a:xfrm>
        </p:spPr>
        <p:txBody>
          <a:bodyPr/>
          <a:lstStyle/>
          <a:p>
            <a:r>
              <a:rPr lang="tr-TR" sz="6000" dirty="0" smtClean="0"/>
              <a:t> </a:t>
            </a:r>
            <a:r>
              <a:rPr lang="lt-LT" sz="6000" dirty="0" smtClean="0"/>
              <a:t>SKAITMENINIO PILIETIŠKUMO MODULIS</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tr-TR" dirty="0"/>
              <a:t>7 TEMA: SKAITMENINĖ TEISĖ</a:t>
            </a:r>
            <a:endParaRPr lang="tr-TR" dirty="0"/>
          </a:p>
        </p:txBody>
      </p:sp>
      <p:sp>
        <p:nvSpPr>
          <p:cNvPr id="3" name="İçerik Yer Tutucusu 2"/>
          <p:cNvSpPr>
            <a:spLocks noGrp="1"/>
          </p:cNvSpPr>
          <p:nvPr>
            <p:ph idx="1"/>
          </p:nvPr>
        </p:nvSpPr>
        <p:spPr>
          <a:xfrm>
            <a:off x="1439568" y="2430050"/>
            <a:ext cx="4422612" cy="2425521"/>
          </a:xfrm>
        </p:spPr>
        <p:txBody>
          <a:bodyPr>
            <a:normAutofit fontScale="85000" lnSpcReduction="10000"/>
          </a:bodyPr>
          <a:lstStyle/>
          <a:p>
            <a:pPr marL="0" indent="0">
              <a:buNone/>
            </a:pPr>
            <a:r>
              <a:rPr lang="lt-LT" sz="3400" b="1" dirty="0">
                <a:solidFill>
                  <a:schemeClr val="tx1"/>
                </a:solidFill>
                <a:latin typeface="Calibri" panose="020F0502020204030204" pitchFamily="34" charset="0"/>
                <a:cs typeface="Calibri" panose="020F0502020204030204" pitchFamily="34" charset="0"/>
              </a:rPr>
              <a:t> APIBRĖŽIMAS	</a:t>
            </a:r>
            <a:endParaRPr lang="lt-LT" sz="3400" b="1" dirty="0" smtClean="0">
              <a:solidFill>
                <a:schemeClr val="tx1"/>
              </a:solidFill>
              <a:latin typeface="Calibri" panose="020F0502020204030204" pitchFamily="34" charset="0"/>
              <a:cs typeface="Calibri" panose="020F0502020204030204" pitchFamily="34" charset="0"/>
            </a:endParaRPr>
          </a:p>
          <a:p>
            <a:pPr marL="0" indent="0" algn="just">
              <a:buNone/>
            </a:pPr>
            <a:r>
              <a:rPr lang="lt-LT" sz="3400" b="1" dirty="0" smtClean="0">
                <a:solidFill>
                  <a:schemeClr val="tx1"/>
                </a:solidFill>
                <a:latin typeface="Calibri" panose="020F0502020204030204" pitchFamily="34" charset="0"/>
                <a:cs typeface="Calibri" panose="020F0502020204030204" pitchFamily="34" charset="0"/>
              </a:rPr>
              <a:t>Skaitmeninė </a:t>
            </a:r>
            <a:r>
              <a:rPr lang="lt-LT" sz="3400" b="1" dirty="0">
                <a:solidFill>
                  <a:schemeClr val="tx1"/>
                </a:solidFill>
                <a:latin typeface="Calibri" panose="020F0502020204030204" pitchFamily="34" charset="0"/>
                <a:cs typeface="Calibri" panose="020F0502020204030204" pitchFamily="34" charset="0"/>
              </a:rPr>
              <a:t>teisė - tai elektroninė atsakomybė už veiksmus, poelgius, kurie yra etiški arba neetiški.</a:t>
            </a:r>
            <a:endParaRPr lang="tr-TR" b="1" dirty="0">
              <a:solidFill>
                <a:schemeClr val="tx1"/>
              </a:solidFill>
            </a:endParaRPr>
          </a:p>
        </p:txBody>
      </p:sp>
      <p:pic>
        <p:nvPicPr>
          <p:cNvPr id="6" name="Resim 5" descr="Digital Citizenship - Mind Ma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52441" y="2668045"/>
            <a:ext cx="4470879" cy="2295730"/>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38945" y="1027134"/>
            <a:ext cx="5487613" cy="5235879"/>
          </a:xfrm>
        </p:spPr>
        <p:txBody>
          <a:bodyPr>
            <a:normAutofit/>
          </a:bodyPr>
          <a:lstStyle/>
          <a:p>
            <a:pPr algn="just"/>
            <a:r>
              <a:rPr lang="lt-LT" sz="1900" dirty="0">
                <a:solidFill>
                  <a:schemeClr val="tx1"/>
                </a:solidFill>
                <a:latin typeface="Calibri" panose="020F0502020204030204" pitchFamily="34" charset="0"/>
                <a:cs typeface="Calibri" panose="020F0502020204030204" pitchFamily="34" charset="0"/>
              </a:rPr>
              <a:t>Vartotojai, skelbdami informaciją internete ar prieidami prie jos, dažnai neatsižvelgia į tai, kas yra tinkama, netinkama ar net neteisėta. Intelektinės nuosavybės teisių ir autorių teisių apsaugos klausimai turi labai realių pažeidimų pasekmių. Šie klausimai išryškėjo, kai Amerikos įrašų pramonės asociacija (RIAA) nubaudė studentus ir kitus asmenis už neteisėtą muzikos parsisiuntimą (</a:t>
            </a:r>
            <a:r>
              <a:rPr lang="lt-LT" sz="1900" dirty="0" err="1">
                <a:solidFill>
                  <a:schemeClr val="tx1"/>
                </a:solidFill>
                <a:latin typeface="Calibri" panose="020F0502020204030204" pitchFamily="34" charset="0"/>
                <a:cs typeface="Calibri" panose="020F0502020204030204" pitchFamily="34" charset="0"/>
              </a:rPr>
              <a:t>Wired</a:t>
            </a:r>
            <a:r>
              <a:rPr lang="lt-LT" sz="1900" dirty="0">
                <a:solidFill>
                  <a:schemeClr val="tx1"/>
                </a:solidFill>
                <a:latin typeface="Calibri" panose="020F0502020204030204" pitchFamily="34" charset="0"/>
                <a:cs typeface="Calibri" panose="020F0502020204030204" pitchFamily="34" charset="0"/>
              </a:rPr>
              <a:t> </a:t>
            </a:r>
            <a:r>
              <a:rPr lang="lt-LT" sz="1900" dirty="0" err="1">
                <a:solidFill>
                  <a:schemeClr val="tx1"/>
                </a:solidFill>
                <a:latin typeface="Calibri" panose="020F0502020204030204" pitchFamily="34" charset="0"/>
                <a:cs typeface="Calibri" panose="020F0502020204030204" pitchFamily="34" charset="0"/>
              </a:rPr>
              <a:t>News</a:t>
            </a:r>
            <a:r>
              <a:rPr lang="lt-LT" sz="1900" dirty="0">
                <a:solidFill>
                  <a:schemeClr val="tx1"/>
                </a:solidFill>
                <a:latin typeface="Calibri" panose="020F0502020204030204" pitchFamily="34" charset="0"/>
                <a:cs typeface="Calibri" panose="020F0502020204030204" pitchFamily="34" charset="0"/>
              </a:rPr>
              <a:t>, 2003). Šis veiksmas privertė kai kuriuos technologijų naudotojus gerai pagalvoti apie tai, kas yra tinkama ir kas neteisėta dalijantis rinkmenomis internete.</a:t>
            </a:r>
            <a:endParaRPr lang="tr-TR" sz="1900" dirty="0">
              <a:solidFill>
                <a:schemeClr val="tx1"/>
              </a:solidFill>
              <a:latin typeface="Calibri" panose="020F0502020204030204" pitchFamily="34" charset="0"/>
              <a:cs typeface="Calibri" panose="020F0502020204030204" pitchFamily="34" charset="0"/>
            </a:endParaRPr>
          </a:p>
        </p:txBody>
      </p:sp>
      <p:pic>
        <p:nvPicPr>
          <p:cNvPr id="5" name="Resim 4" descr="Module 3. Dimensions of Digital Citizenship | eTwinning Online Eğitimle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0738" y="1209041"/>
            <a:ext cx="2300943" cy="1070698"/>
          </a:xfrm>
          <a:prstGeom prst="rect">
            <a:avLst/>
          </a:prstGeom>
          <a:noFill/>
          <a:ln>
            <a:noFill/>
          </a:ln>
        </p:spPr>
      </p:pic>
      <p:pic>
        <p:nvPicPr>
          <p:cNvPr id="7" name="Resim 6" descr="151,631 Digital Law Stock Photos, Pictures &amp; Royalty-Free Images - iStock"/>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53675" y="2818357"/>
            <a:ext cx="1994280" cy="1252602"/>
          </a:xfrm>
          <a:prstGeom prst="rect">
            <a:avLst/>
          </a:prstGeom>
          <a:noFill/>
          <a:ln>
            <a:noFill/>
          </a:ln>
        </p:spPr>
      </p:pic>
      <p:pic>
        <p:nvPicPr>
          <p:cNvPr id="8" name="Resim 7" descr="Premium Vector | Internet law icon made with binary code. cyberlaw as digital  legal services or online lawyer advice concept. labor law, lawyer, attorney  at law. digital binary data and streaming digital"/>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65885" y="4822520"/>
            <a:ext cx="2265796" cy="1208559"/>
          </a:xfrm>
          <a:prstGeom prst="rect">
            <a:avLst/>
          </a:prstGeom>
          <a:noFill/>
          <a:ln>
            <a:noFill/>
          </a:ln>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731" y="789140"/>
            <a:ext cx="5149122" cy="5546373"/>
          </a:xfrm>
        </p:spPr>
        <p:txBody>
          <a:bodyPr>
            <a:normAutofit/>
          </a:bodyPr>
          <a:lstStyle/>
          <a:p>
            <a:pPr algn="just"/>
            <a:r>
              <a:rPr lang="lt-LT" sz="1900" dirty="0">
                <a:solidFill>
                  <a:schemeClr val="tx1"/>
                </a:solidFill>
                <a:latin typeface="Calibri" panose="020F0502020204030204" pitchFamily="34" charset="0"/>
                <a:cs typeface="Calibri" panose="020F0502020204030204" pitchFamily="34" charset="0"/>
              </a:rPr>
              <a:t>Paaugliams labai aktuali tapo sekso žinučių (seksualinio pobūdžio medžiagos, pavyzdžiui, nuogų ar pusiau nuogų nuotraukų, siuntimo ir dalijimosi ja) problema. Jei dalyvis yra jaunesnis nei 16 metų, tai gali būti laikoma vaikų pornografija, net jei siuntėjas noriai dalyvauja arba atsiuntė autoportretą. </a:t>
            </a:r>
            <a:endParaRPr lang="lt-LT" sz="1900" dirty="0" smtClean="0">
              <a:solidFill>
                <a:schemeClr val="tx1"/>
              </a:solidFill>
              <a:latin typeface="Calibri" panose="020F0502020204030204" pitchFamily="34" charset="0"/>
              <a:cs typeface="Calibri" panose="020F0502020204030204" pitchFamily="34" charset="0"/>
            </a:endParaRPr>
          </a:p>
          <a:p>
            <a:pPr algn="just"/>
            <a:r>
              <a:rPr lang="lt-LT" sz="1900" dirty="0" smtClean="0">
                <a:solidFill>
                  <a:schemeClr val="tx1"/>
                </a:solidFill>
                <a:latin typeface="Calibri" panose="020F0502020204030204" pitchFamily="34" charset="0"/>
                <a:cs typeface="Calibri" panose="020F0502020204030204" pitchFamily="34" charset="0"/>
              </a:rPr>
              <a:t>Su </a:t>
            </a:r>
            <a:r>
              <a:rPr lang="lt-LT" sz="1900" dirty="0">
                <a:solidFill>
                  <a:schemeClr val="tx1"/>
                </a:solidFill>
                <a:latin typeface="Calibri" panose="020F0502020204030204" pitchFamily="34" charset="0"/>
                <a:cs typeface="Calibri" panose="020F0502020204030204" pitchFamily="34" charset="0"/>
              </a:rPr>
              <a:t>technologijų naudojimu susiję įstatymai tampa vis aktualesne problema mokyklų apygardoms. Administratoriai turi suteikti mokytojams ir mokiniams išteklių ir patarimų, kas yra teisėta ir neteisėta. </a:t>
            </a:r>
            <a:endParaRPr lang="tr-TR" sz="1900" b="1" dirty="0">
              <a:solidFill>
                <a:schemeClr val="tx1"/>
              </a:solidFill>
              <a:latin typeface="Calibri" panose="020F0502020204030204" pitchFamily="34" charset="0"/>
              <a:cs typeface="Calibri" panose="020F0502020204030204" pitchFamily="34" charset="0"/>
            </a:endParaRPr>
          </a:p>
        </p:txBody>
      </p:sp>
      <p:pic>
        <p:nvPicPr>
          <p:cNvPr id="1026" name="Picture 2" descr="Technology in Education - Are we on the right tr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635" y="2016690"/>
            <a:ext cx="4586831" cy="25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856" y="1077238"/>
            <a:ext cx="9558158" cy="5406009"/>
          </a:xfrm>
        </p:spPr>
        <p:txBody>
          <a:bodyPr>
            <a:normAutofit/>
          </a:bodyPr>
          <a:lstStyle/>
          <a:p>
            <a:endParaRPr lang="tr-TR" sz="2400" dirty="0" smtClean="0"/>
          </a:p>
          <a:p>
            <a:r>
              <a:rPr lang="lt-LT" sz="1900" b="1" dirty="0">
                <a:solidFill>
                  <a:schemeClr val="tx1"/>
                </a:solidFill>
                <a:latin typeface="Calibri" panose="020F0502020204030204" pitchFamily="34" charset="0"/>
                <a:cs typeface="Calibri" panose="020F0502020204030204" pitchFamily="34" charset="0"/>
              </a:rPr>
              <a:t>Tapatybės vagystė </a:t>
            </a:r>
            <a:r>
              <a:rPr lang="lt-LT" sz="1900" dirty="0">
                <a:solidFill>
                  <a:schemeClr val="tx1"/>
                </a:solidFill>
                <a:latin typeface="Calibri" panose="020F0502020204030204" pitchFamily="34" charset="0"/>
                <a:cs typeface="Calibri" panose="020F0502020204030204" pitchFamily="34" charset="0"/>
              </a:rPr>
              <a:t>- tai metodas, naudojamas siekiant pavogti jūsų kredito kortelės numerį, kad pasinaudoję jūsų duomenimis jie galėtų pirkti ar nuomotis įvairius </a:t>
            </a:r>
            <a:r>
              <a:rPr lang="lt-LT" sz="1900" dirty="0" smtClean="0">
                <a:solidFill>
                  <a:schemeClr val="tx1"/>
                </a:solidFill>
                <a:latin typeface="Calibri" panose="020F0502020204030204" pitchFamily="34" charset="0"/>
                <a:cs typeface="Calibri" panose="020F0502020204030204" pitchFamily="34" charset="0"/>
              </a:rPr>
              <a:t>produktus.</a:t>
            </a:r>
          </a:p>
          <a:p>
            <a:r>
              <a:rPr lang="lt-LT" sz="1900" b="1" dirty="0" smtClean="0">
                <a:solidFill>
                  <a:schemeClr val="tx1"/>
                </a:solidFill>
                <a:latin typeface="Calibri" panose="020F0502020204030204" pitchFamily="34" charset="0"/>
                <a:cs typeface="Calibri" panose="020F0502020204030204" pitchFamily="34" charset="0"/>
              </a:rPr>
              <a:t>Sukčiavimas</a:t>
            </a:r>
            <a:r>
              <a:rPr lang="lt-LT" sz="1900" dirty="0" smtClean="0">
                <a:solidFill>
                  <a:schemeClr val="tx1"/>
                </a:solidFill>
                <a:latin typeface="Calibri" panose="020F0502020204030204" pitchFamily="34" charset="0"/>
                <a:cs typeface="Calibri" panose="020F0502020204030204" pitchFamily="34" charset="0"/>
              </a:rPr>
              <a:t> </a:t>
            </a:r>
            <a:r>
              <a:rPr lang="lt-LT" sz="1900" dirty="0">
                <a:solidFill>
                  <a:schemeClr val="tx1"/>
                </a:solidFill>
                <a:latin typeface="Calibri" panose="020F0502020204030204" pitchFamily="34" charset="0"/>
                <a:cs typeface="Calibri" panose="020F0502020204030204" pitchFamily="34" charset="0"/>
              </a:rPr>
              <a:t>paprastai reiškia, kad žmonės įtikinami pateikti asmeninę ar finansinę informaciją. </a:t>
            </a:r>
            <a:endParaRPr lang="lt-LT" sz="1900" dirty="0" smtClean="0">
              <a:solidFill>
                <a:schemeClr val="tx1"/>
              </a:solidFill>
              <a:latin typeface="Calibri" panose="020F0502020204030204" pitchFamily="34" charset="0"/>
              <a:cs typeface="Calibri" panose="020F0502020204030204" pitchFamily="34" charset="0"/>
            </a:endParaRPr>
          </a:p>
          <a:p>
            <a:r>
              <a:rPr lang="lt-LT" sz="1900" b="1" dirty="0" smtClean="0">
                <a:solidFill>
                  <a:schemeClr val="tx1"/>
                </a:solidFill>
                <a:latin typeface="Calibri" panose="020F0502020204030204" pitchFamily="34" charset="0"/>
                <a:cs typeface="Calibri" panose="020F0502020204030204" pitchFamily="34" charset="0"/>
              </a:rPr>
              <a:t>IP suklastojimas </a:t>
            </a:r>
            <a:r>
              <a:rPr lang="lt-LT" sz="1900" dirty="0">
                <a:solidFill>
                  <a:schemeClr val="tx1"/>
                </a:solidFill>
                <a:latin typeface="Calibri" panose="020F0502020204030204" pitchFamily="34" charset="0"/>
                <a:cs typeface="Calibri" panose="020F0502020204030204" pitchFamily="34" charset="0"/>
              </a:rPr>
              <a:t>- tai metodas, naudojamas norint gauti prieigą prie kompiuterių</a:t>
            </a:r>
            <a:r>
              <a:rPr lang="lt-LT" sz="1900" dirty="0" smtClean="0">
                <a:solidFill>
                  <a:schemeClr val="tx1"/>
                </a:solidFill>
                <a:latin typeface="Calibri" panose="020F0502020204030204" pitchFamily="34" charset="0"/>
                <a:cs typeface="Calibri" panose="020F0502020204030204" pitchFamily="34" charset="0"/>
              </a:rPr>
              <a:t>.</a:t>
            </a:r>
          </a:p>
          <a:p>
            <a:r>
              <a:rPr lang="lt-LT" sz="1900" b="1" dirty="0" smtClean="0">
                <a:solidFill>
                  <a:schemeClr val="tx1"/>
                </a:solidFill>
                <a:latin typeface="Calibri" panose="020F0502020204030204" pitchFamily="34" charset="0"/>
                <a:cs typeface="Calibri" panose="020F0502020204030204" pitchFamily="34" charset="0"/>
              </a:rPr>
              <a:t>Programinės </a:t>
            </a:r>
            <a:r>
              <a:rPr lang="lt-LT" sz="1900" b="1" dirty="0">
                <a:solidFill>
                  <a:schemeClr val="tx1"/>
                </a:solidFill>
                <a:latin typeface="Calibri" panose="020F0502020204030204" pitchFamily="34" charset="0"/>
                <a:cs typeface="Calibri" panose="020F0502020204030204" pitchFamily="34" charset="0"/>
              </a:rPr>
              <a:t>įrangos </a:t>
            </a:r>
            <a:r>
              <a:rPr lang="lt-LT" sz="1900" b="1" dirty="0" err="1">
                <a:solidFill>
                  <a:schemeClr val="tx1"/>
                </a:solidFill>
                <a:latin typeface="Calibri" panose="020F0502020204030204" pitchFamily="34" charset="0"/>
                <a:cs typeface="Calibri" panose="020F0502020204030204" pitchFamily="34" charset="0"/>
              </a:rPr>
              <a:t>piratavimas</a:t>
            </a:r>
            <a:r>
              <a:rPr lang="lt-LT" sz="1900" b="1" dirty="0">
                <a:solidFill>
                  <a:schemeClr val="tx1"/>
                </a:solidFill>
                <a:latin typeface="Calibri" panose="020F0502020204030204" pitchFamily="34" charset="0"/>
                <a:cs typeface="Calibri" panose="020F0502020204030204" pitchFamily="34" charset="0"/>
              </a:rPr>
              <a:t> </a:t>
            </a:r>
            <a:r>
              <a:rPr lang="lt-LT" sz="1900" dirty="0">
                <a:solidFill>
                  <a:schemeClr val="tx1"/>
                </a:solidFill>
                <a:latin typeface="Calibri" panose="020F0502020204030204" pitchFamily="34" charset="0"/>
                <a:cs typeface="Calibri" panose="020F0502020204030204" pitchFamily="34" charset="0"/>
              </a:rPr>
              <a:t>- tai neleistinos kompiuterių programinės įrangos, filmų ir kt. kopijavimas ir pardavimas</a:t>
            </a:r>
            <a:r>
              <a:rPr lang="lt-LT" sz="1900" dirty="0" smtClean="0">
                <a:solidFill>
                  <a:schemeClr val="tx1"/>
                </a:solidFill>
                <a:latin typeface="Calibri" panose="020F0502020204030204" pitchFamily="34" charset="0"/>
                <a:cs typeface="Calibri" panose="020F0502020204030204" pitchFamily="34" charset="0"/>
              </a:rPr>
              <a:t>.</a:t>
            </a:r>
          </a:p>
          <a:p>
            <a:r>
              <a:rPr lang="lt-LT" sz="1900" b="1" dirty="0" smtClean="0">
                <a:solidFill>
                  <a:schemeClr val="tx1"/>
                </a:solidFill>
                <a:latin typeface="Calibri" panose="020F0502020204030204" pitchFamily="34" charset="0"/>
                <a:cs typeface="Calibri" panose="020F0502020204030204" pitchFamily="34" charset="0"/>
              </a:rPr>
              <a:t>Įsilaužimas </a:t>
            </a:r>
            <a:r>
              <a:rPr lang="lt-LT" sz="1900" b="1" dirty="0">
                <a:solidFill>
                  <a:schemeClr val="tx1"/>
                </a:solidFill>
                <a:latin typeface="Calibri" panose="020F0502020204030204" pitchFamily="34" charset="0"/>
                <a:cs typeface="Calibri" panose="020F0502020204030204" pitchFamily="34" charset="0"/>
              </a:rPr>
              <a:t>į kompiuterius </a:t>
            </a:r>
            <a:r>
              <a:rPr lang="lt-LT" sz="1900" dirty="0">
                <a:solidFill>
                  <a:schemeClr val="tx1"/>
                </a:solidFill>
                <a:latin typeface="Calibri" panose="020F0502020204030204" pitchFamily="34" charset="0"/>
                <a:cs typeface="Calibri" panose="020F0502020204030204" pitchFamily="34" charset="0"/>
              </a:rPr>
              <a:t>- tai kompiuterių techninės ir programinės įrangos keitimo praktika. </a:t>
            </a:r>
            <a:endParaRPr lang="tr-TR" sz="2200" dirty="0" smtClean="0">
              <a:solidFill>
                <a:schemeClr val="tx1"/>
              </a:solidFill>
              <a:latin typeface="Calibri" panose="020F0502020204030204" pitchFamily="34" charset="0"/>
              <a:cs typeface="Calibri" panose="020F0502020204030204" pitchFamily="34" charset="0"/>
            </a:endParaRPr>
          </a:p>
          <a:p>
            <a:pPr marL="0" indent="0">
              <a:buNone/>
            </a:pPr>
            <a:endParaRPr lang="tr-TR" sz="3200" dirty="0"/>
          </a:p>
        </p:txBody>
      </p:sp>
      <p:sp>
        <p:nvSpPr>
          <p:cNvPr id="4" name="Unvan 1"/>
          <p:cNvSpPr>
            <a:spLocks noGrp="1"/>
          </p:cNvSpPr>
          <p:nvPr>
            <p:ph type="title"/>
          </p:nvPr>
        </p:nvSpPr>
        <p:spPr>
          <a:xfrm>
            <a:off x="1251678" y="382385"/>
            <a:ext cx="10178322" cy="689033"/>
          </a:xfrm>
        </p:spPr>
        <p:txBody>
          <a:bodyPr>
            <a:normAutofit fontScale="90000"/>
          </a:bodyPr>
          <a:lstStyle/>
          <a:p>
            <a:pPr algn="ctr"/>
            <a:r>
              <a:rPr lang="lt-LT" dirty="0"/>
              <a:t>Neteisėto technologijų naudojimo pavyzdžiai </a:t>
            </a:r>
            <a:endParaRPr lang="tr-TR" dirty="0"/>
          </a:p>
        </p:txBody>
      </p:sp>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845166"/>
          </a:xfrm>
        </p:spPr>
        <p:txBody>
          <a:bodyPr>
            <a:normAutofit fontScale="90000"/>
          </a:bodyPr>
          <a:lstStyle/>
          <a:p>
            <a:pPr algn="ctr"/>
            <a:r>
              <a:rPr lang="lt-LT" b="1" dirty="0"/>
              <a:t>Teisėto technologijų naudojimo pavyzdžiai </a:t>
            </a:r>
            <a:r>
              <a:rPr lang="tr-TR" dirty="0"/>
              <a:t/>
            </a:r>
            <a:br>
              <a:rPr lang="tr-TR" dirty="0"/>
            </a:br>
            <a:endParaRPr lang="tr-TR" dirty="0"/>
          </a:p>
        </p:txBody>
      </p:sp>
      <p:sp>
        <p:nvSpPr>
          <p:cNvPr id="3" name="Dikdörtgen 2"/>
          <p:cNvSpPr/>
          <p:nvPr/>
        </p:nvSpPr>
        <p:spPr>
          <a:xfrm>
            <a:off x="1419616" y="2700100"/>
            <a:ext cx="5256758" cy="1846659"/>
          </a:xfrm>
          <a:prstGeom prst="rect">
            <a:avLst/>
          </a:prstGeom>
        </p:spPr>
        <p:txBody>
          <a:bodyPr wrap="square">
            <a:spAutoFit/>
          </a:bodyPr>
          <a:lstStyle/>
          <a:p>
            <a:pPr marL="342900" indent="-342900" algn="just">
              <a:buFont typeface="Symbol"/>
              <a:buChar char="·"/>
            </a:pPr>
            <a:r>
              <a:rPr lang="lt-LT" sz="1900" dirty="0">
                <a:latin typeface="Calibri" panose="020F0502020204030204" pitchFamily="34" charset="0"/>
                <a:cs typeface="Calibri" panose="020F0502020204030204" pitchFamily="34" charset="0"/>
              </a:rPr>
              <a:t>Mokiniai supranta, ką galima atsisiųsti nemokamai, o kas laikoma autorių teisėmis saugoma medžiaga, už kurią reikia mokėti. </a:t>
            </a:r>
            <a:endParaRPr lang="lt-LT" sz="1900" dirty="0" smtClean="0">
              <a:latin typeface="Calibri" panose="020F0502020204030204" pitchFamily="34" charset="0"/>
              <a:cs typeface="Calibri" panose="020F0502020204030204" pitchFamily="34" charset="0"/>
            </a:endParaRPr>
          </a:p>
          <a:p>
            <a:pPr marL="342900" indent="-342900" algn="just">
              <a:buFont typeface="Symbol"/>
              <a:buChar char="·"/>
            </a:pPr>
            <a:r>
              <a:rPr lang="lt-LT" sz="1900" dirty="0" smtClean="0">
                <a:latin typeface="Calibri" panose="020F0502020204030204" pitchFamily="34" charset="0"/>
                <a:cs typeface="Calibri" panose="020F0502020204030204" pitchFamily="34" charset="0"/>
              </a:rPr>
              <a:t>Mokiniai </a:t>
            </a:r>
            <a:r>
              <a:rPr lang="lt-LT" sz="1900" dirty="0">
                <a:latin typeface="Calibri" panose="020F0502020204030204" pitchFamily="34" charset="0"/>
                <a:cs typeface="Calibri" panose="020F0502020204030204" pitchFamily="34" charset="0"/>
              </a:rPr>
              <a:t>informuoja suaugusiuosius apie tai, kad kiti dalijasi nuogų ar pusiau nuogų žmonių nuotraukomis. </a:t>
            </a:r>
            <a:endParaRPr lang="tr-TR" sz="1900" dirty="0">
              <a:latin typeface="Calibri" panose="020F0502020204030204" pitchFamily="34" charset="0"/>
              <a:cs typeface="Calibri" panose="020F0502020204030204" pitchFamily="34" charset="0"/>
            </a:endParaRPr>
          </a:p>
        </p:txBody>
      </p:sp>
      <p:pic>
        <p:nvPicPr>
          <p:cNvPr id="2050" name="Picture 2" descr="How Technology is Revolutionizing the Legal S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6896" y="1572757"/>
            <a:ext cx="4428951" cy="4437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1523998"/>
            <a:ext cx="10178322" cy="4751541"/>
          </a:xfrm>
        </p:spPr>
        <p:txBody>
          <a:bodyPr>
            <a:normAutofit/>
          </a:bodyPr>
          <a:lstStyle/>
          <a:p>
            <a:pPr marL="0" indent="0">
              <a:buNone/>
            </a:pPr>
            <a:r>
              <a:rPr lang="lt-LT" dirty="0">
                <a:solidFill>
                  <a:schemeClr val="tx1"/>
                </a:solidFill>
                <a:latin typeface="Calibri" panose="020F0502020204030204" pitchFamily="34" charset="0"/>
                <a:cs typeface="Calibri" panose="020F0502020204030204" pitchFamily="34" charset="0"/>
              </a:rPr>
              <a:t>"</a:t>
            </a:r>
            <a:r>
              <a:rPr lang="lt-LT" dirty="0" err="1">
                <a:solidFill>
                  <a:schemeClr val="tx1"/>
                </a:solidFill>
                <a:latin typeface="Calibri" panose="020F0502020204030204" pitchFamily="34" charset="0"/>
                <a:cs typeface="Calibri" panose="020F0502020204030204" pitchFamily="34" charset="0"/>
              </a:rPr>
              <a:t>Merriam-Webster</a:t>
            </a:r>
            <a:r>
              <a:rPr lang="lt-LT" dirty="0">
                <a:solidFill>
                  <a:schemeClr val="tx1"/>
                </a:solidFill>
                <a:latin typeface="Calibri" panose="020F0502020204030204" pitchFamily="34" charset="0"/>
                <a:cs typeface="Calibri" panose="020F0502020204030204" pitchFamily="34" charset="0"/>
              </a:rPr>
              <a:t>" internetiniame žodyne teigiama, kad "plagijuoti" reiškia: </a:t>
            </a:r>
          </a:p>
          <a:p>
            <a:pPr marL="0" indent="0">
              <a:buNone/>
            </a:pPr>
            <a:endParaRPr lang="lt-LT" dirty="0">
              <a:solidFill>
                <a:schemeClr val="tx1"/>
              </a:solidFill>
              <a:latin typeface="Calibri" panose="020F0502020204030204" pitchFamily="34" charset="0"/>
              <a:cs typeface="Calibri" panose="020F0502020204030204" pitchFamily="34" charset="0"/>
            </a:endParaRPr>
          </a:p>
          <a:p>
            <a:pPr marL="0" indent="0">
              <a:buNone/>
            </a:pPr>
            <a:r>
              <a:rPr lang="lt-LT" dirty="0">
                <a:solidFill>
                  <a:schemeClr val="tx1"/>
                </a:solidFill>
                <a:latin typeface="Calibri" panose="020F0502020204030204" pitchFamily="34" charset="0"/>
                <a:cs typeface="Calibri" panose="020F0502020204030204" pitchFamily="34" charset="0"/>
              </a:rPr>
              <a:t>•	pavogti ir pateikti (kito asmens idėjas ar žodžius) kaip savo </a:t>
            </a:r>
          </a:p>
          <a:p>
            <a:pPr marL="0" indent="0">
              <a:buNone/>
            </a:pPr>
            <a:r>
              <a:rPr lang="lt-LT" dirty="0">
                <a:solidFill>
                  <a:schemeClr val="tx1"/>
                </a:solidFill>
                <a:latin typeface="Calibri" panose="020F0502020204030204" pitchFamily="34" charset="0"/>
                <a:cs typeface="Calibri" panose="020F0502020204030204" pitchFamily="34" charset="0"/>
              </a:rPr>
              <a:t>•	naudoti (kito asmens kūrinį) nenurodant šaltinio </a:t>
            </a:r>
          </a:p>
          <a:p>
            <a:pPr marL="0" indent="0">
              <a:buNone/>
            </a:pPr>
            <a:r>
              <a:rPr lang="lt-LT" dirty="0">
                <a:solidFill>
                  <a:schemeClr val="tx1"/>
                </a:solidFill>
                <a:latin typeface="Calibri" panose="020F0502020204030204" pitchFamily="34" charset="0"/>
                <a:cs typeface="Calibri" panose="020F0502020204030204" pitchFamily="34" charset="0"/>
              </a:rPr>
              <a:t>•	įvykdyti literatūrinę vagystę </a:t>
            </a:r>
          </a:p>
          <a:p>
            <a:pPr marL="0" indent="0">
              <a:buNone/>
            </a:pPr>
            <a:r>
              <a:rPr lang="lt-LT" dirty="0">
                <a:solidFill>
                  <a:schemeClr val="tx1"/>
                </a:solidFill>
                <a:latin typeface="Calibri" panose="020F0502020204030204" pitchFamily="34" charset="0"/>
                <a:cs typeface="Calibri" panose="020F0502020204030204" pitchFamily="34" charset="0"/>
              </a:rPr>
              <a:t>•	pateikti kaip naują ir originalią idėją ar produktą, gautą iš jau egzistuojančio šaltinio.</a:t>
            </a:r>
          </a:p>
          <a:p>
            <a:endParaRPr lang="lt-LT" dirty="0">
              <a:solidFill>
                <a:schemeClr val="tx1"/>
              </a:solidFill>
              <a:latin typeface="Calibri" panose="020F0502020204030204" pitchFamily="34" charset="0"/>
              <a:cs typeface="Calibri" panose="020F0502020204030204" pitchFamily="34" charset="0"/>
            </a:endParaRPr>
          </a:p>
          <a:p>
            <a:endParaRPr lang="lt-LT" dirty="0">
              <a:solidFill>
                <a:schemeClr val="tx1"/>
              </a:solidFill>
              <a:latin typeface="Calibri" panose="020F0502020204030204" pitchFamily="34" charset="0"/>
              <a:cs typeface="Calibri" panose="020F0502020204030204" pitchFamily="34" charset="0"/>
            </a:endParaRPr>
          </a:p>
          <a:p>
            <a:pPr algn="just"/>
            <a:r>
              <a:rPr lang="lt-LT" dirty="0">
                <a:solidFill>
                  <a:schemeClr val="tx1"/>
                </a:solidFill>
                <a:latin typeface="Calibri" panose="020F0502020204030204" pitchFamily="34" charset="0"/>
                <a:cs typeface="Calibri" panose="020F0502020204030204" pitchFamily="34" charset="0"/>
              </a:rPr>
              <a:t>Kitaip tariant, plagijavimas yra sukčiavimas. Jis apima svetimo kūrinio vagystę ir bet kokios idėjos iš kito asmens įtraukimą į savo kūrinį, deramai neįvertinus to šaltinio ir jo nenurodžius. (P.org, 2017)</a:t>
            </a:r>
          </a:p>
          <a:p>
            <a:endParaRPr lang="tr-TR" dirty="0"/>
          </a:p>
        </p:txBody>
      </p:sp>
      <p:sp>
        <p:nvSpPr>
          <p:cNvPr id="8" name="Unvan 1"/>
          <p:cNvSpPr>
            <a:spLocks noGrp="1"/>
          </p:cNvSpPr>
          <p:nvPr>
            <p:ph type="title"/>
          </p:nvPr>
        </p:nvSpPr>
        <p:spPr>
          <a:xfrm>
            <a:off x="1251678" y="382385"/>
            <a:ext cx="10178322" cy="689033"/>
          </a:xfrm>
        </p:spPr>
        <p:txBody>
          <a:bodyPr>
            <a:normAutofit fontScale="90000"/>
          </a:bodyPr>
          <a:lstStyle/>
          <a:p>
            <a:r>
              <a:rPr lang="tr-TR" dirty="0"/>
              <a:t>Plagiavimas</a:t>
            </a:r>
            <a:endParaRPr lang="tr-TR" dirty="0"/>
          </a:p>
        </p:txBody>
      </p:sp>
      <p:pic>
        <p:nvPicPr>
          <p:cNvPr id="10" name="Resim 9" descr="Students need to check plagiarism before submitting their assignments. Why?  - Bilgigra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27659" y="573932"/>
            <a:ext cx="1520351" cy="1308370"/>
          </a:xfrm>
          <a:prstGeom prst="rect">
            <a:avLst/>
          </a:prstGeom>
          <a:noFill/>
          <a:ln>
            <a:noFill/>
          </a:ln>
        </p:spPr>
      </p:pic>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494</TotalTime>
  <Words>618</Words>
  <Application>Microsoft Office PowerPoint</Application>
  <PresentationFormat>Plačiaekranė</PresentationFormat>
  <Paragraphs>59</Paragraphs>
  <Slides>12</Slides>
  <Notes>2</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12</vt:i4>
      </vt:variant>
    </vt:vector>
  </HeadingPairs>
  <TitlesOfParts>
    <vt:vector size="19" baseType="lpstr">
      <vt:lpstr>Arial</vt:lpstr>
      <vt:lpstr>Calibri</vt:lpstr>
      <vt:lpstr>Comic Sans MS</vt:lpstr>
      <vt:lpstr>Gill Sans MT</vt:lpstr>
      <vt:lpstr>Impact</vt:lpstr>
      <vt:lpstr>Symbol</vt:lpstr>
      <vt:lpstr>Badge</vt:lpstr>
      <vt:lpstr>„PowerPoint“ pateiktis</vt:lpstr>
      <vt:lpstr> SKAITMENINIO PILIETIŠKUMO MODULIS</vt:lpstr>
      <vt:lpstr>„PowerPoint“ pateiktis</vt:lpstr>
      <vt:lpstr>7 TEMA: SKAITMENINĖ TEISĖ</vt:lpstr>
      <vt:lpstr>„PowerPoint“ pateiktis</vt:lpstr>
      <vt:lpstr>„PowerPoint“ pateiktis</vt:lpstr>
      <vt:lpstr>Neteisėto technologijų naudojimo pavyzdžiai </vt:lpstr>
      <vt:lpstr>Teisėto technologijų naudojimo pavyzdžiai  </vt:lpstr>
      <vt:lpstr>Plagiavimas</vt:lpstr>
      <vt:lpstr>Kibernetinės patyčios </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57</cp:revision>
  <dcterms:created xsi:type="dcterms:W3CDTF">2022-09-11T14:23:08Z</dcterms:created>
  <dcterms:modified xsi:type="dcterms:W3CDTF">2022-11-28T15:08:13Z</dcterms:modified>
</cp:coreProperties>
</file>