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5" r:id="rId10"/>
    <p:sldId id="268"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snapToGrid="0">
      <p:cViewPr varScale="1">
        <p:scale>
          <a:sx n="79" d="100"/>
          <a:sy n="79" d="100"/>
        </p:scale>
        <p:origin x="854"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27.11.2022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27.11.2022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27.11.2022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27.11.2022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27.11.2022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27.11.2022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scientificworldinfo.com/2020/03/what-is-digital-citizenship-in-education.html" TargetMode="External"/><Relationship Id="rId2" Type="http://schemas.openxmlformats.org/officeDocument/2006/relationships/hyperlink" Target="https://www.futurelearn.com/info/blog/what-is-digital-citizenship-teacher-guide#What_is_digital_citizenship" TargetMode="External"/><Relationship Id="rId1" Type="http://schemas.openxmlformats.org/officeDocument/2006/relationships/slideLayout" Target="../slideLayouts/slideLayout2.xml"/><Relationship Id="rId4" Type="http://schemas.openxmlformats.org/officeDocument/2006/relationships/hyperlink" Target="https://agpartseducation.com/9-elements-of-digital-citizenshi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2765" y="382385"/>
            <a:ext cx="10894979" cy="1492132"/>
          </a:xfrm>
        </p:spPr>
        <p:txBody>
          <a:bodyPr/>
          <a:lstStyle/>
          <a:p>
            <a:pPr algn="ctr"/>
            <a:r>
              <a:rPr lang="tr-TR" dirty="0"/>
              <a:t>9 </a:t>
            </a:r>
            <a:r>
              <a:rPr lang="tr-TR" dirty="0" smtClean="0"/>
              <a:t>SKAITMENIN</a:t>
            </a:r>
            <a:r>
              <a:rPr lang="lt-LT" dirty="0" smtClean="0"/>
              <a:t>IO</a:t>
            </a:r>
            <a:r>
              <a:rPr lang="tr-TR" dirty="0" smtClean="0"/>
              <a:t> PILIET</a:t>
            </a:r>
            <a:r>
              <a:rPr lang="lt-LT" dirty="0" smtClean="0"/>
              <a:t>IŠKUMO</a:t>
            </a:r>
            <a:r>
              <a:rPr lang="tr-TR" dirty="0" smtClean="0"/>
              <a:t> </a:t>
            </a:r>
            <a:r>
              <a:rPr lang="tr-TR" dirty="0"/>
              <a:t>ELEMENTAI</a:t>
            </a:r>
            <a:endParaRPr lang="tr-TR" dirty="0"/>
          </a:p>
        </p:txBody>
      </p:sp>
      <p:pic>
        <p:nvPicPr>
          <p:cNvPr id="4" name="İçerik Yer Tutucusu 3" descr="9 elements of digital citizenship"/>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59149" y="1874517"/>
            <a:ext cx="4125194" cy="2217298"/>
          </a:xfrm>
          <a:prstGeom prst="rect">
            <a:avLst/>
          </a:prstGeom>
          <a:noFill/>
          <a:ln>
            <a:noFill/>
          </a:ln>
        </p:spPr>
      </p:pic>
      <p:sp>
        <p:nvSpPr>
          <p:cNvPr id="3" name="Stačiakampis 2"/>
          <p:cNvSpPr/>
          <p:nvPr/>
        </p:nvSpPr>
        <p:spPr>
          <a:xfrm>
            <a:off x="6070727" y="1874517"/>
            <a:ext cx="2684167" cy="4090607"/>
          </a:xfrm>
          <a:prstGeom prst="rect">
            <a:avLst/>
          </a:prstGeom>
        </p:spPr>
        <p:txBody>
          <a:bodyPr wrap="square">
            <a:spAutoFit/>
          </a:bodyPr>
          <a:lstStyle/>
          <a:p>
            <a:pPr algn="just">
              <a:lnSpc>
                <a:spcPct val="115000"/>
              </a:lnSpc>
              <a:spcAft>
                <a:spcPts val="1000"/>
              </a:spcAft>
            </a:pPr>
            <a:r>
              <a:rPr lang="lt-LT" sz="1100" b="1" i="1" u="sng"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9 s</a:t>
            </a:r>
            <a:r>
              <a:rPr lang="it-IT" sz="1100" b="1" i="1" u="sng"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kaitmeninio </a:t>
            </a:r>
            <a:r>
              <a:rPr lang="it-IT" sz="1100" b="1" i="1" u="sng" dirty="0">
                <a:solidFill>
                  <a:srgbClr val="002060"/>
                </a:solidFill>
                <a:latin typeface="Calibri" panose="020F0502020204030204" pitchFamily="34" charset="0"/>
                <a:ea typeface="Calibri" panose="020F0502020204030204" pitchFamily="34" charset="0"/>
                <a:cs typeface="Times New Roman" panose="02020603050405020304" pitchFamily="18" charset="0"/>
              </a:rPr>
              <a:t>pilietiškumo </a:t>
            </a:r>
            <a:r>
              <a:rPr lang="lt-LT" sz="1100" b="1" i="1" u="sng"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elementai</a:t>
            </a:r>
            <a:endParaRPr lang="en-US" sz="11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dirty="0">
                <a:latin typeface="Calibri" panose="020F0502020204030204" pitchFamily="34" charset="0"/>
                <a:ea typeface="Calibri" panose="020F0502020204030204" pitchFamily="34" charset="0"/>
                <a:cs typeface="Times New Roman" panose="02020603050405020304" pitchFamily="18" charset="0"/>
              </a:rPr>
              <a:t> </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Skaitmeninė </a:t>
            </a:r>
            <a:r>
              <a:rPr lang="it-IT" sz="1100" b="1" i="1" u="sng" dirty="0">
                <a:latin typeface="Calibri" panose="020F0502020204030204" pitchFamily="34" charset="0"/>
                <a:ea typeface="Calibri" panose="020F0502020204030204" pitchFamily="34" charset="0"/>
                <a:cs typeface="Times New Roman" panose="02020603050405020304" pitchFamily="18" charset="0"/>
              </a:rPr>
              <a:t>prieiga </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Skaitmeninė </a:t>
            </a:r>
            <a:r>
              <a:rPr lang="it-IT" sz="1100" b="1" i="1" u="sng" dirty="0">
                <a:latin typeface="Calibri" panose="020F0502020204030204" pitchFamily="34" charset="0"/>
                <a:ea typeface="Calibri" panose="020F0502020204030204" pitchFamily="34" charset="0"/>
                <a:cs typeface="Times New Roman" panose="02020603050405020304" pitchFamily="18" charset="0"/>
              </a:rPr>
              <a:t>prekyba</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Skaitmeninis </a:t>
            </a:r>
            <a:r>
              <a:rPr lang="it-IT" sz="1100" b="1" i="1" u="sng" dirty="0">
                <a:latin typeface="Calibri" panose="020F0502020204030204" pitchFamily="34" charset="0"/>
                <a:ea typeface="Calibri" panose="020F0502020204030204" pitchFamily="34" charset="0"/>
                <a:cs typeface="Times New Roman" panose="02020603050405020304" pitchFamily="18" charset="0"/>
              </a:rPr>
              <a:t>bendravimas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dirty="0">
                <a:latin typeface="Calibri" panose="020F0502020204030204" pitchFamily="34" charset="0"/>
                <a:ea typeface="Calibri" panose="020F0502020204030204" pitchFamily="34" charset="0"/>
                <a:cs typeface="Times New Roman" panose="02020603050405020304" pitchFamily="18" charset="0"/>
              </a:rPr>
              <a:t> </a:t>
            </a: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Skaitmeninis </a:t>
            </a:r>
            <a:r>
              <a:rPr lang="it-IT" sz="1100" b="1" i="1" u="sng" dirty="0">
                <a:latin typeface="Calibri" panose="020F0502020204030204" pitchFamily="34" charset="0"/>
                <a:ea typeface="Calibri" panose="020F0502020204030204" pitchFamily="34" charset="0"/>
                <a:cs typeface="Times New Roman" panose="02020603050405020304" pitchFamily="18" charset="0"/>
              </a:rPr>
              <a:t>raštingumas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Skaitmeninis </a:t>
            </a:r>
            <a:r>
              <a:rPr lang="it-IT" sz="1100" b="1" i="1" u="sng" dirty="0">
                <a:latin typeface="Calibri" panose="020F0502020204030204" pitchFamily="34" charset="0"/>
                <a:ea typeface="Calibri" panose="020F0502020204030204" pitchFamily="34" charset="0"/>
                <a:cs typeface="Times New Roman" panose="02020603050405020304" pitchFamily="18" charset="0"/>
              </a:rPr>
              <a:t>etiketas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Skaitmeninė </a:t>
            </a:r>
            <a:r>
              <a:rPr lang="it-IT" sz="1100" b="1" i="1" u="sng" dirty="0">
                <a:latin typeface="Calibri" panose="020F0502020204030204" pitchFamily="34" charset="0"/>
                <a:ea typeface="Calibri" panose="020F0502020204030204" pitchFamily="34" charset="0"/>
                <a:cs typeface="Times New Roman" panose="02020603050405020304" pitchFamily="18" charset="0"/>
              </a:rPr>
              <a:t>teisė</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Skaitmeninės </a:t>
            </a:r>
            <a:r>
              <a:rPr lang="it-IT" sz="1100" b="1" i="1" u="sng" dirty="0">
                <a:latin typeface="Calibri" panose="020F0502020204030204" pitchFamily="34" charset="0"/>
                <a:ea typeface="Calibri" panose="020F0502020204030204" pitchFamily="34" charset="0"/>
                <a:cs typeface="Times New Roman" panose="02020603050405020304" pitchFamily="18" charset="0"/>
              </a:rPr>
              <a:t>teisės ir pareigos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Skaitmeninė </a:t>
            </a:r>
            <a:r>
              <a:rPr lang="it-IT" sz="1100" b="1" i="1" u="sng" dirty="0">
                <a:latin typeface="Calibri" panose="020F0502020204030204" pitchFamily="34" charset="0"/>
                <a:ea typeface="Calibri" panose="020F0502020204030204" pitchFamily="34" charset="0"/>
                <a:cs typeface="Times New Roman" panose="02020603050405020304" pitchFamily="18" charset="0"/>
              </a:rPr>
              <a:t>sveikata ir gerovė </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100" b="1" i="1" u="sng" dirty="0" smtClean="0">
                <a:latin typeface="Calibri" panose="020F0502020204030204" pitchFamily="34" charset="0"/>
                <a:ea typeface="Calibri" panose="020F0502020204030204" pitchFamily="34" charset="0"/>
                <a:cs typeface="Times New Roman" panose="02020603050405020304" pitchFamily="18" charset="0"/>
              </a:rPr>
              <a:t>Skaitmeninis saugumas</a:t>
            </a:r>
            <a:r>
              <a:rPr lang="lt-LT" sz="1100" b="1" i="1" u="sng" dirty="0" smtClean="0">
                <a:latin typeface="Calibri" panose="020F0502020204030204" pitchFamily="34" charset="0"/>
                <a:ea typeface="Calibri" panose="020F0502020204030204" pitchFamily="34" charset="0"/>
                <a:cs typeface="Times New Roman" panose="02020603050405020304" pitchFamily="18" charset="0"/>
              </a:rPr>
              <a:t> ir privatumas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r>
              <a:rPr lang="it-IT" sz="1100" b="1" i="1" u="sng" dirty="0">
                <a:latin typeface="Calibri" panose="020F0502020204030204" pitchFamily="34" charset="0"/>
                <a:ea typeface="Calibri" panose="020F0502020204030204" pitchFamily="34" charset="0"/>
                <a:cs typeface="Times New Roman" panose="02020603050405020304" pitchFamily="18" charset="0"/>
              </a:rPr>
              <a:t/>
            </a:r>
            <a:br>
              <a:rPr lang="it-IT" sz="1100" b="1" i="1" u="sng"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dIs</a:t>
            </a:r>
            <a:r>
              <a:rPr lang="lt-LT" dirty="0" smtClean="0"/>
              <a:t>KUSIJA</a:t>
            </a:r>
            <a:endParaRPr lang="tr-TR" dirty="0"/>
          </a:p>
        </p:txBody>
      </p:sp>
      <p:sp>
        <p:nvSpPr>
          <p:cNvPr id="3" name="İçerik Yer Tutucusu 2"/>
          <p:cNvSpPr>
            <a:spLocks noGrp="1"/>
          </p:cNvSpPr>
          <p:nvPr>
            <p:ph idx="1"/>
          </p:nvPr>
        </p:nvSpPr>
        <p:spPr>
          <a:xfrm>
            <a:off x="1239152" y="1646479"/>
            <a:ext cx="10178322" cy="4466428"/>
          </a:xfrm>
        </p:spPr>
        <p:txBody>
          <a:bodyPr>
            <a:normAutofit/>
          </a:bodyPr>
          <a:lstStyle/>
          <a:p>
            <a:pPr lvl="0"/>
            <a:r>
              <a:rPr lang="tr-TR" sz="2800" dirty="0">
                <a:solidFill>
                  <a:schemeClr val="tx1"/>
                </a:solidFill>
                <a:latin typeface="Calibri" panose="020F0502020204030204" pitchFamily="34" charset="0"/>
                <a:cs typeface="Calibri" panose="020F0502020204030204" pitchFamily="34" charset="0"/>
              </a:rPr>
              <a:t>1) Ką pagalvojate išgirdę frazę "geras skaitmeninis pilietis"? </a:t>
            </a:r>
            <a:endParaRPr lang="lt-LT" sz="2800" dirty="0" smtClean="0">
              <a:solidFill>
                <a:schemeClr val="tx1"/>
              </a:solidFill>
              <a:latin typeface="Calibri" panose="020F0502020204030204" pitchFamily="34" charset="0"/>
              <a:cs typeface="Calibri" panose="020F0502020204030204" pitchFamily="34" charset="0"/>
            </a:endParaRPr>
          </a:p>
          <a:p>
            <a:pPr lvl="0"/>
            <a:r>
              <a:rPr lang="tr-TR" sz="2800" dirty="0" smtClean="0">
                <a:solidFill>
                  <a:schemeClr val="tx1"/>
                </a:solidFill>
                <a:latin typeface="Calibri" panose="020F0502020204030204" pitchFamily="34" charset="0"/>
                <a:cs typeface="Calibri" panose="020F0502020204030204" pitchFamily="34" charset="0"/>
              </a:rPr>
              <a:t>2</a:t>
            </a:r>
            <a:r>
              <a:rPr lang="tr-TR" sz="2800" dirty="0">
                <a:solidFill>
                  <a:schemeClr val="tx1"/>
                </a:solidFill>
                <a:latin typeface="Calibri" panose="020F0502020204030204" pitchFamily="34" charset="0"/>
                <a:cs typeface="Calibri" panose="020F0502020204030204" pitchFamily="34" charset="0"/>
              </a:rPr>
              <a:t>) Ar esate geras skaitmeninis pilietis? </a:t>
            </a:r>
            <a:endParaRPr lang="lt-LT" sz="2800" dirty="0" smtClean="0">
              <a:solidFill>
                <a:schemeClr val="tx1"/>
              </a:solidFill>
              <a:latin typeface="Calibri" panose="020F0502020204030204" pitchFamily="34" charset="0"/>
              <a:cs typeface="Calibri" panose="020F0502020204030204" pitchFamily="34" charset="0"/>
            </a:endParaRPr>
          </a:p>
          <a:p>
            <a:pPr lvl="0"/>
            <a:r>
              <a:rPr lang="tr-TR" sz="2800" dirty="0" smtClean="0">
                <a:solidFill>
                  <a:schemeClr val="tx1"/>
                </a:solidFill>
                <a:latin typeface="Calibri" panose="020F0502020204030204" pitchFamily="34" charset="0"/>
                <a:cs typeface="Calibri" panose="020F0502020204030204" pitchFamily="34" charset="0"/>
              </a:rPr>
              <a:t>3</a:t>
            </a:r>
            <a:r>
              <a:rPr lang="tr-TR" sz="2800" dirty="0">
                <a:solidFill>
                  <a:schemeClr val="tx1"/>
                </a:solidFill>
                <a:latin typeface="Calibri" panose="020F0502020204030204" pitchFamily="34" charset="0"/>
                <a:cs typeface="Calibri" panose="020F0502020204030204" pitchFamily="34" charset="0"/>
              </a:rPr>
              <a:t>) Kaip galite pasinaudoti skaitmeniniais ištekliais? </a:t>
            </a:r>
            <a:endParaRPr lang="lt-LT" sz="2800" dirty="0" smtClean="0">
              <a:solidFill>
                <a:schemeClr val="tx1"/>
              </a:solidFill>
              <a:latin typeface="Calibri" panose="020F0502020204030204" pitchFamily="34" charset="0"/>
              <a:cs typeface="Calibri" panose="020F0502020204030204" pitchFamily="34" charset="0"/>
            </a:endParaRPr>
          </a:p>
          <a:p>
            <a:pPr lvl="0"/>
            <a:r>
              <a:rPr lang="tr-TR" sz="2800" dirty="0" smtClean="0">
                <a:solidFill>
                  <a:schemeClr val="tx1"/>
                </a:solidFill>
                <a:latin typeface="Calibri" panose="020F0502020204030204" pitchFamily="34" charset="0"/>
                <a:cs typeface="Calibri" panose="020F0502020204030204" pitchFamily="34" charset="0"/>
              </a:rPr>
              <a:t>4</a:t>
            </a:r>
            <a:r>
              <a:rPr lang="tr-TR" sz="2800" dirty="0">
                <a:solidFill>
                  <a:schemeClr val="tx1"/>
                </a:solidFill>
                <a:latin typeface="Calibri" panose="020F0502020204030204" pitchFamily="34" charset="0"/>
                <a:cs typeface="Calibri" panose="020F0502020204030204" pitchFamily="34" charset="0"/>
              </a:rPr>
              <a:t>) Kaip svarbu šviesti mokinius skaitmeninio pilietiškumo klausimais</a:t>
            </a:r>
            <a:r>
              <a:rPr lang="tr-TR" sz="2800" dirty="0" smtClean="0">
                <a:solidFill>
                  <a:schemeClr val="tx1"/>
                </a:solidFill>
                <a:latin typeface="Calibri" panose="020F0502020204030204" pitchFamily="34" charset="0"/>
                <a:cs typeface="Calibri" panose="020F0502020204030204" pitchFamily="34" charset="0"/>
              </a:rPr>
              <a:t>?</a:t>
            </a:r>
            <a:endParaRPr lang="lt-LT" sz="2800" dirty="0" smtClean="0">
              <a:solidFill>
                <a:schemeClr val="tx1"/>
              </a:solidFill>
              <a:latin typeface="Calibri" panose="020F0502020204030204" pitchFamily="34" charset="0"/>
              <a:cs typeface="Calibri" panose="020F0502020204030204" pitchFamily="34" charset="0"/>
            </a:endParaRPr>
          </a:p>
          <a:p>
            <a:pPr lvl="0"/>
            <a:r>
              <a:rPr lang="tr-TR" sz="2800" dirty="0" smtClean="0">
                <a:solidFill>
                  <a:schemeClr val="tx1"/>
                </a:solidFill>
                <a:latin typeface="Calibri" panose="020F0502020204030204" pitchFamily="34" charset="0"/>
                <a:cs typeface="Calibri" panose="020F0502020204030204" pitchFamily="34" charset="0"/>
              </a:rPr>
              <a:t>5</a:t>
            </a:r>
            <a:r>
              <a:rPr lang="tr-TR" sz="2800" dirty="0">
                <a:solidFill>
                  <a:schemeClr val="tx1"/>
                </a:solidFill>
                <a:latin typeface="Calibri" panose="020F0502020204030204" pitchFamily="34" charset="0"/>
                <a:cs typeface="Calibri" panose="020F0502020204030204" pitchFamily="34" charset="0"/>
              </a:rPr>
              <a:t>) Kokie yra 9 skaitmeninio pilietiškumo elementai?</a:t>
            </a:r>
            <a:endParaRPr lang="tr-TR" sz="2800" dirty="0" smtClean="0">
              <a:solidFill>
                <a:schemeClr val="tx1"/>
              </a:solidFill>
            </a:endParaRPr>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176522" y="2283977"/>
            <a:ext cx="10178322" cy="4946071"/>
          </a:xfrm>
        </p:spPr>
        <p:txBody>
          <a:bodyPr/>
          <a:lstStyle/>
          <a:p>
            <a:r>
              <a:rPr lang="it-IT" u="sng" dirty="0">
                <a:latin typeface="Calibri" panose="020F0502020204030204" pitchFamily="34" charset="0"/>
                <a:cs typeface="Calibri" panose="020F0502020204030204" pitchFamily="34" charset="0"/>
                <a:hlinkClick r:id="rId2"/>
              </a:rPr>
              <a:t>https://</a:t>
            </a:r>
            <a:r>
              <a:rPr lang="it-IT" u="sng" dirty="0" smtClean="0">
                <a:latin typeface="Calibri" panose="020F0502020204030204" pitchFamily="34" charset="0"/>
                <a:cs typeface="Calibri" panose="020F0502020204030204" pitchFamily="34" charset="0"/>
                <a:hlinkClick r:id="rId2"/>
              </a:rPr>
              <a:t>www.futurelearn.com/info/blog/what-is-digital-citizenship-teacher-guide#What_is_digital_citizenship</a:t>
            </a:r>
            <a:r>
              <a:rPr lang="it-IT" dirty="0">
                <a:latin typeface="Calibri" panose="020F0502020204030204" pitchFamily="34" charset="0"/>
                <a:cs typeface="Calibri" panose="020F0502020204030204" pitchFamily="34" charset="0"/>
              </a:rPr>
              <a:t> </a:t>
            </a:r>
            <a:endParaRPr lang="tr-TR" dirty="0">
              <a:latin typeface="Calibri" panose="020F0502020204030204" pitchFamily="34" charset="0"/>
              <a:cs typeface="Calibri" panose="020F0502020204030204" pitchFamily="34" charset="0"/>
            </a:endParaRPr>
          </a:p>
          <a:p>
            <a:r>
              <a:rPr lang="it-IT" u="sng" dirty="0">
                <a:latin typeface="Calibri" panose="020F0502020204030204" pitchFamily="34" charset="0"/>
                <a:cs typeface="Calibri" panose="020F0502020204030204" pitchFamily="34" charset="0"/>
                <a:hlinkClick r:id="rId3"/>
              </a:rPr>
              <a:t>https://</a:t>
            </a:r>
            <a:r>
              <a:rPr lang="it-IT" u="sng" dirty="0" smtClean="0">
                <a:latin typeface="Calibri" panose="020F0502020204030204" pitchFamily="34" charset="0"/>
                <a:cs typeface="Calibri" panose="020F0502020204030204" pitchFamily="34" charset="0"/>
                <a:hlinkClick r:id="rId3"/>
              </a:rPr>
              <a:t>www.scientificworldinfo.com/2020/03/what-is-digital-citizenship-in-education.html</a:t>
            </a:r>
            <a:r>
              <a:rPr lang="it-IT" dirty="0">
                <a:latin typeface="Calibri" panose="020F0502020204030204" pitchFamily="34" charset="0"/>
                <a:cs typeface="Calibri" panose="020F0502020204030204" pitchFamily="34" charset="0"/>
              </a:rPr>
              <a:t> </a:t>
            </a:r>
            <a:endParaRPr lang="tr-TR" dirty="0">
              <a:latin typeface="Calibri" panose="020F0502020204030204" pitchFamily="34" charset="0"/>
              <a:cs typeface="Calibri" panose="020F0502020204030204" pitchFamily="34" charset="0"/>
            </a:endParaRPr>
          </a:p>
          <a:p>
            <a:r>
              <a:rPr lang="it-IT" u="sng" dirty="0">
                <a:latin typeface="Calibri" panose="020F0502020204030204" pitchFamily="34" charset="0"/>
                <a:cs typeface="Calibri" panose="020F0502020204030204" pitchFamily="34" charset="0"/>
                <a:hlinkClick r:id="rId4"/>
              </a:rPr>
              <a:t>https://agpartseducation.com/9-elements-of-digital-citizenship/</a:t>
            </a:r>
            <a:endParaRPr lang="tr-TR" dirty="0">
              <a:latin typeface="Calibri" panose="020F0502020204030204" pitchFamily="34" charset="0"/>
              <a:cs typeface="Calibri" panose="020F0502020204030204" pitchFamily="34" charset="0"/>
            </a:endParaRPr>
          </a:p>
          <a:p>
            <a:pPr marL="0" indent="0">
              <a:buNone/>
            </a:pPr>
            <a:endParaRPr lang="tr-TR" dirty="0"/>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smtClean="0"/>
              <a:t> </a:t>
            </a:r>
            <a:r>
              <a:rPr lang="lt-LT" sz="6000" dirty="0" smtClean="0"/>
              <a:t>1 TEMA</a:t>
            </a:r>
            <a:r>
              <a:rPr lang="tr-TR" sz="6000" dirty="0" smtClean="0"/>
              <a:t>:</a:t>
            </a:r>
            <a:r>
              <a:rPr lang="tr-TR" sz="6000" dirty="0" smtClean="0"/>
              <a:t/>
            </a:r>
            <a:br>
              <a:rPr lang="tr-TR" sz="6000" dirty="0" smtClean="0"/>
            </a:br>
            <a:r>
              <a:rPr lang="en-US" b="1" dirty="0" err="1" smtClean="0">
                <a:effectLst>
                  <a:outerShdw blurRad="50800" algn="tl">
                    <a:srgbClr val="000000"/>
                  </a:outerShdw>
                </a:effectLst>
              </a:rPr>
              <a:t>Skaitmenino</a:t>
            </a:r>
            <a:r>
              <a:rPr lang="en-US" b="1" dirty="0" smtClean="0">
                <a:effectLst>
                  <a:outerShdw blurRad="50800" algn="tl">
                    <a:srgbClr val="000000"/>
                  </a:outerShdw>
                </a:effectLst>
              </a:rPr>
              <a:t> </a:t>
            </a:r>
            <a:r>
              <a:rPr lang="en-US" b="1" dirty="0" err="1">
                <a:effectLst>
                  <a:outerShdw blurRad="50800" algn="tl">
                    <a:srgbClr val="000000"/>
                  </a:outerShdw>
                </a:effectLst>
              </a:rPr>
              <a:t>pilietiškumo</a:t>
            </a:r>
            <a:r>
              <a:rPr lang="en-US" b="1" dirty="0">
                <a:effectLst>
                  <a:outerShdw blurRad="50800" algn="tl">
                    <a:srgbClr val="000000"/>
                  </a:outerShdw>
                </a:effectLst>
              </a:rPr>
              <a:t> </a:t>
            </a:r>
            <a:r>
              <a:rPr lang="en-US" b="1" dirty="0" err="1">
                <a:effectLst>
                  <a:outerShdw blurRad="50800" algn="tl">
                    <a:srgbClr val="000000"/>
                  </a:outerShdw>
                </a:effectLst>
              </a:rPr>
              <a:t>supratimas</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156" y="5564130"/>
            <a:ext cx="1290432" cy="1197919"/>
          </a:xfrm>
          <a:prstGeom prst="rect">
            <a:avLst/>
          </a:prstGeom>
        </p:spPr>
      </p:pic>
      <p:sp>
        <p:nvSpPr>
          <p:cNvPr id="5" name="Metin kutusu 4"/>
          <p:cNvSpPr txBox="1"/>
          <p:nvPr/>
        </p:nvSpPr>
        <p:spPr>
          <a:xfrm>
            <a:off x="4535054" y="6232637"/>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ctr"/>
            <a:r>
              <a:rPr lang="lt-LT" dirty="0" smtClean="0"/>
              <a:t>SKAITMENINIS PILIETIŠKUMAS</a:t>
            </a:r>
            <a:endParaRPr lang="tr-TR" dirty="0"/>
          </a:p>
        </p:txBody>
      </p:sp>
      <p:sp>
        <p:nvSpPr>
          <p:cNvPr id="3" name="İçerik Yer Tutucusu 2"/>
          <p:cNvSpPr>
            <a:spLocks noGrp="1"/>
          </p:cNvSpPr>
          <p:nvPr>
            <p:ph idx="1"/>
          </p:nvPr>
        </p:nvSpPr>
        <p:spPr>
          <a:xfrm>
            <a:off x="1226626" y="2079322"/>
            <a:ext cx="5249330" cy="4138474"/>
          </a:xfrm>
        </p:spPr>
        <p:txBody>
          <a:bodyPr>
            <a:normAutofit/>
          </a:bodyPr>
          <a:lstStyle/>
          <a:p>
            <a:pPr marL="0" indent="0">
              <a:buNone/>
            </a:pPr>
            <a:r>
              <a:rPr lang="tr-TR" dirty="0">
                <a:solidFill>
                  <a:schemeClr val="tx1"/>
                </a:solidFill>
              </a:rPr>
              <a:t> </a:t>
            </a:r>
            <a:r>
              <a:rPr lang="lt-LT" b="1" dirty="0">
                <a:solidFill>
                  <a:schemeClr val="tx1"/>
                </a:solidFill>
                <a:latin typeface="Calibri" panose="020F0502020204030204" pitchFamily="34" charset="0"/>
                <a:cs typeface="Calibri" panose="020F0502020204030204" pitchFamily="34" charset="0"/>
              </a:rPr>
              <a:t>APIBRĖŽIMAS</a:t>
            </a:r>
            <a:r>
              <a:rPr lang="lt-LT" b="1" dirty="0">
                <a:latin typeface="Calibri" panose="020F0502020204030204" pitchFamily="34" charset="0"/>
                <a:cs typeface="Calibri" panose="020F0502020204030204" pitchFamily="34" charset="0"/>
              </a:rPr>
              <a:t>	</a:t>
            </a:r>
            <a:endParaRPr lang="lt-LT" b="1" dirty="0" smtClean="0">
              <a:latin typeface="Calibri" panose="020F0502020204030204" pitchFamily="34" charset="0"/>
              <a:cs typeface="Calibri" panose="020F0502020204030204" pitchFamily="34" charset="0"/>
            </a:endParaRPr>
          </a:p>
          <a:p>
            <a:pPr marL="0" indent="0" algn="just">
              <a:buNone/>
            </a:pPr>
            <a:r>
              <a:rPr lang="lt-LT" dirty="0" smtClean="0">
                <a:solidFill>
                  <a:schemeClr val="tx1"/>
                </a:solidFill>
                <a:latin typeface="Calibri" panose="020F0502020204030204" pitchFamily="34" charset="0"/>
                <a:cs typeface="Calibri" panose="020F0502020204030204" pitchFamily="34" charset="0"/>
              </a:rPr>
              <a:t>Skaitmeninis </a:t>
            </a:r>
            <a:r>
              <a:rPr lang="lt-LT" dirty="0">
                <a:solidFill>
                  <a:schemeClr val="tx1"/>
                </a:solidFill>
                <a:latin typeface="Calibri" panose="020F0502020204030204" pitchFamily="34" charset="0"/>
                <a:cs typeface="Calibri" panose="020F0502020204030204" pitchFamily="34" charset="0"/>
              </a:rPr>
              <a:t>pilietiškumas - tai atsakingas technologijų naudojimas visiems, kurie naudojasi kompiuteriais, internetu ir skaitmeniniais prietaisais, kad galėtų dalyvauti visuomenės gyvenime bet kokiu lygmeniu. Štai kodėl skaitmeninės pilietybės yra tokia svarbi tema, kurios reikia mokyti šiuolaikinius mokinius.</a:t>
            </a:r>
            <a:endParaRPr lang="tr-TR" dirty="0">
              <a:solidFill>
                <a:schemeClr val="tx1"/>
              </a:solidFill>
            </a:endParaRPr>
          </a:p>
        </p:txBody>
      </p:sp>
      <p:pic>
        <p:nvPicPr>
          <p:cNvPr id="5" name="Resim 4" descr="Digital Citizenship: Fostering Safer, Kinder, More Responsible Behavior  Online and Offline - BrainPO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2155" y="2210192"/>
            <a:ext cx="4070960" cy="2992412"/>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52088"/>
          </a:xfrm>
        </p:spPr>
        <p:txBody>
          <a:bodyPr>
            <a:normAutofit fontScale="90000"/>
          </a:bodyPr>
          <a:lstStyle/>
          <a:p>
            <a:pPr algn="ctr"/>
            <a:r>
              <a:rPr lang="tr-TR" dirty="0"/>
              <a:t>KAS YRA SKAITMENINIAI PILIEČIAI? </a:t>
            </a:r>
            <a:endParaRPr lang="tr-TR" dirty="0"/>
          </a:p>
        </p:txBody>
      </p:sp>
      <p:sp>
        <p:nvSpPr>
          <p:cNvPr id="3" name="İçerik Yer Tutucusu 2"/>
          <p:cNvSpPr>
            <a:spLocks noGrp="1"/>
          </p:cNvSpPr>
          <p:nvPr>
            <p:ph idx="1"/>
          </p:nvPr>
        </p:nvSpPr>
        <p:spPr>
          <a:xfrm>
            <a:off x="1176235" y="2492128"/>
            <a:ext cx="5487613" cy="4798019"/>
          </a:xfrm>
        </p:spPr>
        <p:txBody>
          <a:bodyPr>
            <a:normAutofit/>
          </a:bodyPr>
          <a:lstStyle/>
          <a:p>
            <a:pPr algn="just"/>
            <a:r>
              <a:rPr lang="lt-LT" dirty="0">
                <a:solidFill>
                  <a:schemeClr val="tx1"/>
                </a:solidFill>
                <a:latin typeface="Calibri" panose="020F0502020204030204" pitchFamily="34" charset="0"/>
                <a:cs typeface="Calibri" panose="020F0502020204030204" pitchFamily="34" charset="0"/>
              </a:rPr>
              <a:t>Skaitmeninis pilietis - tai asmuo, kuris įgyja įgūdžių ir žinių, kad galėtų veiksmingai naudotis internetu ir skaitmeninėmis technologijomis. </a:t>
            </a:r>
            <a:endParaRPr lang="lt-LT" dirty="0" smtClean="0">
              <a:solidFill>
                <a:schemeClr val="tx1"/>
              </a:solidFill>
              <a:latin typeface="Calibri" panose="020F0502020204030204" pitchFamily="34" charset="0"/>
              <a:cs typeface="Calibri" panose="020F0502020204030204" pitchFamily="34" charset="0"/>
            </a:endParaRPr>
          </a:p>
          <a:p>
            <a:pPr algn="just"/>
            <a:r>
              <a:rPr lang="lt-LT" dirty="0" smtClean="0">
                <a:solidFill>
                  <a:schemeClr val="tx1"/>
                </a:solidFill>
                <a:latin typeface="Calibri" panose="020F0502020204030204" pitchFamily="34" charset="0"/>
                <a:cs typeface="Calibri" panose="020F0502020204030204" pitchFamily="34" charset="0"/>
              </a:rPr>
              <a:t>Tai </a:t>
            </a:r>
            <a:r>
              <a:rPr lang="lt-LT" dirty="0">
                <a:solidFill>
                  <a:schemeClr val="tx1"/>
                </a:solidFill>
                <a:latin typeface="Calibri" panose="020F0502020204030204" pitchFamily="34" charset="0"/>
                <a:cs typeface="Calibri" panose="020F0502020204030204" pitchFamily="34" charset="0"/>
              </a:rPr>
              <a:t>taip pat žmonės, kurie skaitmenines technologijas ir internetą naudoja tinkamai ir atsakingai, kad galėtų įsitraukti ir dalyvauti visuomenės gyvenime ir politikoje. </a:t>
            </a:r>
            <a:endParaRPr lang="tr-TR" dirty="0">
              <a:solidFill>
                <a:schemeClr val="tx1"/>
              </a:solidFill>
              <a:latin typeface="Calibri" panose="020F0502020204030204" pitchFamily="34" charset="0"/>
              <a:cs typeface="Calibri" panose="020F0502020204030204" pitchFamily="34" charset="0"/>
            </a:endParaRPr>
          </a:p>
        </p:txBody>
      </p:sp>
      <p:pic>
        <p:nvPicPr>
          <p:cNvPr id="4" name="Paveikslėlis 3"/>
          <p:cNvPicPr>
            <a:picLocks noChangeAspect="1"/>
          </p:cNvPicPr>
          <p:nvPr/>
        </p:nvPicPr>
        <p:blipFill>
          <a:blip r:embed="rId2"/>
          <a:stretch>
            <a:fillRect/>
          </a:stretch>
        </p:blipFill>
        <p:spPr>
          <a:xfrm>
            <a:off x="6833710" y="2653711"/>
            <a:ext cx="3816427" cy="2237426"/>
          </a:xfrm>
          <a:prstGeom prst="rect">
            <a:avLst/>
          </a:prstGeom>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689033"/>
          </a:xfrm>
        </p:spPr>
        <p:txBody>
          <a:bodyPr>
            <a:normAutofit fontScale="90000"/>
          </a:bodyPr>
          <a:lstStyle/>
          <a:p>
            <a:pPr algn="ctr"/>
            <a:r>
              <a:rPr lang="tr-TR" dirty="0"/>
              <a:t>KAIP SKAITMENINĖ PILIETYBĖ DARO MŪSŲ GYVENIMĄ PATOGESNĮ?</a:t>
            </a:r>
            <a:endParaRPr lang="tr-TR" dirty="0"/>
          </a:p>
        </p:txBody>
      </p:sp>
      <p:sp>
        <p:nvSpPr>
          <p:cNvPr id="3" name="İçerik Yer Tutucusu 2"/>
          <p:cNvSpPr>
            <a:spLocks noGrp="1"/>
          </p:cNvSpPr>
          <p:nvPr>
            <p:ph idx="1"/>
          </p:nvPr>
        </p:nvSpPr>
        <p:spPr>
          <a:xfrm>
            <a:off x="1300398" y="2148480"/>
            <a:ext cx="6192831" cy="3107505"/>
          </a:xfrm>
        </p:spPr>
        <p:txBody>
          <a:bodyPr>
            <a:normAutofit/>
          </a:bodyPr>
          <a:lstStyle/>
          <a:p>
            <a:pPr algn="just"/>
            <a:r>
              <a:rPr lang="lt-LT" dirty="0">
                <a:solidFill>
                  <a:schemeClr val="tx1"/>
                </a:solidFill>
                <a:latin typeface="Calibri" panose="020F0502020204030204" pitchFamily="34" charset="0"/>
                <a:cs typeface="Calibri" panose="020F0502020204030204" pitchFamily="34" charset="0"/>
              </a:rPr>
              <a:t>Skaitmeniniai šaltiniai suteikia galimybę gauti informaciją, rengti susitikimus, gauti naujienas ir bendrauti su kitais piliečiais</a:t>
            </a:r>
            <a:r>
              <a:rPr lang="lt-LT" dirty="0" smtClean="0">
                <a:solidFill>
                  <a:schemeClr val="tx1"/>
                </a:solidFill>
                <a:latin typeface="Calibri" panose="020F0502020204030204" pitchFamily="34" charset="0"/>
                <a:cs typeface="Calibri" panose="020F0502020204030204" pitchFamily="34" charset="0"/>
              </a:rPr>
              <a:t>. Mes</a:t>
            </a:r>
            <a:r>
              <a:rPr lang="lt-LT" dirty="0">
                <a:solidFill>
                  <a:schemeClr val="tx1"/>
                </a:solidFill>
                <a:latin typeface="Calibri" panose="020F0502020204030204" pitchFamily="34" charset="0"/>
                <a:cs typeface="Calibri" panose="020F0502020204030204" pitchFamily="34" charset="0"/>
              </a:rPr>
              <a:t>, piliečiai, netgi turime galimybę klausytis muzikos, žaisti žaidimus, žiūrėti vaizdo įrašus, filmus, serialus ir t. t. bei bendrauti su kitais piliečiais naudodamiesi socialinės žiniasklaidos priemonėmis.</a:t>
            </a:r>
            <a:endParaRPr lang="tr-TR" dirty="0">
              <a:solidFill>
                <a:schemeClr val="tx1"/>
              </a:solidFill>
              <a:latin typeface="Calibri" panose="020F0502020204030204" pitchFamily="34" charset="0"/>
              <a:cs typeface="Calibri" panose="020F0502020204030204" pitchFamily="34" charset="0"/>
            </a:endParaRPr>
          </a:p>
          <a:p>
            <a:endParaRPr lang="tr-TR" b="1" dirty="0"/>
          </a:p>
        </p:txBody>
      </p:sp>
      <p:pic>
        <p:nvPicPr>
          <p:cNvPr id="6" name="Resim 5" descr="Listening to Music Mindfully | Greater Good In Educatio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3230" y="2000387"/>
            <a:ext cx="2101707" cy="1213367"/>
          </a:xfrm>
          <a:prstGeom prst="rect">
            <a:avLst/>
          </a:prstGeom>
          <a:noFill/>
          <a:ln>
            <a:noFill/>
          </a:ln>
        </p:spPr>
      </p:pic>
      <p:pic>
        <p:nvPicPr>
          <p:cNvPr id="7" name="Resim 6" descr="Online meeting of the CDMSI Bureau - CDMSI Bureau of the Steering Committe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4937" y="3607495"/>
            <a:ext cx="1994770" cy="1118757"/>
          </a:xfrm>
          <a:prstGeom prst="rect">
            <a:avLst/>
          </a:prstGeom>
          <a:noFill/>
          <a:ln>
            <a:noFill/>
          </a:ln>
        </p:spPr>
      </p:pic>
      <p:pic>
        <p:nvPicPr>
          <p:cNvPr id="8" name="Resim 7" descr="Online spending study regarding Estonia, Latvia and Lithuania in the light  of pandemic. - - Gemius – Knowledge that supports business decision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93229" y="5061565"/>
            <a:ext cx="2101708" cy="1226499"/>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856" y="1850563"/>
            <a:ext cx="8568601" cy="4632684"/>
          </a:xfrm>
        </p:spPr>
        <p:txBody>
          <a:bodyPr>
            <a:normAutofit/>
          </a:bodyPr>
          <a:lstStyle/>
          <a:p>
            <a:pPr algn="just"/>
            <a:r>
              <a:rPr lang="lt-LT" sz="2200" dirty="0">
                <a:solidFill>
                  <a:schemeClr val="tx1"/>
                </a:solidFill>
                <a:latin typeface="Calibri" panose="020F0502020204030204" pitchFamily="34" charset="0"/>
                <a:cs typeface="Calibri" panose="020F0502020204030204" pitchFamily="34" charset="0"/>
              </a:rPr>
              <a:t>Interneto dėka galime lengvai apsilankyti muziejuose, skaityti elektronines knygas, sužinoti tam tikrų vietų istoriją</a:t>
            </a:r>
            <a:r>
              <a:rPr lang="lt-LT" sz="2200" dirty="0" smtClean="0">
                <a:solidFill>
                  <a:schemeClr val="tx1"/>
                </a:solidFill>
                <a:latin typeface="Calibri" panose="020F0502020204030204" pitchFamily="34" charset="0"/>
                <a:cs typeface="Calibri" panose="020F0502020204030204" pitchFamily="34" charset="0"/>
              </a:rPr>
              <a:t>. Mobiliaisiais </a:t>
            </a:r>
            <a:r>
              <a:rPr lang="lt-LT" sz="2200" dirty="0">
                <a:solidFill>
                  <a:schemeClr val="tx1"/>
                </a:solidFill>
                <a:latin typeface="Calibri" panose="020F0502020204030204" pitchFamily="34" charset="0"/>
                <a:cs typeface="Calibri" panose="020F0502020204030204" pitchFamily="34" charset="0"/>
              </a:rPr>
              <a:t>telefonais galime apsipirkti, prieiti prie banko sąskaitų sėdėdami restorane, chronologiškai dalytis ir stebėti viską, ką darome socialiniuose tinkluose, naudodamiesi savo įrašais. </a:t>
            </a:r>
            <a:endParaRPr lang="tr-TR" sz="2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lt-LT" dirty="0" smtClean="0"/>
              <a:t>Kodėl </a:t>
            </a:r>
            <a:r>
              <a:rPr lang="tr-TR" dirty="0" smtClean="0"/>
              <a:t>SKAITMENINIS </a:t>
            </a:r>
            <a:r>
              <a:rPr lang="tr-TR" dirty="0"/>
              <a:t>PILIETIŠKUMAS </a:t>
            </a:r>
            <a:r>
              <a:rPr lang="tr-TR" dirty="0" smtClean="0"/>
              <a:t>SVARBUS</a:t>
            </a:r>
            <a:r>
              <a:rPr lang="lt-LT" dirty="0" smtClean="0"/>
              <a:t>?</a:t>
            </a:r>
            <a:endParaRPr lang="tr-TR" dirty="0"/>
          </a:p>
        </p:txBody>
      </p:sp>
      <p:sp>
        <p:nvSpPr>
          <p:cNvPr id="4" name="Dikdörtgen 3"/>
          <p:cNvSpPr/>
          <p:nvPr/>
        </p:nvSpPr>
        <p:spPr>
          <a:xfrm>
            <a:off x="964545" y="1955222"/>
            <a:ext cx="5068867" cy="1261884"/>
          </a:xfrm>
          <a:prstGeom prst="rect">
            <a:avLst/>
          </a:prstGeom>
        </p:spPr>
        <p:txBody>
          <a:bodyPr wrap="square">
            <a:spAutoFit/>
          </a:bodyPr>
          <a:lstStyle/>
          <a:p>
            <a:pPr algn="just" fontAlgn="base"/>
            <a:r>
              <a:rPr lang="lt-LT" sz="1900" dirty="0">
                <a:latin typeface="Calibri" panose="020F0502020204030204" pitchFamily="34" charset="0"/>
                <a:cs typeface="Calibri" panose="020F0502020204030204" pitchFamily="34" charset="0"/>
              </a:rPr>
              <a:t>Skaitmeninio pilietiškumo mokymas padeda užtikrinti, kad mokiniai virtualioje aplinkoje sėkmingai praktikuotų pagarbą ir atsakomybę už save ir kitus. </a:t>
            </a:r>
            <a:endParaRPr lang="tr-TR" sz="1900" dirty="0">
              <a:latin typeface="Calibri" panose="020F0502020204030204" pitchFamily="34" charset="0"/>
              <a:cs typeface="Calibri" panose="020F050202020403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5316" y="3567170"/>
            <a:ext cx="3455988"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tačiakampis 4"/>
          <p:cNvSpPr/>
          <p:nvPr/>
        </p:nvSpPr>
        <p:spPr>
          <a:xfrm>
            <a:off x="5927388" y="3217106"/>
            <a:ext cx="5852808" cy="1477328"/>
          </a:xfrm>
          <a:prstGeom prst="rect">
            <a:avLst/>
          </a:prstGeom>
        </p:spPr>
        <p:txBody>
          <a:bodyPr wrap="square">
            <a:spAutoFit/>
          </a:bodyPr>
          <a:lstStyle/>
          <a:p>
            <a:pPr algn="just"/>
            <a:r>
              <a:rPr lang="lt-LT"/>
              <a:t>Skaitmeninis pilietiškumas padeda vaikams ir jaunimui saugiai, kritiškai, veiksmingai ir atsakingai dalyvauti skaitmeninių technologijų ir socialinių tinklų </a:t>
            </a:r>
            <a:r>
              <a:rPr lang="lt-LT"/>
              <a:t>pasaulyje</a:t>
            </a:r>
            <a:r>
              <a:rPr lang="lt-LT" smtClean="0"/>
              <a:t>. </a:t>
            </a:r>
            <a:r>
              <a:rPr lang="lt-LT" dirty="0" smtClean="0"/>
              <a:t>Nepakankamas </a:t>
            </a:r>
            <a:r>
              <a:rPr lang="lt-LT" dirty="0"/>
              <a:t>informuotumas apie skaitmeninį pilietiškumą gali lemti kibernetines patyčias, kurios dažnai turi rimtų pasekmių.</a:t>
            </a:r>
            <a:endParaRPr lang="en-US"/>
          </a:p>
        </p:txBody>
      </p:sp>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440471" y="2185479"/>
            <a:ext cx="6349452" cy="3847592"/>
          </a:xfrm>
        </p:spPr>
        <p:txBody>
          <a:bodyPr/>
          <a:lstStyle/>
          <a:p>
            <a:endParaRPr lang="tr-TR" dirty="0" smtClean="0"/>
          </a:p>
          <a:p>
            <a:pPr algn="just"/>
            <a:r>
              <a:rPr lang="lt-LT" dirty="0">
                <a:solidFill>
                  <a:schemeClr val="tx1"/>
                </a:solidFill>
              </a:rPr>
              <a:t>Skaitmeninio pilietiškumo ugdymas padeda įgyti veiksmingo bendravimo ir kūrimo žinių ir įgūdžių, atsakingai naudojant technologijas, praktikuoti socialinio dalyvavimo ir sąveikos formas, kuriomis gerbiamos žmogaus teisės ir orumas</a:t>
            </a:r>
            <a:r>
              <a:rPr lang="lt-LT" dirty="0" smtClean="0">
                <a:solidFill>
                  <a:schemeClr val="tx1"/>
                </a:solidFill>
              </a:rPr>
              <a:t>. </a:t>
            </a:r>
          </a:p>
          <a:p>
            <a:pPr algn="just"/>
            <a:r>
              <a:rPr lang="lt-LT" dirty="0" smtClean="0">
                <a:solidFill>
                  <a:schemeClr val="tx1"/>
                </a:solidFill>
              </a:rPr>
              <a:t>Skaitmeninio </a:t>
            </a:r>
            <a:r>
              <a:rPr lang="lt-LT" dirty="0">
                <a:solidFill>
                  <a:schemeClr val="tx1"/>
                </a:solidFill>
              </a:rPr>
              <a:t>pilietiškumo ugdymas leidžia mokiniams rasti, atpažinti ir supaprastinti informaciją, pasirinkti originalų ir autentišką informacijos šaltinį.</a:t>
            </a:r>
            <a:endParaRPr lang="tr-TR" dirty="0">
              <a:solidFill>
                <a:schemeClr val="tx1"/>
              </a:solidFill>
            </a:endParaRPr>
          </a:p>
        </p:txBody>
      </p:sp>
      <p:sp>
        <p:nvSpPr>
          <p:cNvPr id="5" name="Dikdörtgen 4"/>
          <p:cNvSpPr/>
          <p:nvPr/>
        </p:nvSpPr>
        <p:spPr>
          <a:xfrm>
            <a:off x="1110863" y="635925"/>
            <a:ext cx="6096000" cy="969496"/>
          </a:xfrm>
          <a:prstGeom prst="rect">
            <a:avLst/>
          </a:prstGeom>
        </p:spPr>
        <p:txBody>
          <a:bodyPr>
            <a:spAutoFit/>
          </a:bodyPr>
          <a:lstStyle/>
          <a:p>
            <a:endParaRPr lang="tr-TR" sz="1900" dirty="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p:txBody>
      </p:sp>
      <p:pic>
        <p:nvPicPr>
          <p:cNvPr id="7" name="Resim 6" descr="Can We Get Rid Of Cyberbullyi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3287" y="3138958"/>
            <a:ext cx="3457184" cy="2169374"/>
          </a:xfrm>
          <a:prstGeom prst="rect">
            <a:avLst/>
          </a:prstGeom>
          <a:noFill/>
          <a:ln>
            <a:noFill/>
          </a:ln>
        </p:spPr>
      </p:pic>
      <p:sp>
        <p:nvSpPr>
          <p:cNvPr id="4" name="Stačiakampis 3"/>
          <p:cNvSpPr/>
          <p:nvPr/>
        </p:nvSpPr>
        <p:spPr>
          <a:xfrm>
            <a:off x="1598579" y="646836"/>
            <a:ext cx="6096000" cy="1754326"/>
          </a:xfrm>
          <a:prstGeom prst="rect">
            <a:avLst/>
          </a:prstGeom>
        </p:spPr>
        <p:txBody>
          <a:bodyPr>
            <a:spAutoFit/>
          </a:bodyPr>
          <a:lstStyle/>
          <a:p>
            <a:pPr algn="just"/>
            <a:r>
              <a:rPr lang="lt-LT"/>
              <a:t>Užkirsti kelią elektroninėms patyčioms galime tik mokydami mokinius atsakingo skaitmeninio pilietiškumo. </a:t>
            </a:r>
            <a:r>
              <a:rPr lang="lt-LT" dirty="0"/>
              <a:t>Skaitmeninio pilietiškumo ugdymas padeda vaikams išmokti protingai ir saugiai naudotis elektroniniais prietaisais ir socialinių tinklų svetainėmis ir išvengti kibernetinių patyčių, sekso žinučių ir kitų dalykų šiame augančiame skaitmeniniame pasaulyje.</a:t>
            </a:r>
            <a:endParaRPr lang="en-US"/>
          </a:p>
        </p:txBody>
      </p:sp>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330</TotalTime>
  <Words>484</Words>
  <Application>Microsoft Office PowerPoint</Application>
  <PresentationFormat>Plačiaekranė</PresentationFormat>
  <Paragraphs>46</Paragraphs>
  <Slides>12</Slides>
  <Notes>1</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12</vt:i4>
      </vt:variant>
    </vt:vector>
  </HeadingPairs>
  <TitlesOfParts>
    <vt:vector size="19" baseType="lpstr">
      <vt:lpstr>Arial</vt:lpstr>
      <vt:lpstr>Calibri</vt:lpstr>
      <vt:lpstr>Comic Sans MS</vt:lpstr>
      <vt:lpstr>Gill Sans MT</vt:lpstr>
      <vt:lpstr>Impact</vt:lpstr>
      <vt:lpstr>Times New Roman</vt:lpstr>
      <vt:lpstr>Badge</vt:lpstr>
      <vt:lpstr>„PowerPoint“ pateiktis</vt:lpstr>
      <vt:lpstr> 1 TEMA: Skaitmenino pilietiškumo supratimas</vt:lpstr>
      <vt:lpstr>„PowerPoint“ pateiktis</vt:lpstr>
      <vt:lpstr>SKAITMENINIS PILIETIŠKUMAS</vt:lpstr>
      <vt:lpstr>KAS YRA SKAITMENINIAI PILIEČIAI? </vt:lpstr>
      <vt:lpstr>KAIP SKAITMENINĖ PILIETYBĖ DARO MŪSŲ GYVENIMĄ PATOGESNĮ?</vt:lpstr>
      <vt:lpstr>„PowerPoint“ pateiktis</vt:lpstr>
      <vt:lpstr>Kodėl SKAITMENINIS PILIETIŠKUMAS SVARBUS?</vt:lpstr>
      <vt:lpstr>„PowerPoint“ pateiktis</vt:lpstr>
      <vt:lpstr>9 SKAITMENINIO PILIETIŠKUMO ELEMENTAI</vt:lpstr>
      <vt:lpstr>dIsKUSIJA</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53</cp:revision>
  <dcterms:created xsi:type="dcterms:W3CDTF">2022-09-11T14:23:08Z</dcterms:created>
  <dcterms:modified xsi:type="dcterms:W3CDTF">2022-11-27T15:57:21Z</dcterms:modified>
</cp:coreProperties>
</file>