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1" r:id="rId6"/>
    <p:sldId id="263" r:id="rId7"/>
    <p:sldId id="264" r:id="rId8"/>
    <p:sldId id="269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3400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9330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798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111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2505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82735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89918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3148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839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85603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740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D59F71-CE6A-4BCC-AD12-0FB987996742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3B1650-FFA8-4392-AE70-8B0A2CCDAD55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1349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anschool.com/blog/education-insights/8-key-netiquette-lessons-to-develop-good-digital-citizens/" TargetMode="External"/><Relationship Id="rId2" Type="http://schemas.openxmlformats.org/officeDocument/2006/relationships/hyperlink" Target="http://millerdigitalcitizenship.weebly.com/digital-etiquett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hebusinesswomanmedia.com/importance-digital-communication-etiquette-workplac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38546"/>
            <a:ext cx="6433508" cy="615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3546764" y="6446982"/>
            <a:ext cx="560647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959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NUORODOS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644073"/>
            <a:ext cx="10178322" cy="4235519"/>
          </a:xfrm>
        </p:spPr>
        <p:txBody>
          <a:bodyPr/>
          <a:lstStyle/>
          <a:p>
            <a:r>
              <a:rPr lang="it-IT" dirty="0">
                <a:solidFill>
                  <a:schemeClr val="tx1"/>
                </a:solidFill>
              </a:rPr>
              <a:t>Digital Etiquette. </a:t>
            </a:r>
            <a:r>
              <a:rPr lang="it-IT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it-IT" dirty="0" smtClean="0">
                <a:solidFill>
                  <a:schemeClr val="tx1"/>
                </a:solidFill>
                <a:hlinkClick r:id="rId2"/>
              </a:rPr>
              <a:t>millerdigitalcitizenship.weebly.com/digital-etiquette.html</a:t>
            </a:r>
            <a:endParaRPr lang="lt-LT" dirty="0" smtClean="0">
              <a:solidFill>
                <a:schemeClr val="tx1"/>
              </a:solidFill>
            </a:endParaRPr>
          </a:p>
          <a:p>
            <a:endParaRPr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Netiquette. </a:t>
            </a:r>
            <a:r>
              <a:rPr lang="it-IT" dirty="0">
                <a:solidFill>
                  <a:schemeClr val="tx1"/>
                </a:solidFill>
                <a:hlinkClick r:id="rId3"/>
              </a:rPr>
              <a:t>https://lanschool.com/blog/education-insights/8-key-netiquette-lessons-to-develop-good-digital-citizens</a:t>
            </a:r>
            <a:r>
              <a:rPr lang="it-IT" dirty="0" smtClean="0">
                <a:solidFill>
                  <a:schemeClr val="tx1"/>
                </a:solidFill>
                <a:hlinkClick r:id="rId3"/>
              </a:rPr>
              <a:t>/</a:t>
            </a:r>
            <a:endParaRPr lang="lt-LT" dirty="0" smtClean="0">
              <a:solidFill>
                <a:schemeClr val="tx1"/>
              </a:solidFill>
            </a:endParaRPr>
          </a:p>
          <a:p>
            <a:endParaRPr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  <a:hlinkClick r:id="rId4"/>
              </a:rPr>
              <a:t>https://www.thebusinesswomanmedia.com/importance-digital-communication-etiquette-workplace</a:t>
            </a:r>
            <a:r>
              <a:rPr lang="it-IT" dirty="0" smtClean="0">
                <a:solidFill>
                  <a:schemeClr val="tx1"/>
                </a:solidFill>
                <a:hlinkClick r:id="rId4"/>
              </a:rPr>
              <a:t>/</a:t>
            </a:r>
            <a:endParaRPr lang="lt-LT" dirty="0" smtClean="0">
              <a:solidFill>
                <a:schemeClr val="tx1"/>
              </a:solidFill>
            </a:endParaRPr>
          </a:p>
          <a:p>
            <a:endParaRPr lang="tr-TR" dirty="0">
              <a:solidFill>
                <a:schemeClr val="tx1"/>
              </a:solidFill>
            </a:endParaRPr>
          </a:p>
          <a:p>
            <a:endParaRPr lang="tr-TR" dirty="0" smtClean="0"/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11314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 smtClean="0"/>
              <a:t>SKAITMENINIS PILIETIŠKUMAS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22" y="4562611"/>
            <a:ext cx="1884219" cy="1749136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4211782" y="6410036"/>
            <a:ext cx="3833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smtClean="0"/>
              <a:t>        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7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7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br>
              <a:rPr lang="tr-TR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</a:br>
            <a: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  <a:t/>
            </a:r>
            <a:br>
              <a:rPr lang="tr-TR" sz="2700" b="1" dirty="0">
                <a:solidFill>
                  <a:srgbClr val="000000"/>
                </a:solidFill>
                <a:latin typeface="Comic Sans MS" panose="030F0702030302020204" pitchFamily="66" charset="0"/>
              </a:rPr>
            </a:br>
            <a:r>
              <a:rPr lang="tr-TR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              6</a:t>
            </a:r>
            <a:r>
              <a:rPr lang="lt-LT" sz="27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TEMA</a:t>
            </a:r>
            <a:r>
              <a:rPr lang="tr-TR" sz="2700" dirty="0" smtClean="0">
                <a:latin typeface="Comic Sans MS" panose="030F0702030302020204" pitchFamily="66" charset="0"/>
              </a:rPr>
              <a:t>: </a:t>
            </a:r>
            <a:r>
              <a:rPr lang="lt-LT" sz="27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SKAITMENINIS ETIKETAS</a:t>
            </a:r>
            <a:endParaRPr lang="tr-TR" dirty="0"/>
          </a:p>
        </p:txBody>
      </p:sp>
      <p:pic>
        <p:nvPicPr>
          <p:cNvPr id="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9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98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SKAITMENINIS ETIKETAS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874517"/>
            <a:ext cx="4936686" cy="45865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fontAlgn="base"/>
            <a:r>
              <a:rPr lang="lt-LT" dirty="0">
                <a:solidFill>
                  <a:schemeClr val="tx1"/>
                </a:solidFill>
              </a:rPr>
              <a:t>Skaitmeninis etiketas, arba kartais vadinamas tinkliniu etiketu, - tai pagrindinės taisyklės, kurių turėtumėte laikytis, kad internetas taptų geresne vieta jums ir kitiems.  Kaip yra etiketo taisyklės, kurių reikia laikytis bendraujant realiame gyvenime, akis į akį, taip pat yra taisyklių, kurių turėtumėte laikytis ir būdami internete. 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www.kaspersky.com/content/en-global/images/repository/isc/2021/what-is-netiquett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39" y="2529598"/>
            <a:ext cx="5348864" cy="300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5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052945" y="382385"/>
            <a:ext cx="10778837" cy="1492132"/>
          </a:xfrm>
        </p:spPr>
        <p:txBody>
          <a:bodyPr>
            <a:normAutofit/>
          </a:bodyPr>
          <a:lstStyle/>
          <a:p>
            <a:pPr algn="ctr"/>
            <a:r>
              <a:rPr lang="lt-LT" dirty="0"/>
              <a:t>Kokios yra skaitmeninio etiketo taisyklės?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51257" y="1874517"/>
            <a:ext cx="8982212" cy="4623447"/>
          </a:xfrm>
        </p:spPr>
        <p:txBody>
          <a:bodyPr>
            <a:normAutofit/>
          </a:bodyPr>
          <a:lstStyle/>
          <a:p>
            <a:r>
              <a:rPr lang="lt-LT" dirty="0">
                <a:solidFill>
                  <a:schemeClr val="tx1"/>
                </a:solidFill>
              </a:rPr>
              <a:t> </a:t>
            </a:r>
            <a:r>
              <a:rPr lang="lt-LT" dirty="0" smtClean="0">
                <a:solidFill>
                  <a:schemeClr val="tx1"/>
                </a:solidFill>
              </a:rPr>
              <a:t>  1.  Venkite </a:t>
            </a:r>
            <a:r>
              <a:rPr lang="lt-LT" dirty="0">
                <a:solidFill>
                  <a:schemeClr val="tx1"/>
                </a:solidFill>
              </a:rPr>
              <a:t>kalbų, kurios gali pasirodyti griežtos ar įžeidžiančios.</a:t>
            </a:r>
          </a:p>
          <a:p>
            <a:r>
              <a:rPr lang="lt-LT" dirty="0">
                <a:solidFill>
                  <a:schemeClr val="tx1"/>
                </a:solidFill>
              </a:rPr>
              <a:t>    2. Rašykite iš esmės ir laikykitės temos.</a:t>
            </a:r>
          </a:p>
          <a:p>
            <a:r>
              <a:rPr lang="lt-LT" dirty="0">
                <a:solidFill>
                  <a:schemeClr val="tx1"/>
                </a:solidFill>
              </a:rPr>
              <a:t>    3. Pirmiausia skaitykite, vėliau rašykite.</a:t>
            </a:r>
          </a:p>
          <a:p>
            <a:r>
              <a:rPr lang="lt-LT" dirty="0">
                <a:solidFill>
                  <a:schemeClr val="tx1"/>
                </a:solidFill>
              </a:rPr>
              <a:t>    4. Peržiūrėkite, dar kartą peržiūrėkite, tik tada išsiųskite.</a:t>
            </a:r>
          </a:p>
          <a:p>
            <a:r>
              <a:rPr lang="lt-LT" dirty="0">
                <a:solidFill>
                  <a:schemeClr val="tx1"/>
                </a:solidFill>
              </a:rPr>
              <a:t>    5. Nepamirškite, kad internetinė klasė vis tiek yra klasė.</a:t>
            </a:r>
          </a:p>
          <a:p>
            <a:r>
              <a:rPr lang="lt-LT" dirty="0">
                <a:solidFill>
                  <a:schemeClr val="tx1"/>
                </a:solidFill>
              </a:rPr>
              <a:t>    6. Žinokite interneto kalbą.</a:t>
            </a:r>
          </a:p>
          <a:p>
            <a:r>
              <a:rPr lang="lt-LT" dirty="0">
                <a:solidFill>
                  <a:schemeClr val="tx1"/>
                </a:solidFill>
              </a:rPr>
              <a:t>    7. Atsižvelkite į kitų asmenų privatumą.</a:t>
            </a:r>
          </a:p>
          <a:p>
            <a:r>
              <a:rPr lang="lt-LT" dirty="0">
                <a:solidFill>
                  <a:schemeClr val="tx1"/>
                </a:solidFill>
              </a:rPr>
              <a:t>    8. Jei įmanoma, laikykite nedidelius priedus.</a:t>
            </a:r>
          </a:p>
          <a:p>
            <a:r>
              <a:rPr lang="lt-LT" dirty="0">
                <a:solidFill>
                  <a:schemeClr val="tx1"/>
                </a:solidFill>
              </a:rPr>
              <a:t>    9. Nesiųskite, neperduokite ir neskelbkite netinkamos medžiagos.</a:t>
            </a:r>
            <a:endParaRPr lang="tr-T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i="1" dirty="0"/>
              <a:t>Kokie yra tinkamo skaitmeninio etiketo pavyzdžiai?</a:t>
            </a:r>
            <a:endParaRPr lang="tr-TR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79205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lt-LT" dirty="0">
                <a:solidFill>
                  <a:schemeClr val="tx1"/>
                </a:solidFill>
              </a:rPr>
              <a:t>1. Nerašyti trumpųjų žinučių pamokos </a:t>
            </a:r>
            <a:r>
              <a:rPr lang="lt-LT" dirty="0" smtClean="0">
                <a:solidFill>
                  <a:schemeClr val="tx1"/>
                </a:solidFill>
              </a:rPr>
              <a:t>metu.</a:t>
            </a:r>
            <a:endParaRPr lang="lt-LT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lt-LT" dirty="0">
                <a:solidFill>
                  <a:schemeClr val="tx1"/>
                </a:solidFill>
              </a:rPr>
              <a:t>2. Neatsiliepimas į telefono skambutį, kai su kuo nors </a:t>
            </a:r>
            <a:r>
              <a:rPr lang="lt-LT" dirty="0" smtClean="0">
                <a:solidFill>
                  <a:schemeClr val="tx1"/>
                </a:solidFill>
              </a:rPr>
              <a:t>kalbate.</a:t>
            </a:r>
            <a:endParaRPr lang="lt-LT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lt-LT" dirty="0">
                <a:solidFill>
                  <a:schemeClr val="tx1"/>
                </a:solidFill>
              </a:rPr>
              <a:t>3. Nevartoti įžeidžiančių ar kurstančių </a:t>
            </a:r>
            <a:r>
              <a:rPr lang="lt-LT" dirty="0" smtClean="0">
                <a:solidFill>
                  <a:schemeClr val="tx1"/>
                </a:solidFill>
              </a:rPr>
              <a:t>kalbų.</a:t>
            </a:r>
            <a:endParaRPr lang="lt-LT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static01.nyt.com/images/2019/12/09/smarter-living/09sl-digitalhandshake-promo/09sl-digitalhandshake-promo-superJumb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199" y="2917872"/>
            <a:ext cx="5623056" cy="374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2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Kokie yra netinkamo skaitmeninio etiketo pavyzdžiai?</a:t>
            </a:r>
            <a:endParaRPr lang="tr-TR" b="1" i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9442" y="1996669"/>
            <a:ext cx="10178322" cy="35375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t-LT" dirty="0">
                <a:solidFill>
                  <a:schemeClr val="tx1"/>
                </a:solidFill>
              </a:rPr>
              <a:t>1. Visų didžiųjų raidžių naudojimas</a:t>
            </a:r>
          </a:p>
          <a:p>
            <a:pPr marL="0" indent="0">
              <a:buNone/>
            </a:pPr>
            <a:r>
              <a:rPr lang="lt-LT" dirty="0">
                <a:solidFill>
                  <a:schemeClr val="tx1"/>
                </a:solidFill>
              </a:rPr>
              <a:t>2. Netinkamų žinučių ar žiniasklaidos priemonių skelbimas socialiniuose tinkluose</a:t>
            </a:r>
          </a:p>
          <a:p>
            <a:pPr marL="0" indent="0">
              <a:buNone/>
            </a:pPr>
            <a:r>
              <a:rPr lang="lt-LT" dirty="0">
                <a:solidFill>
                  <a:schemeClr val="tx1"/>
                </a:solidFill>
              </a:rPr>
              <a:t>3. Kibernetinės patyčios</a:t>
            </a:r>
            <a:endParaRPr lang="lt-LT" dirty="0">
              <a:solidFill>
                <a:schemeClr val="tx1"/>
              </a:solidFill>
            </a:endParaRPr>
          </a:p>
        </p:txBody>
      </p:sp>
      <p:pic>
        <p:nvPicPr>
          <p:cNvPr id="4" name="Resim 3" descr="Netiquette Images – Browse 260 Stock Photos, Vectors, and Video | Adobe  Stock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932" y="3871609"/>
            <a:ext cx="3859521" cy="26879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301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b="1" dirty="0"/>
              <a:t>8 pagrindiniai punktai</a:t>
            </a:r>
            <a:r>
              <a:rPr lang="tr-TR" b="1" dirty="0"/>
              <a:t/>
            </a:r>
            <a:br>
              <a:rPr lang="tr-TR" b="1" dirty="0"/>
            </a:br>
            <a:r>
              <a:rPr lang="tr-TR" b="1" dirty="0"/>
              <a:t/>
            </a:r>
            <a:br>
              <a:rPr lang="tr-TR" b="1" dirty="0"/>
            </a:br>
            <a:r>
              <a:rPr lang="tr-TR" b="1" dirty="0"/>
              <a:t/>
            </a:r>
            <a:br>
              <a:rPr lang="tr-TR" b="1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82305" y="1874517"/>
            <a:ext cx="10178322" cy="3593591"/>
          </a:xfrm>
        </p:spPr>
        <p:txBody>
          <a:bodyPr/>
          <a:lstStyle/>
          <a:p>
            <a:pPr lvl="0"/>
            <a:r>
              <a:rPr lang="it-IT" dirty="0" smtClean="0">
                <a:solidFill>
                  <a:schemeClr val="tx1"/>
                </a:solidFill>
              </a:rPr>
              <a:t>Apsaugokite </a:t>
            </a:r>
            <a:r>
              <a:rPr lang="it-IT" dirty="0">
                <a:solidFill>
                  <a:schemeClr val="tx1"/>
                </a:solidFill>
              </a:rPr>
              <a:t>privačią informaciją. </a:t>
            </a:r>
            <a:endParaRPr lang="lt-LT" dirty="0" smtClean="0">
              <a:solidFill>
                <a:schemeClr val="tx1"/>
              </a:solidFill>
            </a:endParaRPr>
          </a:p>
          <a:p>
            <a:pPr lvl="0"/>
            <a:r>
              <a:rPr lang="tr-TR" dirty="0">
                <a:solidFill>
                  <a:schemeClr val="tx1"/>
                </a:solidFill>
              </a:rPr>
              <a:t>Praleiskite neigiamą požiūrį. </a:t>
            </a:r>
            <a:endParaRPr lang="lt-LT" dirty="0" smtClean="0">
              <a:solidFill>
                <a:schemeClr val="tx1"/>
              </a:solidFill>
            </a:endParaRPr>
          </a:p>
          <a:p>
            <a:pPr lvl="0"/>
            <a:r>
              <a:rPr lang="lt-LT" dirty="0" smtClean="0">
                <a:solidFill>
                  <a:schemeClr val="tx1"/>
                </a:solidFill>
              </a:rPr>
              <a:t>Prieš </a:t>
            </a:r>
            <a:r>
              <a:rPr lang="lt-LT" dirty="0">
                <a:solidFill>
                  <a:schemeClr val="tx1"/>
                </a:solidFill>
              </a:rPr>
              <a:t>paspausdami „siųsti“ du kartus pagalvokite. </a:t>
            </a:r>
            <a:endParaRPr lang="tr-TR" dirty="0">
              <a:solidFill>
                <a:schemeClr val="tx1"/>
              </a:solidFill>
            </a:endParaRPr>
          </a:p>
          <a:p>
            <a:pPr lvl="0"/>
            <a:r>
              <a:rPr lang="tr-TR" dirty="0">
                <a:solidFill>
                  <a:schemeClr val="tx1"/>
                </a:solidFill>
              </a:rPr>
              <a:t>Išeiti iš nemalonių pokalbių. </a:t>
            </a:r>
            <a:endParaRPr lang="lt-LT" dirty="0" smtClean="0">
              <a:solidFill>
                <a:schemeClr val="tx1"/>
              </a:solidFill>
            </a:endParaRPr>
          </a:p>
          <a:p>
            <a:pPr lvl="0"/>
            <a:r>
              <a:rPr lang="tr-TR" dirty="0">
                <a:solidFill>
                  <a:schemeClr val="tx1"/>
                </a:solidFill>
              </a:rPr>
              <a:t>Venkite sarkazmo ar juodojo humoro. </a:t>
            </a:r>
            <a:endParaRPr lang="lt-LT" dirty="0" smtClean="0">
              <a:solidFill>
                <a:schemeClr val="tx1"/>
              </a:solidFill>
            </a:endParaRPr>
          </a:p>
          <a:p>
            <a:pPr lvl="0"/>
            <a:r>
              <a:rPr lang="lt-LT" dirty="0">
                <a:solidFill>
                  <a:schemeClr val="tx1"/>
                </a:solidFill>
              </a:rPr>
              <a:t>Būkite atlaidūs kitų klaidoms. </a:t>
            </a:r>
            <a:endParaRPr lang="lt-LT" dirty="0" smtClean="0">
              <a:solidFill>
                <a:schemeClr val="tx1"/>
              </a:solidFill>
            </a:endParaRPr>
          </a:p>
          <a:p>
            <a:pPr lvl="0"/>
            <a:r>
              <a:rPr lang="lt-LT" dirty="0">
                <a:solidFill>
                  <a:schemeClr val="tx1"/>
                </a:solidFill>
              </a:rPr>
              <a:t>Turėkite omenyje auditoriją. </a:t>
            </a:r>
            <a:endParaRPr lang="lt-LT" dirty="0" smtClean="0">
              <a:solidFill>
                <a:schemeClr val="tx1"/>
              </a:solidFill>
            </a:endParaRPr>
          </a:p>
          <a:p>
            <a:pPr lvl="0"/>
            <a:r>
              <a:rPr lang="lt-LT" dirty="0">
                <a:solidFill>
                  <a:schemeClr val="tx1"/>
                </a:solidFill>
              </a:rPr>
              <a:t>Praneškite žmonėms, kada ketinate nutraukti pokalbį. 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5" name="Resim 4" descr="https://image.shutterstock.com/image-illustration/sign-off-button-illustration-design-260nw-837917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1430" y="3677055"/>
            <a:ext cx="2810278" cy="1541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6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VERTINIMO KLAUSIMAI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611747"/>
            <a:ext cx="10178322" cy="3593591"/>
          </a:xfrm>
        </p:spPr>
        <p:txBody>
          <a:bodyPr/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lt-LT" dirty="0">
                <a:solidFill>
                  <a:schemeClr val="tx1"/>
                </a:solidFill>
              </a:rPr>
              <a:t>- Kas jums ateina į galvą, kai išgirstate žodį „skaitmeninis etiketas“?</a:t>
            </a:r>
          </a:p>
          <a:p>
            <a:pPr marL="0" indent="0">
              <a:buNone/>
            </a:pPr>
            <a:r>
              <a:rPr lang="lt-LT" dirty="0">
                <a:solidFill>
                  <a:schemeClr val="tx1"/>
                </a:solidFill>
              </a:rPr>
              <a:t>- Kokios yra skaitmeninio etiketo taisyklės?</a:t>
            </a:r>
          </a:p>
          <a:p>
            <a:pPr marL="0" indent="0">
              <a:buNone/>
            </a:pPr>
            <a:r>
              <a:rPr lang="lt-LT" dirty="0">
                <a:solidFill>
                  <a:schemeClr val="tx1"/>
                </a:solidFill>
              </a:rPr>
              <a:t>- Pateikite skaitmeninio etiketo mokymo pagrindinių punktų pavyzdį.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622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Rozet</Template>
  <TotalTime>350</TotalTime>
  <Words>344</Words>
  <Application>Microsoft Office PowerPoint</Application>
  <PresentationFormat>Plačiaekranė</PresentationFormat>
  <Paragraphs>49</Paragraphs>
  <Slides>10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10</vt:i4>
      </vt:variant>
    </vt:vector>
  </HeadingPairs>
  <TitlesOfParts>
    <vt:vector size="15" baseType="lpstr">
      <vt:lpstr>Arial</vt:lpstr>
      <vt:lpstr>Comic Sans MS</vt:lpstr>
      <vt:lpstr>Gill Sans MT</vt:lpstr>
      <vt:lpstr>Impact</vt:lpstr>
      <vt:lpstr>Badge</vt:lpstr>
      <vt:lpstr>„PowerPoint“ pateiktis</vt:lpstr>
      <vt:lpstr>SKAITMENINIS PILIETIŠKUMAS</vt:lpstr>
      <vt:lpstr>                    6 TEMA: SKAITMENINIS ETIKETAS</vt:lpstr>
      <vt:lpstr>SKAITMENINIS ETIKETAS</vt:lpstr>
      <vt:lpstr>Kokios yra skaitmeninio etiketo taisyklės?</vt:lpstr>
      <vt:lpstr>Kokie yra tinkamo skaitmeninio etiketo pavyzdžiai?</vt:lpstr>
      <vt:lpstr>Kokie yra netinkamo skaitmeninio etiketo pavyzdžiai?</vt:lpstr>
      <vt:lpstr>8 pagrindiniai punktai   </vt:lpstr>
      <vt:lpstr>VERTINIMO KLAUSIMAI</vt:lpstr>
      <vt:lpstr>NUORODOS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Alma</cp:lastModifiedBy>
  <cp:revision>100</cp:revision>
  <dcterms:created xsi:type="dcterms:W3CDTF">2022-09-12T18:30:20Z</dcterms:created>
  <dcterms:modified xsi:type="dcterms:W3CDTF">2022-11-28T14:43:21Z</dcterms:modified>
</cp:coreProperties>
</file>