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6" r:id="rId10"/>
    <p:sldId id="265" r:id="rId11"/>
    <p:sldId id="268"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4660"/>
  </p:normalViewPr>
  <p:slideViewPr>
    <p:cSldViewPr snapToGrid="0">
      <p:cViewPr varScale="1">
        <p:scale>
          <a:sx n="79" d="100"/>
          <a:sy n="79" d="100"/>
        </p:scale>
        <p:origin x="864"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27.11.2022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11</a:t>
            </a:fld>
            <a:endParaRPr lang="tr-TR"/>
          </a:p>
        </p:txBody>
      </p:sp>
    </p:spTree>
    <p:extLst>
      <p:ext uri="{BB962C8B-B14F-4D97-AF65-F5344CB8AC3E}">
        <p14:creationId xmlns:p14="http://schemas.microsoft.com/office/powerpoint/2010/main" val="1140611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27.11.2022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27.11.2022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27.11.2022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27.11.2022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27.11.2022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27.11.2022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27.11.2022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ure.erasmusplus.org.il/pluginfile.php/2562/mod_resource/content/2/DIGITAL%20ACCESS%20Introduction.pdf" TargetMode="External"/><Relationship Id="rId2" Type="http://schemas.openxmlformats.org/officeDocument/2006/relationships/hyperlink" Target="https://www.viewsonic.com/library/education/what-is-digital-accessibility-and-why-its-crucial-at-school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68551" y="295563"/>
            <a:ext cx="10178322" cy="3847592"/>
          </a:xfrm>
        </p:spPr>
        <p:txBody>
          <a:bodyPr/>
          <a:lstStyle/>
          <a:p>
            <a:pPr marL="0" indent="0">
              <a:buNone/>
            </a:pPr>
            <a:endParaRPr lang="tr-TR" dirty="0" smtClean="0"/>
          </a:p>
          <a:p>
            <a:pPr marL="0" indent="0">
              <a:buNone/>
            </a:pPr>
            <a:endParaRPr lang="tr-TR" dirty="0"/>
          </a:p>
        </p:txBody>
      </p:sp>
      <p:sp>
        <p:nvSpPr>
          <p:cNvPr id="7" name="Unvan 1"/>
          <p:cNvSpPr>
            <a:spLocks noGrp="1"/>
          </p:cNvSpPr>
          <p:nvPr>
            <p:ph type="title"/>
          </p:nvPr>
        </p:nvSpPr>
        <p:spPr>
          <a:xfrm>
            <a:off x="1251678" y="382385"/>
            <a:ext cx="10178322" cy="1492132"/>
          </a:xfrm>
        </p:spPr>
        <p:txBody>
          <a:bodyPr>
            <a:normAutofit fontScale="90000"/>
          </a:bodyPr>
          <a:lstStyle/>
          <a:p>
            <a:pPr algn="ctr"/>
            <a:r>
              <a:rPr lang="it-IT" b="1" dirty="0"/>
              <a:t> </a:t>
            </a:r>
            <a:r>
              <a:rPr lang="lt-LT" b="1" dirty="0"/>
              <a:t>Švietimo technologijų naudojimas </a:t>
            </a:r>
            <a:r>
              <a:rPr lang="tr-TR" b="1" dirty="0"/>
              <a:t/>
            </a:r>
            <a:br>
              <a:rPr lang="tr-TR" b="1" dirty="0"/>
            </a:br>
            <a:endParaRPr lang="tr-TR" b="1" dirty="0"/>
          </a:p>
        </p:txBody>
      </p:sp>
      <p:sp>
        <p:nvSpPr>
          <p:cNvPr id="8" name="Metin kutusu 7"/>
          <p:cNvSpPr txBox="1"/>
          <p:nvPr/>
        </p:nvSpPr>
        <p:spPr>
          <a:xfrm>
            <a:off x="1560945" y="1542473"/>
            <a:ext cx="9264073" cy="3216265"/>
          </a:xfrm>
          <a:prstGeom prst="rect">
            <a:avLst/>
          </a:prstGeom>
          <a:noFill/>
        </p:spPr>
        <p:txBody>
          <a:bodyPr wrap="square" rtlCol="0">
            <a:spAutoFit/>
          </a:bodyPr>
          <a:lstStyle/>
          <a:p>
            <a:pPr marL="285750" indent="-285750" algn="just">
              <a:buFont typeface="Arial" panose="020B0604020202020204" pitchFamily="34" charset="0"/>
              <a:buChar char="•"/>
            </a:pPr>
            <a:r>
              <a:rPr lang="lt-LT" sz="1900" dirty="0"/>
              <a:t>Švietimo </a:t>
            </a:r>
            <a:r>
              <a:rPr lang="lt-LT" sz="1900" dirty="0">
                <a:solidFill>
                  <a:srgbClr val="00B0F0"/>
                </a:solidFill>
              </a:rPr>
              <a:t>technologijų naudojimas </a:t>
            </a:r>
            <a:r>
              <a:rPr lang="lt-LT" sz="1900" dirty="0"/>
              <a:t>gali padėti mokiniams veiksmingiau atlikti darbo užduotis, geriau suprasti, ko jie mokosi, bendrauti ir bendradarbiauti su kitais. Be to, edukacinės technologijos gali padėti pedagogams prisitaikyti prie skirtingų </a:t>
            </a:r>
            <a:r>
              <a:rPr lang="lt-LT" sz="1900" dirty="0">
                <a:solidFill>
                  <a:srgbClr val="00B0F0"/>
                </a:solidFill>
              </a:rPr>
              <a:t>mokymosi stilių </a:t>
            </a:r>
            <a:r>
              <a:rPr lang="lt-LT" sz="1900" dirty="0"/>
              <a:t>ir panaikinti fizines ar geografines kliūtis. </a:t>
            </a:r>
          </a:p>
          <a:p>
            <a:pPr marL="285750" indent="-285750">
              <a:buFont typeface="Arial" panose="020B0604020202020204" pitchFamily="34" charset="0"/>
              <a:buChar char="•"/>
            </a:pPr>
            <a:endParaRPr lang="tr-TR" sz="1900" dirty="0"/>
          </a:p>
          <a:p>
            <a:pPr algn="just"/>
            <a:r>
              <a:rPr lang="lt-LT" dirty="0"/>
              <a:t>Skaitmeninis prieinamumas yra labai svarbus siekiant užtikrinti, kad visi mokiniai turėtų galimybę naudotis tomis pačiomis technologijomis kaip ir kiti. Žinoma, tai, savo ruožtu, svarbu siekiant užtikrinti, kad mokiniai, turintys sutrikimų ar sudėtingesnių poreikių, nebūtų nesąžiningai nuskriausti. Jei nebūtų aiškiai orientuojamasi į skaitmeninio prieinamumo užtikrinimą, sveikieji mokiniai potencialiai galėtų turėti prieigą prie papildomų priemonių, kuriomis neįgalūs studentai negalėtų veiksmingai naudotis.</a:t>
            </a:r>
            <a:endParaRPr lang="tr-TR" dirty="0"/>
          </a:p>
        </p:txBody>
      </p:sp>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VERTINIMO KLAUSIMAI</a:t>
            </a:r>
            <a:endParaRPr lang="tr-TR" dirty="0"/>
          </a:p>
        </p:txBody>
      </p:sp>
      <p:sp>
        <p:nvSpPr>
          <p:cNvPr id="3" name="İçerik Yer Tutucusu 2"/>
          <p:cNvSpPr>
            <a:spLocks noGrp="1"/>
          </p:cNvSpPr>
          <p:nvPr>
            <p:ph idx="1"/>
          </p:nvPr>
        </p:nvSpPr>
        <p:spPr>
          <a:xfrm>
            <a:off x="1251678" y="1500911"/>
            <a:ext cx="10178322" cy="3593591"/>
          </a:xfrm>
        </p:spPr>
        <p:txBody>
          <a:bodyPr>
            <a:normAutofit/>
          </a:bodyPr>
          <a:lstStyle/>
          <a:p>
            <a:pPr marL="0" lvl="0" indent="0">
              <a:buNone/>
            </a:pPr>
            <a:endParaRPr lang="lt-LT" dirty="0">
              <a:solidFill>
                <a:schemeClr val="tx1"/>
              </a:solidFill>
            </a:endParaRPr>
          </a:p>
          <a:p>
            <a:pPr lvl="0"/>
            <a:endParaRPr lang="lt-LT" dirty="0">
              <a:solidFill>
                <a:schemeClr val="tx1"/>
              </a:solidFill>
            </a:endParaRPr>
          </a:p>
          <a:p>
            <a:pPr lvl="0"/>
            <a:r>
              <a:rPr lang="lt-LT" dirty="0">
                <a:solidFill>
                  <a:schemeClr val="tx1"/>
                </a:solidFill>
              </a:rPr>
              <a:t>- Kas jums ateina į galvą, kai išgirstate žodį „skaitmeninė prieiga“?</a:t>
            </a:r>
          </a:p>
          <a:p>
            <a:pPr lvl="0"/>
            <a:r>
              <a:rPr lang="lt-LT" dirty="0">
                <a:solidFill>
                  <a:schemeClr val="tx1"/>
                </a:solidFill>
              </a:rPr>
              <a:t>- Kodėl švietimo srityje labai svarbu turėti lygias galimybes?</a:t>
            </a:r>
          </a:p>
          <a:p>
            <a:pPr lvl="0"/>
            <a:r>
              <a:rPr lang="lt-LT" dirty="0">
                <a:solidFill>
                  <a:schemeClr val="tx1"/>
                </a:solidFill>
              </a:rPr>
              <a:t>- Ar visi turėtų turėti skaitmeninę prieigą, kodėl?</a:t>
            </a:r>
          </a:p>
          <a:p>
            <a:pPr lvl="0"/>
            <a:r>
              <a:rPr lang="lt-LT" dirty="0">
                <a:solidFill>
                  <a:schemeClr val="tx1"/>
                </a:solidFill>
              </a:rPr>
              <a:t>- Pateikite skaitmeninės prieigos pavyzdį.</a:t>
            </a:r>
          </a:p>
          <a:p>
            <a:pPr lvl="0"/>
            <a:endParaRPr lang="tr-TR" dirty="0"/>
          </a:p>
        </p:txBody>
      </p:sp>
    </p:spTree>
    <p:extLst>
      <p:ext uri="{BB962C8B-B14F-4D97-AF65-F5344CB8AC3E}">
        <p14:creationId xmlns:p14="http://schemas.microsoft.com/office/powerpoint/2010/main" val="333287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251678" y="1306947"/>
            <a:ext cx="10178322" cy="4946071"/>
          </a:xfrm>
        </p:spPr>
        <p:txBody>
          <a:bodyPr/>
          <a:lstStyle/>
          <a:p>
            <a:r>
              <a:rPr lang="it-IT" sz="1900" dirty="0">
                <a:solidFill>
                  <a:schemeClr val="tx1"/>
                </a:solidFill>
              </a:rPr>
              <a:t>Digital Access. </a:t>
            </a:r>
            <a:r>
              <a:rPr lang="it-IT" sz="1900" u="sng" dirty="0">
                <a:solidFill>
                  <a:schemeClr val="tx1"/>
                </a:solidFill>
                <a:hlinkClick r:id="rId2"/>
              </a:rPr>
              <a:t>https://www.viewsonic.com/library/education/what-is-digital-accessibility-and-why-its-crucial-at-schools</a:t>
            </a:r>
            <a:r>
              <a:rPr lang="it-IT" sz="1900" u="sng" dirty="0" smtClean="0">
                <a:solidFill>
                  <a:schemeClr val="tx1"/>
                </a:solidFill>
                <a:hlinkClick r:id="rId2"/>
              </a:rPr>
              <a:t>/</a:t>
            </a:r>
            <a:r>
              <a:rPr lang="it-IT" sz="1900" dirty="0">
                <a:solidFill>
                  <a:schemeClr val="tx1"/>
                </a:solidFill>
              </a:rPr>
              <a:t> </a:t>
            </a:r>
            <a:endParaRPr lang="tr-TR" sz="1900" dirty="0">
              <a:solidFill>
                <a:schemeClr val="tx1"/>
              </a:solidFill>
            </a:endParaRPr>
          </a:p>
          <a:p>
            <a:r>
              <a:rPr lang="it-IT" sz="1900" dirty="0">
                <a:solidFill>
                  <a:schemeClr val="tx1"/>
                </a:solidFill>
              </a:rPr>
              <a:t>Digital </a:t>
            </a:r>
            <a:r>
              <a:rPr lang="it-IT" sz="1900" dirty="0" smtClean="0">
                <a:solidFill>
                  <a:schemeClr val="tx1"/>
                </a:solidFill>
              </a:rPr>
              <a:t>Access.</a:t>
            </a:r>
            <a:r>
              <a:rPr lang="tr-TR" sz="1900" dirty="0" smtClean="0">
                <a:solidFill>
                  <a:schemeClr val="tx1"/>
                </a:solidFill>
              </a:rPr>
              <a:t> </a:t>
            </a:r>
            <a:r>
              <a:rPr lang="it-IT" sz="1900" dirty="0" smtClean="0">
                <a:solidFill>
                  <a:schemeClr val="tx1"/>
                </a:solidFill>
                <a:hlinkClick r:id="rId3"/>
              </a:rPr>
              <a:t>https</a:t>
            </a:r>
            <a:r>
              <a:rPr lang="it-IT" sz="1900" dirty="0">
                <a:solidFill>
                  <a:schemeClr val="tx1"/>
                </a:solidFill>
                <a:hlinkClick r:id="rId3"/>
              </a:rPr>
              <a:t>://</a:t>
            </a:r>
            <a:r>
              <a:rPr lang="it-IT" sz="1900" dirty="0" smtClean="0">
                <a:solidFill>
                  <a:schemeClr val="tx1"/>
                </a:solidFill>
                <a:hlinkClick r:id="rId3"/>
              </a:rPr>
              <a:t>cure.erasmusplus.org.il/pluginfile.php/2562/mod_resource/content/2/DIGITAL%20ACCESS%20Introduction.pdf</a:t>
            </a:r>
            <a:endParaRPr lang="lt-LT" sz="1900" dirty="0" smtClean="0">
              <a:solidFill>
                <a:schemeClr val="tx1"/>
              </a:solidFill>
            </a:endParaRPr>
          </a:p>
          <a:p>
            <a:endParaRPr lang="tr-TR" sz="1900" dirty="0">
              <a:solidFill>
                <a:schemeClr val="tx1"/>
              </a:solidFill>
            </a:endParaRPr>
          </a:p>
          <a:p>
            <a:r>
              <a:rPr lang="it-IT" dirty="0"/>
              <a:t> </a:t>
            </a:r>
            <a:endParaRPr lang="tr-TR" dirty="0"/>
          </a:p>
          <a:p>
            <a:pPr marL="0" indent="0">
              <a:buNone/>
            </a:pPr>
            <a:endParaRPr lang="tr-TR" dirty="0"/>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 </a:t>
            </a:r>
            <a:r>
              <a:rPr lang="lt-LT" dirty="0" smtClean="0"/>
              <a:t>SKAITMENINIS PILIETIŠKUMAS</a:t>
            </a:r>
            <a:endParaRPr lang="tr-TR"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5622" y="4562611"/>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r>
              <a:rPr lang="tr-TR" sz="2400" b="1" smtClean="0">
                <a:solidFill>
                  <a:srgbClr val="000000"/>
                </a:solidFill>
                <a:latin typeface="Comic Sans MS" panose="030F0702030302020204" pitchFamily="66" charset="0"/>
              </a:rPr>
              <a:t>UNIT </a:t>
            </a:r>
            <a:r>
              <a:rPr lang="tr-TR" sz="2400" b="1" dirty="0" smtClean="0">
                <a:solidFill>
                  <a:srgbClr val="000000"/>
                </a:solidFill>
                <a:latin typeface="Comic Sans MS" panose="030F0702030302020204" pitchFamily="66" charset="0"/>
              </a:rPr>
              <a:t>2</a:t>
            </a:r>
            <a:r>
              <a:rPr lang="tr-TR" sz="2400" dirty="0" smtClean="0">
                <a:latin typeface="Comic Sans MS" panose="030F0702030302020204" pitchFamily="66" charset="0"/>
              </a:rPr>
              <a:t>: </a:t>
            </a:r>
            <a:r>
              <a:rPr lang="tr-TR" sz="2400" b="1" dirty="0" smtClean="0">
                <a:solidFill>
                  <a:srgbClr val="0070C0"/>
                </a:solidFill>
                <a:latin typeface="Comic Sans MS" panose="030F0702030302020204" pitchFamily="66" charset="0"/>
              </a:rPr>
              <a:t>DIGITAL ACCESS</a:t>
            </a: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en-GB" dirty="0" err="1"/>
              <a:t>Kas</a:t>
            </a:r>
            <a:r>
              <a:rPr lang="en-GB" dirty="0"/>
              <a:t> </a:t>
            </a:r>
            <a:r>
              <a:rPr lang="en-GB" dirty="0" err="1"/>
              <a:t>yra</a:t>
            </a:r>
            <a:r>
              <a:rPr lang="en-GB" dirty="0"/>
              <a:t> </a:t>
            </a:r>
            <a:r>
              <a:rPr lang="en-GB" dirty="0" err="1"/>
              <a:t>skaitmeninis</a:t>
            </a:r>
            <a:r>
              <a:rPr lang="en-GB" dirty="0"/>
              <a:t> </a:t>
            </a:r>
            <a:r>
              <a:rPr lang="en-GB" dirty="0" err="1"/>
              <a:t>prieinamumas</a:t>
            </a:r>
            <a:r>
              <a:rPr lang="en-GB" dirty="0"/>
              <a:t> </a:t>
            </a:r>
            <a:r>
              <a:rPr lang="it-IT" dirty="0"/>
              <a:t> </a:t>
            </a:r>
            <a:r>
              <a:rPr lang="lt-LT" dirty="0" smtClean="0"/>
              <a:t>?</a:t>
            </a:r>
            <a:endParaRPr lang="tr-TR" b="1" i="1" dirty="0"/>
          </a:p>
        </p:txBody>
      </p:sp>
      <p:sp>
        <p:nvSpPr>
          <p:cNvPr id="3" name="İçerik Yer Tutucusu 2"/>
          <p:cNvSpPr>
            <a:spLocks noGrp="1"/>
          </p:cNvSpPr>
          <p:nvPr>
            <p:ph idx="1"/>
          </p:nvPr>
        </p:nvSpPr>
        <p:spPr>
          <a:xfrm>
            <a:off x="1251678" y="1874517"/>
            <a:ext cx="4816613" cy="4322002"/>
          </a:xfrm>
        </p:spPr>
        <p:txBody>
          <a:bodyPr>
            <a:normAutofit fontScale="85000" lnSpcReduction="20000"/>
          </a:bodyPr>
          <a:lstStyle/>
          <a:p>
            <a:pPr algn="just"/>
            <a:r>
              <a:rPr lang="lt-LT" dirty="0">
                <a:solidFill>
                  <a:schemeClr val="tx1"/>
                </a:solidFill>
              </a:rPr>
              <a:t>Dar visai neseniai skaitmeniniame pasaulyje nebuvo laikomasi tų pačių prieinamumo reikalavimų kaip fiziniame pasaulyje. Laimei, tai keičiasi, ir vis daugiau žmonių sąmoningai ir noriai kuria ilgalaikius </a:t>
            </a:r>
            <a:r>
              <a:rPr lang="lt-LT" dirty="0" err="1">
                <a:solidFill>
                  <a:schemeClr val="tx1"/>
                </a:solidFill>
              </a:rPr>
              <a:t>patobulinimus</a:t>
            </a:r>
            <a:r>
              <a:rPr lang="lt-LT" dirty="0">
                <a:solidFill>
                  <a:schemeClr val="tx1"/>
                </a:solidFill>
              </a:rPr>
              <a:t> savo bendruomenėms. </a:t>
            </a:r>
            <a:endParaRPr lang="lt-LT" dirty="0" smtClean="0">
              <a:solidFill>
                <a:schemeClr val="tx1"/>
              </a:solidFill>
            </a:endParaRPr>
          </a:p>
          <a:p>
            <a:pPr algn="just"/>
            <a:r>
              <a:rPr lang="lt-LT" dirty="0" smtClean="0">
                <a:solidFill>
                  <a:schemeClr val="tx1"/>
                </a:solidFill>
              </a:rPr>
              <a:t>Skaitmeninis </a:t>
            </a:r>
            <a:r>
              <a:rPr lang="lt-LT" dirty="0">
                <a:solidFill>
                  <a:schemeClr val="tx1"/>
                </a:solidFill>
              </a:rPr>
              <a:t>prieinamumas - tai užtikrinimas, kad visi naudotojai galėtų suvokti, naudoti ir valdyti </a:t>
            </a:r>
            <a:r>
              <a:rPr lang="lt-LT" dirty="0" err="1">
                <a:solidFill>
                  <a:schemeClr val="tx1"/>
                </a:solidFill>
              </a:rPr>
              <a:t>žiniatinklio</a:t>
            </a:r>
            <a:r>
              <a:rPr lang="lt-LT" dirty="0">
                <a:solidFill>
                  <a:schemeClr val="tx1"/>
                </a:solidFill>
              </a:rPr>
              <a:t> turinį, programinę įrangą, mobiliąsias programėles ir kitas skaitmeninės žiniasklaidos formas. Kaip aiškina Pasaulinės prieinamumo suvokimo dienos fondas: </a:t>
            </a:r>
            <a:r>
              <a:rPr lang="lt-LT" dirty="0" smtClean="0">
                <a:solidFill>
                  <a:schemeClr val="tx1"/>
                </a:solidFill>
              </a:rPr>
              <a:t>„kiekvienas </a:t>
            </a:r>
            <a:r>
              <a:rPr lang="lt-LT" dirty="0">
                <a:solidFill>
                  <a:schemeClr val="tx1"/>
                </a:solidFill>
              </a:rPr>
              <a:t>naudotojas nusipelno aukščiausios kokybės skaitmeninės patirties internete. Žmogus su negalia turi turėti galimybę naudotis </a:t>
            </a:r>
            <a:r>
              <a:rPr lang="lt-LT" dirty="0" err="1">
                <a:solidFill>
                  <a:schemeClr val="tx1"/>
                </a:solidFill>
              </a:rPr>
              <a:t>žiniatinklio</a:t>
            </a:r>
            <a:r>
              <a:rPr lang="lt-LT" dirty="0">
                <a:solidFill>
                  <a:schemeClr val="tx1"/>
                </a:solidFill>
              </a:rPr>
              <a:t> paslaugomis, turiniu ir kitais skaitmeniniais produktais taip pat sėkmingai, kaip ir tie, kurie neturi </a:t>
            </a:r>
            <a:r>
              <a:rPr lang="lt-LT" dirty="0" smtClean="0">
                <a:solidFill>
                  <a:schemeClr val="tx1"/>
                </a:solidFill>
              </a:rPr>
              <a:t>negalios.“</a:t>
            </a:r>
            <a:endParaRPr lang="tr-TR" dirty="0">
              <a:solidFill>
                <a:schemeClr val="tx1"/>
              </a:solidFill>
            </a:endParaRPr>
          </a:p>
        </p:txBody>
      </p:sp>
      <p:pic>
        <p:nvPicPr>
          <p:cNvPr id="5" name="Resim 4" descr="http://kharrison76.weebly.com/uploads/2/5/8/3/25836971/9307891_orig.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69327" y="2286001"/>
            <a:ext cx="3615546" cy="3366654"/>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387866" y="0"/>
            <a:ext cx="10178322" cy="652088"/>
          </a:xfrm>
        </p:spPr>
        <p:txBody>
          <a:bodyPr>
            <a:normAutofit fontScale="90000"/>
          </a:bodyPr>
          <a:lstStyle/>
          <a:p>
            <a:pPr algn="ctr"/>
            <a:r>
              <a:rPr lang="it-IT" b="1" dirty="0"/>
              <a:t>Skaitmeninio prieinamumo pavyzdžiai </a:t>
            </a:r>
            <a:r>
              <a:rPr lang="en-US" dirty="0"/>
              <a:t/>
            </a:r>
            <a:br>
              <a:rPr lang="en-US" dirty="0"/>
            </a:br>
            <a:r>
              <a:rPr lang="tr-TR" dirty="0" smtClean="0"/>
              <a:t/>
            </a:r>
            <a:br>
              <a:rPr lang="tr-TR" dirty="0" smtClean="0"/>
            </a:br>
            <a:r>
              <a:rPr lang="tr-TR" dirty="0" smtClean="0"/>
              <a:t> </a:t>
            </a:r>
            <a:endParaRPr lang="tr-TR" dirty="0"/>
          </a:p>
        </p:txBody>
      </p:sp>
      <p:sp>
        <p:nvSpPr>
          <p:cNvPr id="3" name="İçerik Yer Tutucusu 2"/>
          <p:cNvSpPr>
            <a:spLocks noGrp="1"/>
          </p:cNvSpPr>
          <p:nvPr>
            <p:ph idx="1"/>
          </p:nvPr>
        </p:nvSpPr>
        <p:spPr>
          <a:xfrm>
            <a:off x="1251678" y="1464542"/>
            <a:ext cx="8049340" cy="3593591"/>
          </a:xfrm>
        </p:spPr>
        <p:txBody>
          <a:bodyPr>
            <a:normAutofit fontScale="92500" lnSpcReduction="20000"/>
          </a:bodyPr>
          <a:lstStyle/>
          <a:p>
            <a:r>
              <a:rPr lang="it-IT" dirty="0">
                <a:solidFill>
                  <a:schemeClr val="tx1"/>
                </a:solidFill>
              </a:rPr>
              <a:t>Panagrinėkime keletą konkrečių skaitmeninio prieinamumo pavyzdžių. Tai padės suprasti, ką galite padaryti savo mokykloje (ar bet kurioje kitoje aplinkoje), kad pagerintumėte mokymosi patirtį ir prisidėtumėte prie labiau įtraukios aplinkos visiems. </a:t>
            </a:r>
            <a:endParaRPr lang="en-US" dirty="0">
              <a:solidFill>
                <a:schemeClr val="tx1"/>
              </a:solidFill>
            </a:endParaRPr>
          </a:p>
          <a:p>
            <a:r>
              <a:rPr lang="lt-LT" dirty="0">
                <a:solidFill>
                  <a:schemeClr val="tx1"/>
                </a:solidFill>
              </a:rPr>
              <a:t>Kai galvojate apie skaitmeninį prieinamumą, tikriausiai pirmiausia į galvą ateina regos sutrikimai. Ir iš tiesų, su regėjimu susijusios problemos buvo vienos pirmųjų, kurias reikėjo spręsti. Pavyzdžiui, ekrano skaitymo programinė įranga gali būti naudojama garsiai perskaityti svetainės turinį, o tai labai palengvina naršymą regos sutrikimų turintiems žmonėms. Panašiai daugelis interneto programų kūrėjų dabar į spalvinį aklumo aspektą atsižvelgia kurdami spalvas, o aukštos kokybės kompiuterių monitoriuose yra integruotos priemonės, padedančios akliesiems. </a:t>
            </a:r>
            <a:endParaRPr lang="tr-TR" dirty="0">
              <a:solidFill>
                <a:schemeClr val="tx1"/>
              </a:solidFill>
            </a:endParaRPr>
          </a:p>
        </p:txBody>
      </p:sp>
      <p:pic>
        <p:nvPicPr>
          <p:cNvPr id="6146" name="Picture 2" descr="Social Rights for All: Cities are committed to deliver on the European  Pillar of Social Righ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8936" y="4658169"/>
            <a:ext cx="4323808" cy="2161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219886" cy="1003070"/>
          </a:xfrm>
        </p:spPr>
        <p:txBody>
          <a:bodyPr>
            <a:normAutofit fontScale="90000"/>
          </a:bodyPr>
          <a:lstStyle/>
          <a:p>
            <a:pPr algn="ctr"/>
            <a:r>
              <a:rPr lang="lt-LT" b="1" dirty="0"/>
              <a:t>Kodėl skaitmeninė prieiga svarbi mokyklose? </a:t>
            </a:r>
            <a:br>
              <a:rPr lang="lt-LT" b="1" dirty="0"/>
            </a:br>
            <a:endParaRPr lang="tr-TR" dirty="0"/>
          </a:p>
        </p:txBody>
      </p:sp>
      <p:sp>
        <p:nvSpPr>
          <p:cNvPr id="3" name="İçerik Yer Tutucusu 2"/>
          <p:cNvSpPr>
            <a:spLocks noGrp="1"/>
          </p:cNvSpPr>
          <p:nvPr>
            <p:ph idx="1"/>
          </p:nvPr>
        </p:nvSpPr>
        <p:spPr>
          <a:xfrm>
            <a:off x="1008487" y="2110903"/>
            <a:ext cx="6192831" cy="4087090"/>
          </a:xfrm>
        </p:spPr>
        <p:txBody>
          <a:bodyPr/>
          <a:lstStyle/>
          <a:p>
            <a:pPr marL="0" indent="0" algn="just">
              <a:buNone/>
            </a:pPr>
            <a:r>
              <a:rPr lang="lt-LT" b="1" dirty="0" smtClean="0">
                <a:solidFill>
                  <a:schemeClr val="tx1"/>
                </a:solidFill>
              </a:rPr>
              <a:t>Skaitmeninis </a:t>
            </a:r>
            <a:r>
              <a:rPr lang="lt-LT" b="1" dirty="0">
                <a:solidFill>
                  <a:schemeClr val="tx1"/>
                </a:solidFill>
              </a:rPr>
              <a:t>prieinamumas yra labai svarbus mokyklose, nes tai yra priemonė, kuria neįgaliems ir sutrikusiems mokiniams sudaromos vienodos galimybės naudotis švietimo technologijomis (</a:t>
            </a:r>
            <a:r>
              <a:rPr lang="lt-LT" b="1" dirty="0" err="1">
                <a:solidFill>
                  <a:schemeClr val="tx1"/>
                </a:solidFill>
              </a:rPr>
              <a:t>EdTech</a:t>
            </a:r>
            <a:r>
              <a:rPr lang="lt-LT" b="1" dirty="0">
                <a:solidFill>
                  <a:schemeClr val="tx1"/>
                </a:solidFill>
              </a:rPr>
              <a:t>) ir mokymosi medžiaga. Kartu dėmesys skaitmeniniam prieinamumui gali suteikti šiems mokiniams galimybę naudotis tokia pačia mokymosi patirtimi kaip ir jų bendraamžiai. </a:t>
            </a:r>
          </a:p>
          <a:p>
            <a:pPr marL="0" indent="0">
              <a:buNone/>
            </a:pPr>
            <a:endParaRPr lang="tr-TR" b="1" dirty="0" smtClean="0"/>
          </a:p>
          <a:p>
            <a:endParaRPr lang="tr-TR" b="1" dirty="0" smtClean="0"/>
          </a:p>
          <a:p>
            <a:endParaRPr lang="tr-TR" b="1" dirty="0"/>
          </a:p>
        </p:txBody>
      </p:sp>
      <p:pic>
        <p:nvPicPr>
          <p:cNvPr id="6" name="Resim 5" descr="https://amnet-systems.com/wp-content/uploads/2022/07/shutterstock_1814238713-1-scale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3326" y="3537527"/>
            <a:ext cx="4230601" cy="2746057"/>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97860" y="378690"/>
            <a:ext cx="8658940" cy="4632684"/>
          </a:xfrm>
        </p:spPr>
        <p:txBody>
          <a:bodyPr>
            <a:normAutofit/>
          </a:bodyPr>
          <a:lstStyle/>
          <a:p>
            <a:pPr algn="just"/>
            <a:r>
              <a:rPr lang="tr-TR" dirty="0">
                <a:solidFill>
                  <a:schemeClr val="tx1"/>
                </a:solidFill>
              </a:rPr>
              <a:t>Verta pabrėžti, kad skaitmeninis prieinamumas gali būti pasiektas optimizuojant skaitmeninę žiniasklaidą, programinę įrangą ir mobiliąsias programėles, taip pat naudojant aparatinės įrangos sprendimus. Pavyzdžiui, kompiuterių monitoriuose gali būti įdiegtas spalvinio aklumo režimas, padedantis regos negalią turintiems naudotojams atskirti spalvas. Be to, garso aprašų klausymasis per ausines sustiprina mokymosi patirtį, neblaškydamas kitų mokinių dėmesio. </a:t>
            </a:r>
            <a:endParaRPr lang="en-US" dirty="0">
              <a:solidFill>
                <a:schemeClr val="tx1"/>
              </a:solidFill>
            </a:endParaRPr>
          </a:p>
          <a:p>
            <a:pPr algn="just"/>
            <a:r>
              <a:rPr lang="tr-TR" dirty="0">
                <a:solidFill>
                  <a:schemeClr val="tx1"/>
                </a:solidFill>
              </a:rPr>
              <a:t>Skaitmeninis prieinamumas susijęs su teisingumu ir įtraukiuoju švietimu. Nepaisant to, tolesniuose skyriuose bus nagrinėjama keletas konkrečių privalumų, susijusių su skaitmeninio prieinamumo sėkme.</a:t>
            </a:r>
            <a:endParaRPr lang="en-US" dirty="0">
              <a:solidFill>
                <a:schemeClr val="tx1"/>
              </a:solidFill>
            </a:endParaRPr>
          </a:p>
          <a:p>
            <a:pPr marL="0" indent="0">
              <a:buNone/>
            </a:pPr>
            <a:endParaRPr lang="tr-TR" sz="3200" dirty="0"/>
          </a:p>
        </p:txBody>
      </p:sp>
      <p:pic>
        <p:nvPicPr>
          <p:cNvPr id="6" name="Resim 5" descr="https://blog.abledocs.com/wp-content/uploads/2021/12/accessibility-education-uk-f-min.jpeg"/>
          <p:cNvPicPr/>
          <p:nvPr/>
        </p:nvPicPr>
        <p:blipFill>
          <a:blip r:embed="rId2">
            <a:extLst>
              <a:ext uri="{28A0092B-C50C-407E-A947-70E740481C1C}">
                <a14:useLocalDpi xmlns:a14="http://schemas.microsoft.com/office/drawing/2010/main" val="0"/>
              </a:ext>
            </a:extLst>
          </a:blip>
          <a:srcRect/>
          <a:stretch>
            <a:fillRect/>
          </a:stretch>
        </p:blipFill>
        <p:spPr bwMode="auto">
          <a:xfrm>
            <a:off x="5558674" y="3677874"/>
            <a:ext cx="6080760" cy="2667000"/>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b="1" dirty="0" smtClean="0"/>
              <a:t>MOKINI</a:t>
            </a:r>
            <a:r>
              <a:rPr lang="it-IT" b="1" dirty="0" smtClean="0"/>
              <a:t>ų </a:t>
            </a:r>
            <a:r>
              <a:rPr lang="it-IT" b="1" dirty="0"/>
              <a:t>įsitraukimas </a:t>
            </a:r>
            <a:r>
              <a:rPr lang="en-US" dirty="0"/>
              <a:t/>
            </a:r>
            <a:br>
              <a:rPr lang="en-US" dirty="0"/>
            </a:br>
            <a:r>
              <a:rPr lang="it-IT" b="1" dirty="0"/>
              <a:t> </a:t>
            </a:r>
            <a:endParaRPr lang="tr-TR" b="1" dirty="0"/>
          </a:p>
        </p:txBody>
      </p:sp>
      <p:sp>
        <p:nvSpPr>
          <p:cNvPr id="3" name="İçerik Yer Tutucusu 2"/>
          <p:cNvSpPr>
            <a:spLocks noGrp="1"/>
          </p:cNvSpPr>
          <p:nvPr>
            <p:ph idx="1"/>
          </p:nvPr>
        </p:nvSpPr>
        <p:spPr>
          <a:xfrm>
            <a:off x="1251678" y="1625600"/>
            <a:ext cx="10178322" cy="3847592"/>
          </a:xfrm>
        </p:spPr>
        <p:txBody>
          <a:bodyPr>
            <a:normAutofit fontScale="92500"/>
          </a:bodyPr>
          <a:lstStyle/>
          <a:p>
            <a:pPr marL="0" indent="0">
              <a:buNone/>
            </a:pPr>
            <a:endParaRPr lang="tr-TR" dirty="0"/>
          </a:p>
          <a:p>
            <a:pPr marL="0" indent="0" algn="just">
              <a:buNone/>
            </a:pPr>
            <a:r>
              <a:rPr lang="lt-LT" dirty="0">
                <a:solidFill>
                  <a:schemeClr val="tx1"/>
                </a:solidFill>
              </a:rPr>
              <a:t>Kas yra skaitmeninė prieiga </a:t>
            </a:r>
            <a:r>
              <a:rPr lang="lt-LT" dirty="0">
                <a:solidFill>
                  <a:srgbClr val="00B0F0"/>
                </a:solidFill>
              </a:rPr>
              <a:t>mokinių įsitraukimui</a:t>
            </a:r>
            <a:r>
              <a:rPr lang="lt-LT" dirty="0">
                <a:solidFill>
                  <a:schemeClr val="tx1"/>
                </a:solidFill>
              </a:rPr>
              <a:t>? Tai vienas svarbiausių įtraukiojo mokymosi aspektų. Tai būdas pasiekti, kad vaikai jaustųsi klasės dalimi ir noriai dalyvautų. Jei mokiniai, turintys sutrikimų ar negalią, negali suvokti, valdyti, suprasti ar kitaip naudotis skaitmenine medija, mažiau tikėtina, kad jie emociškai įsitrauks į pamokas, taip pat tikėtina, kad sumažės jų motyvacijos lygis. </a:t>
            </a:r>
          </a:p>
          <a:p>
            <a:pPr marL="0" indent="0" algn="just">
              <a:buNone/>
            </a:pPr>
            <a:r>
              <a:rPr lang="lt-LT" dirty="0">
                <a:solidFill>
                  <a:schemeClr val="tx1"/>
                </a:solidFill>
              </a:rPr>
              <a:t>Mokinių įsitraukimą galima apibendrintai apibūdinti kaip mokinių susidomėjimo ir emocinio įsitraukimo į tai, ko jie mokomi, laipsnį. Tikrasis mokinių įsitraukimas pasireiškia tada, kai mokiniai lanko pamokas, aktyviai jomis domisi, dalyvauja pamokoje ir yra suinteresuoti savo mokymosi rezultatais. Tačiau jis gali būti dar skirstomas į elgesio įsitraukimą, emocinį įsitraukimą ir kognityvinį įsitraukimą. Šis reikšmingas skirstymas rodo, kad mokiniai gali būti vienaip įsitraukę, o kitaip - neįsitraukę.</a:t>
            </a:r>
          </a:p>
          <a:p>
            <a:pPr marL="0" indent="0">
              <a:buNone/>
            </a:pPr>
            <a:endParaRPr lang="tr-TR" dirty="0"/>
          </a:p>
        </p:txBody>
      </p:sp>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it-IT" b="1" dirty="0"/>
              <a:t>Vienoda prieiga prie išteklių </a:t>
            </a:r>
            <a:endParaRPr lang="en-US" dirty="0"/>
          </a:p>
        </p:txBody>
      </p:sp>
      <p:sp>
        <p:nvSpPr>
          <p:cNvPr id="3" name="İçerik Yer Tutucusu 2"/>
          <p:cNvSpPr>
            <a:spLocks noGrp="1"/>
          </p:cNvSpPr>
          <p:nvPr>
            <p:ph idx="1"/>
          </p:nvPr>
        </p:nvSpPr>
        <p:spPr>
          <a:xfrm>
            <a:off x="1177787" y="1128451"/>
            <a:ext cx="10178322" cy="4466428"/>
          </a:xfrm>
        </p:spPr>
        <p:txBody>
          <a:bodyPr/>
          <a:lstStyle/>
          <a:p>
            <a:endParaRPr lang="tr-TR" dirty="0" smtClean="0">
              <a:solidFill>
                <a:schemeClr val="tx1"/>
              </a:solidFill>
            </a:endParaRPr>
          </a:p>
          <a:p>
            <a:r>
              <a:rPr lang="lt-LT" dirty="0">
                <a:solidFill>
                  <a:schemeClr val="tx1"/>
                </a:solidFill>
              </a:rPr>
              <a:t>Dar viena priežastis, kodėl skaitmeninis prieinamumas svarbus švietimui, yra ta, kad jis padeda užtikrinti vienodą prieigą prie išteklių. Tai gali būti ypač svarbu tais atvejais, kai mokinių prašoma naudotis internetiniais ištekliais, kad gautų informacijos ar atliktų veiklą už klasės ribų. </a:t>
            </a:r>
          </a:p>
          <a:p>
            <a:r>
              <a:rPr lang="lt-LT" dirty="0">
                <a:solidFill>
                  <a:schemeClr val="tx1"/>
                </a:solidFill>
              </a:rPr>
              <a:t>Turinio kūrėjams yra metodų, kurie gali padėti užtikrinti, kad visi turėtų vienodą prieigą prie išteklių. Pavyzdžiui, turinys gali būti įkeliamas keliais formatais, įskaitant tekstą, garsą ir vaizdo įrašus, o tai gali padėti prisitaikyti prie žmonių, turinčių įvairią negalią ar sutrikimų. Vaizdinis turinys gali būti specialiai sukurtas atsižvelgiant, pavyzdžiui, į spalvinį aklumą, o rašytinis turinys gali būti kuriamas atsižvelgiant į tokias problemas kaip </a:t>
            </a:r>
            <a:r>
              <a:rPr lang="lt-LT" dirty="0" err="1">
                <a:solidFill>
                  <a:schemeClr val="tx1"/>
                </a:solidFill>
              </a:rPr>
              <a:t>disleksija</a:t>
            </a:r>
            <a:r>
              <a:rPr lang="lt-LT" dirty="0">
                <a:solidFill>
                  <a:schemeClr val="tx1"/>
                </a:solidFill>
              </a:rPr>
              <a:t>.</a:t>
            </a:r>
          </a:p>
          <a:p>
            <a:endParaRPr lang="tr-TR" dirty="0"/>
          </a:p>
        </p:txBody>
      </p:sp>
      <p:pic>
        <p:nvPicPr>
          <p:cNvPr id="4" name="Resim 3" descr="https://onlinepublichealth.gwu.edu/wp-content/uploads/sites/47/2020/11/Whats_the_Difference_Between_Equity_and_Equality_her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4115" y="4313381"/>
            <a:ext cx="5530504" cy="2367165"/>
          </a:xfrm>
          <a:prstGeom prst="rect">
            <a:avLst/>
          </a:prstGeom>
          <a:noFill/>
          <a:ln>
            <a:noFill/>
          </a:ln>
        </p:spPr>
      </p:pic>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259</TotalTime>
  <Words>854</Words>
  <Application>Microsoft Office PowerPoint</Application>
  <PresentationFormat>Plačiaekranė</PresentationFormat>
  <Paragraphs>42</Paragraphs>
  <Slides>12</Slides>
  <Notes>2</Notes>
  <HiddenSlides>0</HiddenSlides>
  <MMClips>0</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12</vt:i4>
      </vt:variant>
    </vt:vector>
  </HeadingPairs>
  <TitlesOfParts>
    <vt:vector size="18" baseType="lpstr">
      <vt:lpstr>Arial</vt:lpstr>
      <vt:lpstr>Calibri</vt:lpstr>
      <vt:lpstr>Comic Sans MS</vt:lpstr>
      <vt:lpstr>Gill Sans MT</vt:lpstr>
      <vt:lpstr>Impact</vt:lpstr>
      <vt:lpstr>Badge</vt:lpstr>
      <vt:lpstr>„PowerPoint“ pateiktis</vt:lpstr>
      <vt:lpstr> SKAITMENINIS PILIETIŠKUMAS</vt:lpstr>
      <vt:lpstr>„PowerPoint“ pateiktis</vt:lpstr>
      <vt:lpstr>Kas yra skaitmeninis prieinamumas  ?</vt:lpstr>
      <vt:lpstr>Skaitmeninio prieinamumo pavyzdžiai    </vt:lpstr>
      <vt:lpstr>Kodėl skaitmeninė prieiga svarbi mokyklose?  </vt:lpstr>
      <vt:lpstr>„PowerPoint“ pateiktis</vt:lpstr>
      <vt:lpstr>MOKINIų įsitraukimas   </vt:lpstr>
      <vt:lpstr>Vienoda prieiga prie išteklių </vt:lpstr>
      <vt:lpstr> Švietimo technologijų naudojimas  </vt:lpstr>
      <vt:lpstr>VERTINIMO KLAUSIMAI</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52</cp:revision>
  <dcterms:created xsi:type="dcterms:W3CDTF">2022-09-11T14:23:08Z</dcterms:created>
  <dcterms:modified xsi:type="dcterms:W3CDTF">2022-11-27T16:13:43Z</dcterms:modified>
</cp:coreProperties>
</file>