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1" r:id="rId6"/>
    <p:sldId id="262" r:id="rId7"/>
    <p:sldId id="263" r:id="rId8"/>
    <p:sldId id="264" r:id="rId9"/>
    <p:sldId id="269"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28.11.2022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28.11.2022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28.11.2022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28.11.2022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28.11.2022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28.11.2022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28.11.2022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28.11.2022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28.11.2022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twinkl.com.tr/teaching-wiki/digital-literacy" TargetMode="External"/><Relationship Id="rId2" Type="http://schemas.openxmlformats.org/officeDocument/2006/relationships/hyperlink" Target="https://en.wikipedia.org/wiki/Digital_literac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VERTINIMO KLAUSIMAI</a:t>
            </a:r>
            <a:endParaRPr lang="tr-TR" dirty="0"/>
          </a:p>
        </p:txBody>
      </p:sp>
      <p:sp>
        <p:nvSpPr>
          <p:cNvPr id="3" name="İçerik Yer Tutucusu 2"/>
          <p:cNvSpPr>
            <a:spLocks noGrp="1"/>
          </p:cNvSpPr>
          <p:nvPr>
            <p:ph idx="1"/>
          </p:nvPr>
        </p:nvSpPr>
        <p:spPr>
          <a:xfrm>
            <a:off x="1251678" y="1611747"/>
            <a:ext cx="10178322" cy="3593591"/>
          </a:xfrm>
        </p:spPr>
        <p:txBody>
          <a:bodyPr/>
          <a:lstStyle/>
          <a:p>
            <a:pPr marL="0" indent="0">
              <a:buNone/>
            </a:pPr>
            <a:r>
              <a:rPr lang="lt-LT" dirty="0">
                <a:solidFill>
                  <a:schemeClr val="tx1"/>
                </a:solidFill>
              </a:rPr>
              <a:t>- Kas jums ateina į galvą, kai išgirstate žodį „skaitmeninis raštingumas“?</a:t>
            </a:r>
          </a:p>
          <a:p>
            <a:pPr marL="0" indent="0">
              <a:buNone/>
            </a:pPr>
            <a:r>
              <a:rPr lang="lt-LT" dirty="0">
                <a:solidFill>
                  <a:schemeClr val="tx1"/>
                </a:solidFill>
              </a:rPr>
              <a:t>- Kodėl skaitmeninis raštingumas yra labai svarbus švietimui?</a:t>
            </a:r>
          </a:p>
          <a:p>
            <a:pPr marL="0" indent="0">
              <a:buNone/>
            </a:pPr>
            <a:r>
              <a:rPr lang="lt-LT" dirty="0">
                <a:solidFill>
                  <a:schemeClr val="tx1"/>
                </a:solidFill>
              </a:rPr>
              <a:t>- Kokia yra technologijų naudojimo švietime nauda?</a:t>
            </a:r>
          </a:p>
          <a:p>
            <a:pPr marL="0" indent="0">
              <a:buNone/>
            </a:pPr>
            <a:r>
              <a:rPr lang="lt-LT" dirty="0">
                <a:solidFill>
                  <a:schemeClr val="tx1"/>
                </a:solidFill>
              </a:rPr>
              <a:t>- Pateikite skaitmeninio raštingumo įgūdžių pavyzdį.</a:t>
            </a: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Literacy. </a:t>
            </a:r>
            <a:r>
              <a:rPr lang="it-IT" u="sng" dirty="0">
                <a:hlinkClick r:id="rId2"/>
              </a:rPr>
              <a:t>https://en.wikipedia.org/wiki/Digital_literacy</a:t>
            </a:r>
            <a:endParaRPr lang="tr-TR" dirty="0"/>
          </a:p>
          <a:p>
            <a:pPr marL="0" indent="0">
              <a:buNone/>
            </a:pPr>
            <a:endParaRPr lang="tr-TR" dirty="0"/>
          </a:p>
          <a:p>
            <a:r>
              <a:rPr lang="it-IT" dirty="0"/>
              <a:t>Digital Literacy.  </a:t>
            </a:r>
            <a:r>
              <a:rPr lang="it-IT" u="sng" dirty="0">
                <a:hlinkClick r:id="rId3"/>
              </a:rPr>
              <a:t>https://www.twinkl.com.tr/teaching-wiki/digital-literacy</a:t>
            </a:r>
            <a:endParaRPr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lt-LT" dirty="0" smtClean="0"/>
              <a:t>SKAITMENINIS PILIETIŠKUMAS</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smtClean="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2700" b="1" dirty="0" smtClean="0">
                <a:solidFill>
                  <a:srgbClr val="000000"/>
                </a:solidFill>
                <a:latin typeface="Comic Sans MS" panose="030F0702030302020204" pitchFamily="66" charset="0"/>
              </a:rPr>
              <a:t> </a:t>
            </a:r>
            <a:br>
              <a:rPr lang="tr-TR" sz="2700" b="1" dirty="0" smtClean="0">
                <a:solidFill>
                  <a:srgbClr val="000000"/>
                </a:solidFill>
                <a:latin typeface="Comic Sans MS" panose="030F0702030302020204" pitchFamily="66" charset="0"/>
              </a:rPr>
            </a:br>
            <a:r>
              <a:rPr lang="tr-TR" sz="2700" b="1" dirty="0" smtClean="0">
                <a:solidFill>
                  <a:srgbClr val="000000"/>
                </a:solidFill>
                <a:latin typeface="Comic Sans MS" panose="030F0702030302020204" pitchFamily="66" charset="0"/>
              </a:rPr>
              <a:t>5</a:t>
            </a:r>
            <a:r>
              <a:rPr lang="lt-LT" sz="2700" b="1" dirty="0" smtClean="0">
                <a:solidFill>
                  <a:srgbClr val="000000"/>
                </a:solidFill>
                <a:latin typeface="Comic Sans MS" panose="030F0702030302020204" pitchFamily="66" charset="0"/>
              </a:rPr>
              <a:t> TEMA</a:t>
            </a:r>
            <a:r>
              <a:rPr lang="tr-TR" sz="2700" dirty="0" smtClean="0">
                <a:latin typeface="Comic Sans MS" panose="030F0702030302020204" pitchFamily="66" charset="0"/>
              </a:rPr>
              <a:t>: </a:t>
            </a:r>
            <a:r>
              <a:rPr lang="lt-LT" sz="2700" b="1" dirty="0" smtClean="0">
                <a:solidFill>
                  <a:srgbClr val="0070C0"/>
                </a:solidFill>
                <a:latin typeface="Comic Sans MS" panose="030F0702030302020204" pitchFamily="66" charset="0"/>
              </a:rPr>
              <a:t>SKAITMENINIS RAŠTINGUMAS</a:t>
            </a: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SKAITMENINIS RAŠTINGUMAS</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pPr fontAlgn="base"/>
            <a:r>
              <a:rPr lang="lt-LT" b="1" dirty="0">
                <a:solidFill>
                  <a:schemeClr val="tx1"/>
                </a:solidFill>
              </a:rPr>
              <a:t>Skaitmeninis raštingumas - </a:t>
            </a:r>
            <a:r>
              <a:rPr lang="lt-LT" dirty="0">
                <a:solidFill>
                  <a:schemeClr val="tx1"/>
                </a:solidFill>
              </a:rPr>
              <a:t>tai asmens gebėjimas rasti, vertinti ir perduoti informaciją rašant ir naudojant kitą žiniasklaidą įvairiose skaitmeninėse platformose. </a:t>
            </a:r>
            <a:endParaRPr lang="tr-TR" dirty="0">
              <a:solidFill>
                <a:schemeClr val="tx1"/>
              </a:solidFill>
            </a:endParaRPr>
          </a:p>
        </p:txBody>
      </p:sp>
      <p:pic>
        <p:nvPicPr>
          <p:cNvPr id="4" name="Picture 2" descr="https://www.cambridge.org/elt/blog/wp-content/uploads/2021/07/GettyImages-1163177753-e16261946976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6947" y="1967345"/>
            <a:ext cx="5303609" cy="374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pPr algn="ctr" fontAlgn="base"/>
            <a:r>
              <a:rPr lang="it-IT" b="1" i="1" dirty="0"/>
              <a:t> </a:t>
            </a:r>
            <a:r>
              <a:rPr lang="it-IT" b="1" dirty="0" smtClean="0"/>
              <a:t>Kodėl </a:t>
            </a:r>
            <a:r>
              <a:rPr lang="it-IT" b="1" dirty="0"/>
              <a:t>skaitmeninio raštingumo įgūdžiai yra svarbūs?</a:t>
            </a:r>
            <a:endParaRPr lang="en-US" dirty="0"/>
          </a:p>
        </p:txBody>
      </p:sp>
      <p:sp>
        <p:nvSpPr>
          <p:cNvPr id="3" name="İçerik Yer Tutucusu 2"/>
          <p:cNvSpPr>
            <a:spLocks noGrp="1"/>
          </p:cNvSpPr>
          <p:nvPr>
            <p:ph idx="1"/>
          </p:nvPr>
        </p:nvSpPr>
        <p:spPr>
          <a:xfrm>
            <a:off x="1177788" y="1874517"/>
            <a:ext cx="5564757" cy="4623447"/>
          </a:xfrm>
        </p:spPr>
        <p:txBody>
          <a:bodyPr>
            <a:normAutofit lnSpcReduction="10000"/>
          </a:bodyPr>
          <a:lstStyle/>
          <a:p>
            <a:pPr algn="just"/>
            <a:r>
              <a:rPr lang="lt-LT" dirty="0">
                <a:solidFill>
                  <a:schemeClr val="tx1"/>
                </a:solidFill>
              </a:rPr>
              <a:t>Skaitmeninio raštingumo įgūdžiai šiandien pasaulyje yra svarbesni nei bet kada anksčiau. Dabar vaikai auga su visur esančiomis technologijomis, o tokios temos kaip kodavimas ir socialinė žiniasklaida įtrauktos į nacionalines mokymo programas. Mokyklų vadovai ir mokytojai vis daugiau dėmesio skiria skaitmeninio raštingumo įgūdžių naudai mokyklose, nes šiuolaikiniai mokiniai į internetą ir socialinę žiniasklaidą žvelgia kaip į pagrindinį informacijos šaltinį. Todėl gebėjimas saugiai, patikimai ir efektyviai naudotis skaitmeninėmis platformomis tampa dar svarbesnis jų mokymuisi ir būsimam gyvenimui.</a:t>
            </a:r>
            <a:endParaRPr lang="tr-TR" dirty="0">
              <a:solidFill>
                <a:schemeClr val="tx1"/>
              </a:solidFill>
            </a:endParaRPr>
          </a:p>
        </p:txBody>
      </p:sp>
      <p:pic>
        <p:nvPicPr>
          <p:cNvPr id="4" name="Picture 2" descr="https://knilt.arcc.albany.edu/images/7/7e/Screen_Shot_2021-11-19_at_11.06.58_P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2747008"/>
            <a:ext cx="4251488" cy="2833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normAutofit/>
          </a:bodyPr>
          <a:lstStyle/>
          <a:p>
            <a:pPr algn="just"/>
            <a:r>
              <a:rPr lang="lt-LT" b="1" dirty="0">
                <a:solidFill>
                  <a:schemeClr val="tx1"/>
                </a:solidFill>
              </a:rPr>
              <a:t>Efektyvus darbas: </a:t>
            </a:r>
            <a:r>
              <a:rPr lang="lt-LT" dirty="0">
                <a:solidFill>
                  <a:schemeClr val="tx1"/>
                </a:solidFill>
              </a:rPr>
              <a:t>vaikams dažnai tenka atlikti ilgesnes užduotis raštu ir rengti mokslinių tyrimų projektus. Skaitmeninis raštingumas ir gebėjimas naudotis technologijomis gali padėti mokiniams atlikti šį darbą tiksliau ir greičiau. Tai leistų jiems lengviau ir sklandžiau mokytis pagal mokymo programą, visapusiškai išnaudojant technologijų teikiamą švietimo pagalbą.</a:t>
            </a:r>
          </a:p>
          <a:p>
            <a:pPr algn="just"/>
            <a:endParaRPr lang="lt-LT" dirty="0">
              <a:solidFill>
                <a:schemeClr val="tx1"/>
              </a:solidFill>
            </a:endParaRPr>
          </a:p>
          <a:p>
            <a:pPr algn="just"/>
            <a:r>
              <a:rPr lang="lt-LT" b="1" dirty="0">
                <a:solidFill>
                  <a:schemeClr val="tx1"/>
                </a:solidFill>
              </a:rPr>
              <a:t>Sauga: </a:t>
            </a:r>
            <a:r>
              <a:rPr lang="lt-LT" dirty="0">
                <a:solidFill>
                  <a:schemeClr val="tx1"/>
                </a:solidFill>
              </a:rPr>
              <a:t>skaitmeninio raštingumo mokymasis kontroliuojamoje ir saugioje aplinkoje, pavyzdžiui, klasėje, gali paruošti vaikus saugiai tyrinėti interneto pasaulį ir saugoti savo asmeninę informaciją nuo nepažįstamų žmonių internete. Šioje saugioje ir patikimoje aplinkoje taip pat galima mokyti vaikus apie kibernetinių patyčių ir internetinių sukčių pavojus, kad sumažintumėte riziką mokiniams tapti tokio elgesio </a:t>
            </a:r>
            <a:r>
              <a:rPr lang="lt-LT" dirty="0" smtClean="0">
                <a:solidFill>
                  <a:schemeClr val="tx1"/>
                </a:solidFill>
              </a:rPr>
              <a:t>aukomis.</a:t>
            </a:r>
          </a:p>
          <a:p>
            <a:pPr algn="just"/>
            <a:r>
              <a:rPr lang="lt-LT" b="1" dirty="0" smtClean="0">
                <a:solidFill>
                  <a:schemeClr val="tx1"/>
                </a:solidFill>
              </a:rPr>
              <a:t>Savęs </a:t>
            </a:r>
            <a:r>
              <a:rPr lang="lt-LT" b="1" dirty="0">
                <a:solidFill>
                  <a:schemeClr val="tx1"/>
                </a:solidFill>
              </a:rPr>
              <a:t>pažinimas: </a:t>
            </a:r>
            <a:r>
              <a:rPr lang="lt-LT" dirty="0">
                <a:solidFill>
                  <a:schemeClr val="tx1"/>
                </a:solidFill>
              </a:rPr>
              <a:t>Kiekviena žinutė </a:t>
            </a:r>
            <a:r>
              <a:rPr lang="lt-LT" dirty="0" err="1">
                <a:solidFill>
                  <a:schemeClr val="tx1"/>
                </a:solidFill>
              </a:rPr>
              <a:t>Instagrame</a:t>
            </a:r>
            <a:r>
              <a:rPr lang="lt-LT" dirty="0">
                <a:solidFill>
                  <a:schemeClr val="tx1"/>
                </a:solidFill>
              </a:rPr>
              <a:t>, kiekvienas </a:t>
            </a:r>
            <a:r>
              <a:rPr lang="lt-LT" dirty="0" err="1">
                <a:solidFill>
                  <a:schemeClr val="tx1"/>
                </a:solidFill>
              </a:rPr>
              <a:t>tviterio</a:t>
            </a:r>
            <a:r>
              <a:rPr lang="lt-LT" dirty="0">
                <a:solidFill>
                  <a:schemeClr val="tx1"/>
                </a:solidFill>
              </a:rPr>
              <a:t> ir tinklaraščio įrašas palieka skaitmeninį pėdsaką. Mokydamiesi skaitmeninio raštingumo įgūdžių vaikai sužinos, kaip palikti gerus pėdsakus, o ne tokius, dėl kurių vėliau gailėsis. Šiuo atveju daugiausia dėmesio skiriama mokymui, kaip naudotis socialine žiniasklaida ir kitomis interneto platformomis, kad būtų sukurta teigiama reputacija internete.</a:t>
            </a:r>
            <a:endParaRPr lang="tr-TR" dirty="0">
              <a:solidFill>
                <a:schemeClr val="tx1"/>
              </a:solidFill>
            </a:endParaRPr>
          </a:p>
        </p:txBody>
      </p:sp>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dirty="0"/>
              <a:t>Skaitmeninio raštingumo įgūdžių pavyzdžiai</a:t>
            </a:r>
            <a:endParaRPr lang="en-US" b="1" i="1" dirty="0"/>
          </a:p>
        </p:txBody>
      </p:sp>
      <p:sp>
        <p:nvSpPr>
          <p:cNvPr id="3" name="İçerik Yer Tutucusu 2"/>
          <p:cNvSpPr>
            <a:spLocks noGrp="1"/>
          </p:cNvSpPr>
          <p:nvPr>
            <p:ph idx="1"/>
          </p:nvPr>
        </p:nvSpPr>
        <p:spPr>
          <a:xfrm>
            <a:off x="1251678" y="1874517"/>
            <a:ext cx="10178322" cy="4792059"/>
          </a:xfrm>
        </p:spPr>
        <p:txBody>
          <a:bodyPr>
            <a:normAutofit/>
          </a:bodyPr>
          <a:lstStyle/>
          <a:p>
            <a:r>
              <a:rPr lang="tr-TR" dirty="0">
                <a:solidFill>
                  <a:schemeClr val="tx1"/>
                </a:solidFill>
              </a:rPr>
              <a:t>- Naudojimasis telefonu elektroniniams laiškams tikrinti.</a:t>
            </a:r>
            <a:endParaRPr lang="en-US" b="1" i="1" dirty="0">
              <a:solidFill>
                <a:schemeClr val="tx1"/>
              </a:solidFill>
            </a:endParaRPr>
          </a:p>
          <a:p>
            <a:r>
              <a:rPr lang="tr-TR" dirty="0">
                <a:solidFill>
                  <a:schemeClr val="tx1"/>
                </a:solidFill>
              </a:rPr>
              <a:t>- Naudojimasis internetine paieškos sistema norint rasti atsakymą į klausimą.</a:t>
            </a:r>
            <a:endParaRPr lang="en-US" b="1" i="1" dirty="0">
              <a:solidFill>
                <a:schemeClr val="tx1"/>
              </a:solidFill>
            </a:endParaRPr>
          </a:p>
          <a:p>
            <a:r>
              <a:rPr lang="tr-TR" dirty="0">
                <a:solidFill>
                  <a:schemeClr val="tx1"/>
                </a:solidFill>
              </a:rPr>
              <a:t>- Naudojimasis internetine paieška siekiant atlikti tiriamąjį projektą.</a:t>
            </a:r>
            <a:endParaRPr lang="en-US" b="1" i="1" dirty="0">
              <a:solidFill>
                <a:schemeClr val="tx1"/>
              </a:solidFill>
            </a:endParaRPr>
          </a:p>
          <a:p>
            <a:r>
              <a:rPr lang="tr-TR" dirty="0">
                <a:solidFill>
                  <a:schemeClr val="tx1"/>
                </a:solidFill>
              </a:rPr>
              <a:t>- Internetinio profilio sukūrimas socialinės žiniasklaidos platformoje</a:t>
            </a:r>
            <a:endParaRPr lang="en-US" b="1" i="1" dirty="0">
              <a:solidFill>
                <a:schemeClr val="tx1"/>
              </a:solidFill>
            </a:endParaRPr>
          </a:p>
          <a:p>
            <a:pPr marL="0" indent="0">
              <a:buNone/>
            </a:pPr>
            <a:endParaRPr lang="tr-TR" dirty="0" smtClean="0"/>
          </a:p>
        </p:txBody>
      </p:sp>
      <p:pic>
        <p:nvPicPr>
          <p:cNvPr id="3074" name="Picture 2" descr="https://www.telefonica.com/en/wp-content/uploads/sites/5/2022/06/4541-Senior-couple-with-lapto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5421" y="3863202"/>
            <a:ext cx="3729231" cy="2485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lt-LT" b="1" dirty="0"/>
              <a:t>Technologijų naudojimo mokymuisi remti </a:t>
            </a:r>
            <a:r>
              <a:rPr lang="lt-LT" b="1" dirty="0" err="1"/>
              <a:t>privalumai</a:t>
            </a:r>
            <a:endParaRPr lang="tr-TR" b="1" i="1" dirty="0"/>
          </a:p>
        </p:txBody>
      </p:sp>
      <p:sp>
        <p:nvSpPr>
          <p:cNvPr id="3" name="İçerik Yer Tutucusu 2"/>
          <p:cNvSpPr>
            <a:spLocks noGrp="1"/>
          </p:cNvSpPr>
          <p:nvPr>
            <p:ph idx="1"/>
          </p:nvPr>
        </p:nvSpPr>
        <p:spPr>
          <a:xfrm>
            <a:off x="1179442" y="1996669"/>
            <a:ext cx="10178322" cy="3537527"/>
          </a:xfrm>
        </p:spPr>
        <p:txBody>
          <a:bodyPr>
            <a:normAutofit/>
          </a:bodyPr>
          <a:lstStyle/>
          <a:p>
            <a:pPr marL="457200" indent="-457200">
              <a:buAutoNum type="arabicPeriod"/>
            </a:pPr>
            <a:r>
              <a:rPr lang="lt-LT" b="1" dirty="0" smtClean="0">
                <a:solidFill>
                  <a:schemeClr val="tx1"/>
                </a:solidFill>
              </a:rPr>
              <a:t>Skatina </a:t>
            </a:r>
            <a:r>
              <a:rPr lang="lt-LT" b="1" dirty="0">
                <a:solidFill>
                  <a:schemeClr val="tx1"/>
                </a:solidFill>
              </a:rPr>
              <a:t>individualų mokymąsi</a:t>
            </a:r>
            <a:r>
              <a:rPr lang="lt-LT" b="1" dirty="0" smtClean="0">
                <a:solidFill>
                  <a:schemeClr val="tx1"/>
                </a:solidFill>
              </a:rPr>
              <a:t>.</a:t>
            </a:r>
          </a:p>
          <a:p>
            <a:pPr marL="457200" indent="-457200">
              <a:buAutoNum type="arabicPeriod"/>
            </a:pPr>
            <a:r>
              <a:rPr lang="lt-LT" b="1" dirty="0" smtClean="0">
                <a:solidFill>
                  <a:schemeClr val="tx1"/>
                </a:solidFill>
              </a:rPr>
              <a:t>2</a:t>
            </a:r>
            <a:r>
              <a:rPr lang="lt-LT" b="1" dirty="0">
                <a:solidFill>
                  <a:schemeClr val="tx1"/>
                </a:solidFill>
              </a:rPr>
              <a:t>. Geresnė atmintis ir žinių išsaugojimas</a:t>
            </a:r>
            <a:r>
              <a:rPr lang="lt-LT" b="1" dirty="0" smtClean="0">
                <a:solidFill>
                  <a:schemeClr val="tx1"/>
                </a:solidFill>
              </a:rPr>
              <a:t>.</a:t>
            </a:r>
          </a:p>
          <a:p>
            <a:pPr marL="457200" indent="-457200">
              <a:buAutoNum type="arabicPeriod"/>
            </a:pPr>
            <a:r>
              <a:rPr lang="lt-LT" b="1" dirty="0" smtClean="0">
                <a:solidFill>
                  <a:schemeClr val="tx1"/>
                </a:solidFill>
              </a:rPr>
              <a:t>3</a:t>
            </a:r>
            <a:r>
              <a:rPr lang="lt-LT" b="1" dirty="0">
                <a:solidFill>
                  <a:schemeClr val="tx1"/>
                </a:solidFill>
              </a:rPr>
              <a:t>. Lanksčios mokymo strategijos. </a:t>
            </a:r>
            <a:endParaRPr lang="lt-LT" b="1" dirty="0" smtClean="0">
              <a:solidFill>
                <a:schemeClr val="tx1"/>
              </a:solidFill>
            </a:endParaRPr>
          </a:p>
          <a:p>
            <a:pPr marL="457200" indent="-457200">
              <a:buAutoNum type="arabicPeriod"/>
            </a:pPr>
            <a:r>
              <a:rPr lang="lt-LT" b="1" dirty="0" smtClean="0">
                <a:solidFill>
                  <a:schemeClr val="tx1"/>
                </a:solidFill>
              </a:rPr>
              <a:t>4</a:t>
            </a:r>
            <a:r>
              <a:rPr lang="lt-LT" b="1" dirty="0">
                <a:solidFill>
                  <a:schemeClr val="tx1"/>
                </a:solidFill>
              </a:rPr>
              <a:t>. Skatina bendravimą ir komandinį darbą.</a:t>
            </a:r>
            <a:endParaRPr lang="tr-TR" dirty="0">
              <a:solidFill>
                <a:schemeClr val="tx1"/>
              </a:solidFill>
            </a:endParaRPr>
          </a:p>
        </p:txBody>
      </p:sp>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Skaitmeniniai čiabuviai ir skaitmeniniai imigrantai</a:t>
            </a:r>
            <a:r>
              <a:rPr lang="en-US" dirty="0"/>
              <a:t/>
            </a:r>
            <a:br>
              <a:rPr lang="en-US" dirty="0"/>
            </a:br>
            <a:r>
              <a:rPr lang="tr-TR" b="1" dirty="0"/>
              <a:t/>
            </a:r>
            <a:br>
              <a:rPr lang="tr-TR" b="1" dirty="0"/>
            </a:br>
            <a:r>
              <a:rPr lang="tr-TR" b="1" dirty="0"/>
              <a:t/>
            </a:r>
            <a:br>
              <a:rPr lang="tr-TR" b="1" dirty="0"/>
            </a:br>
            <a:r>
              <a:rPr lang="tr-TR" b="1" dirty="0"/>
              <a:t/>
            </a:r>
            <a:br>
              <a:rPr lang="tr-TR" b="1" dirty="0"/>
            </a:br>
            <a:endParaRPr lang="tr-TR" dirty="0"/>
          </a:p>
        </p:txBody>
      </p:sp>
      <p:sp>
        <p:nvSpPr>
          <p:cNvPr id="3" name="İçerik Yer Tutucusu 2"/>
          <p:cNvSpPr>
            <a:spLocks noGrp="1"/>
          </p:cNvSpPr>
          <p:nvPr>
            <p:ph idx="1"/>
          </p:nvPr>
        </p:nvSpPr>
        <p:spPr>
          <a:xfrm>
            <a:off x="982305" y="1874517"/>
            <a:ext cx="10178322" cy="3593591"/>
          </a:xfrm>
        </p:spPr>
        <p:txBody>
          <a:bodyPr/>
          <a:lstStyle/>
          <a:p>
            <a:pPr algn="just"/>
            <a:r>
              <a:rPr lang="it-IT" b="1" dirty="0">
                <a:solidFill>
                  <a:schemeClr val="tx1"/>
                </a:solidFill>
              </a:rPr>
              <a:t>Skaitmeninis čiabuvis </a:t>
            </a:r>
            <a:r>
              <a:rPr lang="it-IT" dirty="0">
                <a:solidFill>
                  <a:schemeClr val="tx1"/>
                </a:solidFill>
              </a:rPr>
              <a:t>- tai žmogus, gimęs skaitmeniniame amžiuje. </a:t>
            </a:r>
            <a:r>
              <a:rPr lang="it-IT" b="1" dirty="0">
                <a:solidFill>
                  <a:schemeClr val="tx1"/>
                </a:solidFill>
              </a:rPr>
              <a:t>Skaitmeninis imigrantas </a:t>
            </a:r>
            <a:r>
              <a:rPr lang="it-IT" dirty="0">
                <a:solidFill>
                  <a:schemeClr val="tx1"/>
                </a:solidFill>
              </a:rPr>
              <a:t>- tai asmuo, kuris technologiją įsisavina vėliau gyvenime. Šios dvi žmonių grupės nuo pat gimimo skirtingai sąveikavo su technologijomis - tai kartų atotrūkis. Tai tiesiogiai susiję su jų individualiu unikaliu santykiu su skaitmeniniu raštingumu. Skaitmeniniai čiabuviai sukūrė visur esančias informacines sistemas (VIS).  Šios sistemos apima mobiliuosius telefonus, nešiojamuosius kompiuterius ir asmeninius skaitmeninius pagalbininkus.  Jos taip pat išplito į automobilius ir </a:t>
            </a:r>
            <a:r>
              <a:rPr lang="it-IT" dirty="0" smtClean="0">
                <a:solidFill>
                  <a:schemeClr val="tx1"/>
                </a:solidFill>
              </a:rPr>
              <a:t>pastatus</a:t>
            </a:r>
            <a:r>
              <a:rPr lang="lt-LT" dirty="0" smtClean="0">
                <a:solidFill>
                  <a:schemeClr val="tx1"/>
                </a:solidFill>
              </a:rPr>
              <a:t>.</a:t>
            </a:r>
            <a:endParaRPr lang="tr-TR" dirty="0">
              <a:solidFill>
                <a:schemeClr val="tx1"/>
              </a:solidFill>
            </a:endParaRPr>
          </a:p>
        </p:txBody>
      </p:sp>
      <p:pic>
        <p:nvPicPr>
          <p:cNvPr id="4098" name="Picture 2" descr="young-digital-nativ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0170" y="4430403"/>
            <a:ext cx="4095438" cy="2372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325</TotalTime>
  <Words>513</Words>
  <Application>Microsoft Office PowerPoint</Application>
  <PresentationFormat>Plačiaekranė</PresentationFormat>
  <Paragraphs>35</Paragraphs>
  <Slides>11</Slides>
  <Notes>0</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11</vt:i4>
      </vt:variant>
    </vt:vector>
  </HeadingPairs>
  <TitlesOfParts>
    <vt:vector size="16" baseType="lpstr">
      <vt:lpstr>Arial</vt:lpstr>
      <vt:lpstr>Comic Sans MS</vt:lpstr>
      <vt:lpstr>Gill Sans MT</vt:lpstr>
      <vt:lpstr>Impact</vt:lpstr>
      <vt:lpstr>Badge</vt:lpstr>
      <vt:lpstr>„PowerPoint“ pateiktis</vt:lpstr>
      <vt:lpstr>SKAITMENINIS PILIETIŠKUMAS</vt:lpstr>
      <vt:lpstr>  5 TEMA: SKAITMENINIS RAŠTINGUMAS</vt:lpstr>
      <vt:lpstr>SKAITMENINIS RAŠTINGUMAS</vt:lpstr>
      <vt:lpstr> Kodėl skaitmeninio raštingumo įgūdžiai yra svarbūs?</vt:lpstr>
      <vt:lpstr>„PowerPoint“ pateiktis</vt:lpstr>
      <vt:lpstr>Skaitmeninio raštingumo įgūdžių pavyzdžiai</vt:lpstr>
      <vt:lpstr>Technologijų naudojimo mokymuisi remti privalumai</vt:lpstr>
      <vt:lpstr>Skaitmeniniai čiabuviai ir skaitmeniniai imigrantai    </vt:lpstr>
      <vt:lpstr>VERTINIMO KLAUSIMAI</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90</cp:revision>
  <dcterms:created xsi:type="dcterms:W3CDTF">2022-09-12T18:30:20Z</dcterms:created>
  <dcterms:modified xsi:type="dcterms:W3CDTF">2022-11-28T04:33:26Z</dcterms:modified>
</cp:coreProperties>
</file>