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7" r:id="rId1"/>
  </p:sldMasterIdLst>
  <p:notesMasterIdLst>
    <p:notesMasterId r:id="rId15"/>
  </p:notesMasterIdLst>
  <p:sldIdLst>
    <p:sldId id="258" r:id="rId2"/>
    <p:sldId id="256" r:id="rId3"/>
    <p:sldId id="259" r:id="rId4"/>
    <p:sldId id="260" r:id="rId5"/>
    <p:sldId id="261" r:id="rId6"/>
    <p:sldId id="262" r:id="rId7"/>
    <p:sldId id="263" r:id="rId8"/>
    <p:sldId id="264" r:id="rId9"/>
    <p:sldId id="265" r:id="rId10"/>
    <p:sldId id="269" r:id="rId11"/>
    <p:sldId id="268" r:id="rId12"/>
    <p:sldId id="266"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4660"/>
  </p:normalViewPr>
  <p:slideViewPr>
    <p:cSldViewPr snapToGrid="0">
      <p:cViewPr varScale="1">
        <p:scale>
          <a:sx n="79" d="100"/>
          <a:sy n="79" d="100"/>
        </p:scale>
        <p:origin x="830"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6D6346-39EE-49F2-83D0-744C0B12A2B6}" type="datetimeFigureOut">
              <a:rPr lang="tr-TR" smtClean="0"/>
              <a:t>28.11.2022</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EB73A1-3A80-42FE-9B4C-98B24E0AB820}" type="slidenum">
              <a:rPr lang="tr-TR" smtClean="0"/>
              <a:t>‹#›</a:t>
            </a:fld>
            <a:endParaRPr lang="tr-TR"/>
          </a:p>
        </p:txBody>
      </p:sp>
    </p:spTree>
    <p:extLst>
      <p:ext uri="{BB962C8B-B14F-4D97-AF65-F5344CB8AC3E}">
        <p14:creationId xmlns:p14="http://schemas.microsoft.com/office/powerpoint/2010/main" val="147203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1</a:t>
            </a:fld>
            <a:endParaRPr lang="tr-TR"/>
          </a:p>
        </p:txBody>
      </p:sp>
    </p:spTree>
    <p:extLst>
      <p:ext uri="{BB962C8B-B14F-4D97-AF65-F5344CB8AC3E}">
        <p14:creationId xmlns:p14="http://schemas.microsoft.com/office/powerpoint/2010/main" val="754549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it-IT" sz="1200" kern="1200" dirty="0" smtClean="0">
                <a:solidFill>
                  <a:schemeClr val="tx1"/>
                </a:solidFill>
                <a:effectLst/>
                <a:latin typeface="+mn-lt"/>
                <a:ea typeface="+mn-ea"/>
                <a:cs typeface="+mn-cs"/>
                <a:sym typeface="Symbol"/>
              </a:rPr>
              <a:t></a:t>
            </a:r>
            <a:r>
              <a:rPr lang="it-IT" sz="1200" kern="1200" dirty="0" smtClean="0">
                <a:solidFill>
                  <a:schemeClr val="tx1"/>
                </a:solidFill>
                <a:effectLst/>
                <a:latin typeface="+mn-lt"/>
                <a:ea typeface="+mn-ea"/>
                <a:cs typeface="+mn-cs"/>
              </a:rPr>
              <a:t> Students understand what can be downloaded without charge and what is considered copyrighted material and should be paid for. </a:t>
            </a:r>
            <a:endParaRPr lang="tr-TR" sz="1200" kern="1200" dirty="0" smtClean="0">
              <a:solidFill>
                <a:schemeClr val="tx1"/>
              </a:solidFill>
              <a:effectLst/>
              <a:latin typeface="+mn-lt"/>
              <a:ea typeface="+mn-ea"/>
              <a:cs typeface="+mn-cs"/>
            </a:endParaRPr>
          </a:p>
          <a:p>
            <a:r>
              <a:rPr lang="it-IT" sz="1200" kern="1200" dirty="0" smtClean="0">
                <a:solidFill>
                  <a:schemeClr val="tx1"/>
                </a:solidFill>
                <a:effectLst/>
                <a:latin typeface="+mn-lt"/>
                <a:ea typeface="+mn-ea"/>
                <a:cs typeface="+mn-cs"/>
                <a:sym typeface="Symbol"/>
              </a:rPr>
              <a:t></a:t>
            </a:r>
            <a:r>
              <a:rPr lang="it-IT" sz="1200" kern="1200" dirty="0" smtClean="0">
                <a:solidFill>
                  <a:schemeClr val="tx1"/>
                </a:solidFill>
                <a:effectLst/>
                <a:latin typeface="+mn-lt"/>
                <a:ea typeface="+mn-ea"/>
                <a:cs typeface="+mn-cs"/>
              </a:rPr>
              <a:t> Students inform an adult of others sharing nude or semi-nude photographs (sexting). </a:t>
            </a:r>
            <a:endParaRPr lang="tr-TR" sz="1200" kern="1200" dirty="0" smtClean="0">
              <a:solidFill>
                <a:schemeClr val="tx1"/>
              </a:solidFill>
              <a:effectLst/>
              <a:latin typeface="+mn-lt"/>
              <a:ea typeface="+mn-ea"/>
              <a:cs typeface="+mn-cs"/>
            </a:endParaRPr>
          </a:p>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8</a:t>
            </a:fld>
            <a:endParaRPr lang="tr-TR"/>
          </a:p>
        </p:txBody>
      </p:sp>
    </p:spTree>
    <p:extLst>
      <p:ext uri="{BB962C8B-B14F-4D97-AF65-F5344CB8AC3E}">
        <p14:creationId xmlns:p14="http://schemas.microsoft.com/office/powerpoint/2010/main" val="1588234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E4220FC-A4F2-49BE-84BC-D8A2F70B51E4}" type="datetimeFigureOut">
              <a:rPr lang="tr-TR" smtClean="0"/>
              <a:t>28.11.2022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5C9D03F9-3C1C-4AA6-9753-E7488DE3C538}"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18900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28.11.2022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930568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28.11.2022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076001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28.11.2022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708743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6E4220FC-A4F2-49BE-84BC-D8A2F70B51E4}" type="datetimeFigureOut">
              <a:rPr lang="tr-TR" smtClean="0"/>
              <a:t>28.11.2022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5C9D03F9-3C1C-4AA6-9753-E7488DE3C538}"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2240002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6E4220FC-A4F2-49BE-84BC-D8A2F70B51E4}" type="datetimeFigureOut">
              <a:rPr lang="tr-TR" smtClean="0"/>
              <a:t>28.11.2022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2563694"/>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6E4220FC-A4F2-49BE-84BC-D8A2F70B51E4}" type="datetimeFigureOut">
              <a:rPr lang="tr-TR" smtClean="0"/>
              <a:t>28.11.2022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63967373"/>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6E4220FC-A4F2-49BE-84BC-D8A2F70B51E4}" type="datetimeFigureOut">
              <a:rPr lang="tr-TR" smtClean="0"/>
              <a:t>28.11.2022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835755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220FC-A4F2-49BE-84BC-D8A2F70B51E4}" type="datetimeFigureOut">
              <a:rPr lang="tr-TR" smtClean="0"/>
              <a:t>28.11.2022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3533468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6E4220FC-A4F2-49BE-84BC-D8A2F70B51E4}" type="datetimeFigureOut">
              <a:rPr lang="tr-TR" smtClean="0"/>
              <a:t>28.11.2022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5C9D03F9-3C1C-4AA6-9753-E7488DE3C538}"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41072244"/>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6E4220FC-A4F2-49BE-84BC-D8A2F70B51E4}" type="datetimeFigureOut">
              <a:rPr lang="tr-TR" smtClean="0"/>
              <a:t>28.11.2022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23303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6E4220FC-A4F2-49BE-84BC-D8A2F70B51E4}" type="datetimeFigureOut">
              <a:rPr lang="tr-TR" smtClean="0"/>
              <a:t>28.11.2022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5C9D03F9-3C1C-4AA6-9753-E7488DE3C538}"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31790326"/>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rootsofaction.com/digital-health-families/" TargetMode="External"/><Relationship Id="rId2" Type="http://schemas.openxmlformats.org/officeDocument/2006/relationships/hyperlink" Target="https://www.betteryou.ai/definition-of-digital-health-and-wellnes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1745" y="0"/>
            <a:ext cx="6530108" cy="6285345"/>
          </a:xfrm>
          <a:prstGeom prst="rect">
            <a:avLst/>
          </a:prstGeom>
          <a:noFill/>
          <a:extLst>
            <a:ext uri="{909E8E84-426E-40DD-AFC4-6F175D3DCCD1}">
              <a14:hiddenFill xmlns:a14="http://schemas.microsoft.com/office/drawing/2010/main">
                <a:solidFill>
                  <a:srgbClr val="FFFFFF"/>
                </a:solidFill>
              </a14:hiddenFill>
            </a:ext>
          </a:extLst>
        </p:spPr>
      </p:pic>
      <p:sp>
        <p:nvSpPr>
          <p:cNvPr id="4" name="Metin kutusu 3"/>
          <p:cNvSpPr txBox="1"/>
          <p:nvPr/>
        </p:nvSpPr>
        <p:spPr>
          <a:xfrm>
            <a:off x="4687453" y="6350000"/>
            <a:ext cx="5726545" cy="261610"/>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p:txBody>
      </p:sp>
    </p:spTree>
    <p:extLst>
      <p:ext uri="{BB962C8B-B14F-4D97-AF65-F5344CB8AC3E}">
        <p14:creationId xmlns:p14="http://schemas.microsoft.com/office/powerpoint/2010/main" val="19161428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76730" y="1528175"/>
            <a:ext cx="10178322" cy="5027822"/>
          </a:xfrm>
        </p:spPr>
        <p:txBody>
          <a:bodyPr>
            <a:normAutofit/>
          </a:bodyPr>
          <a:lstStyle/>
          <a:p>
            <a:pPr marL="0" indent="0" fontAlgn="base">
              <a:buNone/>
            </a:pPr>
            <a:r>
              <a:rPr lang="it-IT" b="1" dirty="0">
                <a:solidFill>
                  <a:schemeClr val="tx1"/>
                </a:solidFill>
              </a:rPr>
              <a:t>9. Kalbėkite apie išsiblaškymą ir saugumą.</a:t>
            </a:r>
            <a:endParaRPr lang="en-US" b="1" dirty="0">
              <a:solidFill>
                <a:schemeClr val="tx1"/>
              </a:solidFill>
            </a:endParaRPr>
          </a:p>
          <a:p>
            <a:pPr marL="0" indent="0" fontAlgn="base">
              <a:buNone/>
            </a:pPr>
            <a:r>
              <a:rPr lang="lt-LT" sz="1900" dirty="0">
                <a:solidFill>
                  <a:schemeClr val="tx1"/>
                </a:solidFill>
                <a:latin typeface="Calibri" panose="020F0502020204030204" pitchFamily="34" charset="0"/>
                <a:cs typeface="Calibri" panose="020F0502020204030204" pitchFamily="34" charset="0"/>
              </a:rPr>
              <a:t>Naudojant išmaniuosius telefonus dėmesys atitraukiamas nuo kitų dalykų. Jauniems vairuotojams kyla daug didesnė rizika vairuoti išsiblaškius. Vaikai turėtų suprasti, kad jų sveikata ir saugumas yra pirmoje vietoje, o ne technologijos.</a:t>
            </a:r>
            <a:r>
              <a:rPr lang="tr-TR" sz="1900" dirty="0">
                <a:solidFill>
                  <a:schemeClr val="tx1"/>
                </a:solidFill>
                <a:latin typeface="Calibri" panose="020F0502020204030204" pitchFamily="34" charset="0"/>
                <a:cs typeface="Calibri" panose="020F0502020204030204" pitchFamily="34" charset="0"/>
              </a:rPr>
              <a:t> </a:t>
            </a:r>
          </a:p>
          <a:p>
            <a:pPr marL="0" indent="0" fontAlgn="base">
              <a:buNone/>
            </a:pPr>
            <a:r>
              <a:rPr lang="it-IT" b="1" dirty="0">
                <a:solidFill>
                  <a:schemeClr val="tx1"/>
                </a:solidFill>
              </a:rPr>
              <a:t>10. Aptarkite produktyvumo ir technologijų skirtumus.</a:t>
            </a:r>
            <a:endParaRPr lang="en-US" b="1" dirty="0">
              <a:solidFill>
                <a:schemeClr val="tx1"/>
              </a:solidFill>
            </a:endParaRPr>
          </a:p>
          <a:p>
            <a:pPr marL="0" indent="0" fontAlgn="base">
              <a:buNone/>
            </a:pPr>
            <a:r>
              <a:rPr lang="lt-LT" sz="1900" dirty="0">
                <a:solidFill>
                  <a:schemeClr val="tx1"/>
                </a:solidFill>
                <a:latin typeface="Calibri" panose="020F0502020204030204" pitchFamily="34" charset="0"/>
                <a:cs typeface="Calibri" panose="020F0502020204030204" pitchFamily="34" charset="0"/>
              </a:rPr>
              <a:t>Kai kurie mano, kad nors išmanieji telefonai pagerina mūsų kasdienį gyvenimą, jie nebūtinai pagerina mūsų darbo našumą. Vaikų produktyvumą ir pasiekimus vis dar lemia tai, kad jie tampa tikslų kūrėjais ir išmoksta įsipareigoti siekti rezultato, ieškodami grįžtamojo ryšio ir paramos.</a:t>
            </a:r>
            <a:endParaRPr lang="tr-TR" dirty="0">
              <a:solidFill>
                <a:schemeClr val="tx1"/>
              </a:solidFill>
            </a:endParaRPr>
          </a:p>
        </p:txBody>
      </p:sp>
    </p:spTree>
    <p:extLst>
      <p:ext uri="{BB962C8B-B14F-4D97-AF65-F5344CB8AC3E}">
        <p14:creationId xmlns:p14="http://schemas.microsoft.com/office/powerpoint/2010/main" val="2962075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14100" y="1352811"/>
            <a:ext cx="10178322" cy="4301313"/>
          </a:xfrm>
        </p:spPr>
        <p:txBody>
          <a:bodyPr>
            <a:normAutofit/>
          </a:bodyPr>
          <a:lstStyle/>
          <a:p>
            <a:pPr marL="0" indent="0" fontAlgn="base">
              <a:buNone/>
            </a:pPr>
            <a:r>
              <a:rPr lang="lt-LT" sz="1900" b="1" dirty="0">
                <a:solidFill>
                  <a:schemeClr val="tx1"/>
                </a:solidFill>
                <a:latin typeface="Calibri" panose="020F0502020204030204" pitchFamily="34" charset="0"/>
                <a:cs typeface="Calibri" panose="020F0502020204030204" pitchFamily="34" charset="0"/>
              </a:rPr>
              <a:t>11. Pasikalbėkite su vaikais apie skaitmeninę sveikatą, etiką ir pilietiškumą</a:t>
            </a:r>
            <a:r>
              <a:rPr lang="lt-LT" sz="1900" b="1" dirty="0" smtClean="0">
                <a:solidFill>
                  <a:schemeClr val="tx1"/>
                </a:solidFill>
                <a:latin typeface="Calibri" panose="020F0502020204030204" pitchFamily="34" charset="0"/>
                <a:cs typeface="Calibri" panose="020F0502020204030204" pitchFamily="34" charset="0"/>
              </a:rPr>
              <a:t>.</a:t>
            </a:r>
          </a:p>
          <a:p>
            <a:pPr marL="0" indent="0" algn="just" fontAlgn="base">
              <a:buNone/>
            </a:pPr>
            <a:r>
              <a:rPr lang="tr-TR" sz="1900" dirty="0">
                <a:solidFill>
                  <a:schemeClr val="tx1"/>
                </a:solidFill>
                <a:latin typeface="Calibri" panose="020F0502020204030204" pitchFamily="34" charset="0"/>
                <a:cs typeface="Calibri" panose="020F0502020204030204" pitchFamily="34" charset="0"/>
              </a:rPr>
              <a:t> </a:t>
            </a:r>
            <a:r>
              <a:rPr lang="lt-LT" sz="1900" dirty="0">
                <a:solidFill>
                  <a:schemeClr val="tx1"/>
                </a:solidFill>
                <a:latin typeface="Calibri" panose="020F0502020204030204" pitchFamily="34" charset="0"/>
                <a:cs typeface="Calibri" panose="020F0502020204030204" pitchFamily="34" charset="0"/>
              </a:rPr>
              <a:t>Vaikams augant ir bręstant, šeimos turėtų kalbėtis apie šiuos dalykus ir nustatyti gaires: kokia asmenine informacija dalijamasi internete? Kaip vaikai bendrauja internete? Kaip jie diskutuoja svarbiais klausimais? Kaip jie tampa gerais skaitmeniniais piliečiais? </a:t>
            </a:r>
            <a:endParaRPr lang="tr-TR" sz="1900" dirty="0">
              <a:solidFill>
                <a:schemeClr val="tx1"/>
              </a:solidFill>
              <a:latin typeface="Calibri" panose="020F0502020204030204" pitchFamily="34" charset="0"/>
              <a:cs typeface="Calibri" panose="020F0502020204030204" pitchFamily="34" charset="0"/>
            </a:endParaRPr>
          </a:p>
          <a:p>
            <a:pPr marL="0" indent="0" fontAlgn="base">
              <a:buNone/>
            </a:pPr>
            <a:r>
              <a:rPr lang="it-IT" b="1" dirty="0">
                <a:solidFill>
                  <a:schemeClr val="tx1"/>
                </a:solidFill>
              </a:rPr>
              <a:t>12. Ugdykite ir puoselėkite žmogaus dvasią.</a:t>
            </a:r>
            <a:endParaRPr lang="en-US" b="1" dirty="0">
              <a:solidFill>
                <a:schemeClr val="tx1"/>
              </a:solidFill>
            </a:endParaRPr>
          </a:p>
          <a:p>
            <a:pPr marL="0" indent="0" fontAlgn="base">
              <a:buNone/>
            </a:pPr>
            <a:r>
              <a:rPr lang="lt-LT" sz="1900" dirty="0">
                <a:solidFill>
                  <a:schemeClr val="tx1"/>
                </a:solidFill>
                <a:latin typeface="Calibri" panose="020F0502020204030204" pitchFamily="34" charset="0"/>
                <a:cs typeface="Calibri" panose="020F0502020204030204" pitchFamily="34" charset="0"/>
              </a:rPr>
              <a:t>Sparčiai tobulėjant technologijoms, mažėja realios žmogiškosios patirties. Skatinkite vaikus žaisti, kurti, domėtis ir svajoti. </a:t>
            </a:r>
            <a:endParaRPr lang="tr-TR" sz="19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864183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dIs</a:t>
            </a:r>
            <a:r>
              <a:rPr lang="lt-LT" dirty="0" smtClean="0"/>
              <a:t>KUSIJA</a:t>
            </a:r>
            <a:endParaRPr lang="tr-TR" dirty="0"/>
          </a:p>
        </p:txBody>
      </p:sp>
      <p:sp>
        <p:nvSpPr>
          <p:cNvPr id="3" name="İçerik Yer Tutucusu 2"/>
          <p:cNvSpPr>
            <a:spLocks noGrp="1"/>
          </p:cNvSpPr>
          <p:nvPr>
            <p:ph idx="1"/>
          </p:nvPr>
        </p:nvSpPr>
        <p:spPr>
          <a:xfrm>
            <a:off x="1251678" y="1746687"/>
            <a:ext cx="10178322" cy="4466428"/>
          </a:xfrm>
        </p:spPr>
        <p:txBody>
          <a:bodyPr>
            <a:normAutofit/>
          </a:bodyPr>
          <a:lstStyle/>
          <a:p>
            <a:pPr lvl="0"/>
            <a:r>
              <a:rPr lang="lt-LT" sz="1900" dirty="0">
                <a:solidFill>
                  <a:schemeClr val="tx1"/>
                </a:solidFill>
                <a:latin typeface="Calibri" panose="020F0502020204030204" pitchFamily="34" charset="0"/>
                <a:cs typeface="Calibri" panose="020F0502020204030204" pitchFamily="34" charset="0"/>
              </a:rPr>
              <a:t>1) Kaip manote, ar žmonės sąmoningai rūpinasi skaitmeniniu sveikatingumu? Kodėl?</a:t>
            </a:r>
          </a:p>
          <a:p>
            <a:pPr lvl="0"/>
            <a:endParaRPr lang="lt-LT" sz="1900" dirty="0">
              <a:solidFill>
                <a:schemeClr val="tx1"/>
              </a:solidFill>
              <a:latin typeface="Calibri" panose="020F0502020204030204" pitchFamily="34" charset="0"/>
              <a:cs typeface="Calibri" panose="020F0502020204030204" pitchFamily="34" charset="0"/>
            </a:endParaRPr>
          </a:p>
          <a:p>
            <a:pPr lvl="0"/>
            <a:endParaRPr lang="lt-LT" sz="1900" dirty="0">
              <a:solidFill>
                <a:schemeClr val="tx1"/>
              </a:solidFill>
              <a:latin typeface="Calibri" panose="020F0502020204030204" pitchFamily="34" charset="0"/>
              <a:cs typeface="Calibri" panose="020F0502020204030204" pitchFamily="34" charset="0"/>
            </a:endParaRPr>
          </a:p>
          <a:p>
            <a:pPr lvl="0"/>
            <a:r>
              <a:rPr lang="lt-LT" sz="1900" dirty="0">
                <a:solidFill>
                  <a:schemeClr val="tx1"/>
                </a:solidFill>
                <a:latin typeface="Calibri" panose="020F0502020204030204" pitchFamily="34" charset="0"/>
                <a:cs typeface="Calibri" panose="020F0502020204030204" pitchFamily="34" charset="0"/>
              </a:rPr>
              <a:t>2) Ar esate pakankamai atsargūs dėl savo skaitmeninio sveikatingumo?</a:t>
            </a:r>
          </a:p>
          <a:p>
            <a:pPr lvl="0"/>
            <a:endParaRPr lang="lt-LT" sz="1900" dirty="0">
              <a:solidFill>
                <a:schemeClr val="tx1"/>
              </a:solidFill>
              <a:latin typeface="Calibri" panose="020F0502020204030204" pitchFamily="34" charset="0"/>
              <a:cs typeface="Calibri" panose="020F0502020204030204" pitchFamily="34" charset="0"/>
            </a:endParaRPr>
          </a:p>
          <a:p>
            <a:pPr lvl="0"/>
            <a:endParaRPr lang="lt-LT" sz="1900" dirty="0">
              <a:solidFill>
                <a:schemeClr val="tx1"/>
              </a:solidFill>
              <a:latin typeface="Calibri" panose="020F0502020204030204" pitchFamily="34" charset="0"/>
              <a:cs typeface="Calibri" panose="020F0502020204030204" pitchFamily="34" charset="0"/>
            </a:endParaRPr>
          </a:p>
          <a:p>
            <a:pPr lvl="0"/>
            <a:r>
              <a:rPr lang="lt-LT" sz="1900" dirty="0">
                <a:solidFill>
                  <a:schemeClr val="tx1"/>
                </a:solidFill>
                <a:latin typeface="Calibri" panose="020F0502020204030204" pitchFamily="34" charset="0"/>
                <a:cs typeface="Calibri" panose="020F0502020204030204" pitchFamily="34" charset="0"/>
              </a:rPr>
              <a:t>3) Kodėl skaitmeninis sveikatingumas yra svarbus?</a:t>
            </a:r>
          </a:p>
          <a:p>
            <a:pPr lvl="0"/>
            <a:endParaRPr lang="lt-LT" sz="1900" dirty="0">
              <a:solidFill>
                <a:schemeClr val="tx1"/>
              </a:solidFill>
              <a:latin typeface="Calibri" panose="020F0502020204030204" pitchFamily="34" charset="0"/>
              <a:cs typeface="Calibri" panose="020F0502020204030204" pitchFamily="34" charset="0"/>
            </a:endParaRPr>
          </a:p>
          <a:p>
            <a:pPr lvl="0"/>
            <a:endParaRPr lang="lt-LT" sz="1900" dirty="0">
              <a:solidFill>
                <a:schemeClr val="tx1"/>
              </a:solidFill>
              <a:latin typeface="Calibri" panose="020F0502020204030204" pitchFamily="34" charset="0"/>
              <a:cs typeface="Calibri" panose="020F0502020204030204" pitchFamily="34" charset="0"/>
            </a:endParaRPr>
          </a:p>
          <a:p>
            <a:pPr lvl="0"/>
            <a:r>
              <a:rPr lang="lt-LT" sz="1900" dirty="0">
                <a:solidFill>
                  <a:schemeClr val="tx1"/>
                </a:solidFill>
                <a:latin typeface="Calibri" panose="020F0502020204030204" pitchFamily="34" charset="0"/>
                <a:cs typeface="Calibri" panose="020F0502020204030204" pitchFamily="34" charset="0"/>
              </a:rPr>
              <a:t>4) Ar galite nurodyti tris būdus, kaip pagerinti vaikų skaitmeninę sveikatą?</a:t>
            </a:r>
          </a:p>
          <a:p>
            <a:pPr marL="0" indent="0">
              <a:buNone/>
            </a:pPr>
            <a:endParaRPr lang="tr-TR" dirty="0" smtClean="0"/>
          </a:p>
          <a:p>
            <a:endParaRPr lang="tr-TR" dirty="0" smtClean="0"/>
          </a:p>
          <a:p>
            <a:endParaRPr lang="tr-TR" dirty="0"/>
          </a:p>
        </p:txBody>
      </p:sp>
    </p:spTree>
    <p:extLst>
      <p:ext uri="{BB962C8B-B14F-4D97-AF65-F5344CB8AC3E}">
        <p14:creationId xmlns:p14="http://schemas.microsoft.com/office/powerpoint/2010/main" val="38779251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lt-LT" dirty="0" smtClean="0"/>
              <a:t>NUORODOS</a:t>
            </a:r>
            <a:endParaRPr lang="tr-TR" dirty="0"/>
          </a:p>
        </p:txBody>
      </p:sp>
      <p:sp>
        <p:nvSpPr>
          <p:cNvPr id="3" name="İçerik Yer Tutucusu 2"/>
          <p:cNvSpPr>
            <a:spLocks noGrp="1"/>
          </p:cNvSpPr>
          <p:nvPr>
            <p:ph idx="1"/>
          </p:nvPr>
        </p:nvSpPr>
        <p:spPr>
          <a:xfrm>
            <a:off x="1163996" y="1791222"/>
            <a:ext cx="10178322" cy="4296427"/>
          </a:xfrm>
        </p:spPr>
        <p:txBody>
          <a:bodyPr>
            <a:normAutofit/>
          </a:bodyPr>
          <a:lstStyle/>
          <a:p>
            <a:r>
              <a:rPr lang="it-IT" sz="1900" u="sng" dirty="0">
                <a:latin typeface="Calibri" panose="020F0502020204030204" pitchFamily="34" charset="0"/>
                <a:cs typeface="Calibri" panose="020F0502020204030204" pitchFamily="34" charset="0"/>
                <a:hlinkClick r:id="rId2"/>
              </a:rPr>
              <a:t>https://www.betteryou.ai/definition-of-digital-health-and-wellness/</a:t>
            </a:r>
            <a:endParaRPr lang="tr-TR" sz="1900" dirty="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a:p>
            <a:r>
              <a:rPr lang="it-IT" sz="1900" u="sng" dirty="0">
                <a:latin typeface="Calibri" panose="020F0502020204030204" pitchFamily="34" charset="0"/>
                <a:cs typeface="Calibri" panose="020F0502020204030204" pitchFamily="34" charset="0"/>
                <a:hlinkClick r:id="rId3"/>
              </a:rPr>
              <a:t>https://www.rootsofaction.com/digital-health-families/</a:t>
            </a:r>
            <a:endParaRPr lang="tr-TR" sz="1900" dirty="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32794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2017103" y="1186071"/>
            <a:ext cx="8441258" cy="2408900"/>
          </a:xfrm>
        </p:spPr>
        <p:txBody>
          <a:bodyPr/>
          <a:lstStyle/>
          <a:p>
            <a:r>
              <a:rPr lang="tr-TR" sz="6000" dirty="0"/>
              <a:t>9 TEMA: SKAITMENINĖ SVEIKATA IR </a:t>
            </a:r>
            <a:br>
              <a:rPr lang="tr-TR" sz="6000" dirty="0"/>
            </a:br>
            <a:r>
              <a:rPr lang="tr-TR" sz="6000" dirty="0"/>
              <a:t>GEROVĖ</a:t>
            </a:r>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83305" y="4023992"/>
            <a:ext cx="1884219" cy="1749136"/>
          </a:xfrm>
          <a:prstGeom prst="rect">
            <a:avLst/>
          </a:prstGeom>
        </p:spPr>
      </p:pic>
      <p:sp>
        <p:nvSpPr>
          <p:cNvPr id="5" name="Metin kutusu 4"/>
          <p:cNvSpPr txBox="1"/>
          <p:nvPr/>
        </p:nvSpPr>
        <p:spPr>
          <a:xfrm>
            <a:off x="4535054" y="6378371"/>
            <a:ext cx="7324436" cy="276999"/>
          </a:xfrm>
          <a:prstGeom prst="rect">
            <a:avLst/>
          </a:prstGeom>
          <a:noFill/>
        </p:spPr>
        <p:txBody>
          <a:bodyPr wrap="square" rtlCol="0">
            <a:spAutoFit/>
          </a:bodyPr>
          <a:lstStyle/>
          <a:p>
            <a:r>
              <a:rPr lang="tr-TR" sz="1200" dirty="0"/>
              <a:t>Project </a:t>
            </a:r>
            <a:r>
              <a:rPr lang="tr-TR" sz="1200" dirty="0" err="1"/>
              <a:t>Number</a:t>
            </a:r>
            <a:r>
              <a:rPr lang="tr-TR" sz="1200" dirty="0"/>
              <a:t>: 2020-1-UK01-KA227-SCH-094437</a:t>
            </a:r>
          </a:p>
        </p:txBody>
      </p:sp>
      <p:pic>
        <p:nvPicPr>
          <p:cNvPr id="2050"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733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2715491" y="1268786"/>
            <a:ext cx="6096000" cy="1200329"/>
          </a:xfrm>
          <a:prstGeom prst="rect">
            <a:avLst/>
          </a:prstGeom>
        </p:spPr>
        <p:txBody>
          <a:bodyPr>
            <a:spAutoFit/>
          </a:bodyPr>
          <a:lstStyle/>
          <a:p>
            <a:pPr algn="ctr"/>
            <a:endParaRPr lang="tr-TR" sz="2400" dirty="0">
              <a:solidFill>
                <a:srgbClr val="0070C0"/>
              </a:solidFill>
              <a:latin typeface="Comic Sans MS" panose="030F0702030302020204" pitchFamily="66" charset="0"/>
            </a:endParaRPr>
          </a:p>
          <a:p>
            <a:r>
              <a:rPr lang="tr-TR" sz="2400" dirty="0"/>
              <a:t/>
            </a:r>
            <a:br>
              <a:rPr lang="tr-TR" sz="2400" dirty="0"/>
            </a:br>
            <a:endParaRPr lang="tr-TR" sz="2400" dirty="0"/>
          </a:p>
        </p:txBody>
      </p:sp>
      <p:pic>
        <p:nvPicPr>
          <p:cNvPr id="307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3084"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6025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51678" y="1390389"/>
            <a:ext cx="6539511" cy="4759890"/>
          </a:xfrm>
        </p:spPr>
        <p:txBody>
          <a:bodyPr>
            <a:normAutofit/>
          </a:bodyPr>
          <a:lstStyle/>
          <a:p>
            <a:pPr marL="0" indent="0">
              <a:buNone/>
            </a:pPr>
            <a:r>
              <a:rPr lang="lt-LT" sz="3400" dirty="0">
                <a:solidFill>
                  <a:schemeClr val="tx1"/>
                </a:solidFill>
                <a:latin typeface="Calibri" panose="020F0502020204030204" pitchFamily="34" charset="0"/>
                <a:cs typeface="Calibri" panose="020F0502020204030204" pitchFamily="34" charset="0"/>
              </a:rPr>
              <a:t> APIBRĖŽIMAS	</a:t>
            </a:r>
            <a:endParaRPr lang="lt-LT" sz="3400" dirty="0" smtClean="0">
              <a:solidFill>
                <a:schemeClr val="tx1"/>
              </a:solidFill>
              <a:latin typeface="Calibri" panose="020F0502020204030204" pitchFamily="34" charset="0"/>
              <a:cs typeface="Calibri" panose="020F0502020204030204" pitchFamily="34" charset="0"/>
            </a:endParaRPr>
          </a:p>
          <a:p>
            <a:pPr marL="0" indent="0">
              <a:buNone/>
            </a:pPr>
            <a:r>
              <a:rPr lang="lt-LT" sz="3400" dirty="0" smtClean="0">
                <a:solidFill>
                  <a:schemeClr val="tx1"/>
                </a:solidFill>
                <a:latin typeface="Calibri" panose="020F0502020204030204" pitchFamily="34" charset="0"/>
                <a:cs typeface="Calibri" panose="020F0502020204030204" pitchFamily="34" charset="0"/>
              </a:rPr>
              <a:t>Skaitmeninė </a:t>
            </a:r>
            <a:r>
              <a:rPr lang="lt-LT" sz="3400" dirty="0">
                <a:solidFill>
                  <a:schemeClr val="tx1"/>
                </a:solidFill>
                <a:latin typeface="Calibri" panose="020F0502020204030204" pitchFamily="34" charset="0"/>
                <a:cs typeface="Calibri" panose="020F0502020204030204" pitchFamily="34" charset="0"/>
              </a:rPr>
              <a:t>gerovė - tai fizinė, socialinė ir emocinė sveikata mūsų technologijų pasaulyje. </a:t>
            </a:r>
            <a:endParaRPr lang="tr-TR" sz="1900" dirty="0" smtClean="0">
              <a:solidFill>
                <a:schemeClr val="tx1"/>
              </a:solidFill>
              <a:latin typeface="Calibri" panose="020F0502020204030204" pitchFamily="34" charset="0"/>
              <a:cs typeface="Calibri" panose="020F0502020204030204" pitchFamily="34" charset="0"/>
            </a:endParaRPr>
          </a:p>
          <a:p>
            <a:endParaRPr lang="tr-TR" sz="1900" dirty="0">
              <a:latin typeface="Calibri" panose="020F0502020204030204" pitchFamily="34" charset="0"/>
              <a:cs typeface="Calibri" panose="020F0502020204030204" pitchFamily="34" charset="0"/>
            </a:endParaRPr>
          </a:p>
          <a:p>
            <a:endParaRPr lang="tr-TR" dirty="0"/>
          </a:p>
        </p:txBody>
      </p:sp>
      <p:pic>
        <p:nvPicPr>
          <p:cNvPr id="4" name="Resim 3" descr="Digital Wellness | Student Health and Wellness | Liberty University"/>
          <p:cNvPicPr/>
          <p:nvPr/>
        </p:nvPicPr>
        <p:blipFill>
          <a:blip r:embed="rId2">
            <a:extLst>
              <a:ext uri="{28A0092B-C50C-407E-A947-70E740481C1C}">
                <a14:useLocalDpi xmlns:a14="http://schemas.microsoft.com/office/drawing/2010/main" val="0"/>
              </a:ext>
            </a:extLst>
          </a:blip>
          <a:srcRect/>
          <a:stretch>
            <a:fillRect/>
          </a:stretch>
        </p:blipFill>
        <p:spPr bwMode="auto">
          <a:xfrm>
            <a:off x="5924685" y="3963049"/>
            <a:ext cx="4922855" cy="2489809"/>
          </a:xfrm>
          <a:prstGeom prst="rect">
            <a:avLst/>
          </a:prstGeom>
          <a:noFill/>
          <a:ln>
            <a:noFill/>
          </a:ln>
        </p:spPr>
      </p:pic>
    </p:spTree>
    <p:extLst>
      <p:ext uri="{BB962C8B-B14F-4D97-AF65-F5344CB8AC3E}">
        <p14:creationId xmlns:p14="http://schemas.microsoft.com/office/powerpoint/2010/main" val="2252348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157315" y="2242158"/>
            <a:ext cx="5725318" cy="4359057"/>
          </a:xfrm>
        </p:spPr>
        <p:txBody>
          <a:bodyPr>
            <a:normAutofit/>
          </a:bodyPr>
          <a:lstStyle/>
          <a:p>
            <a:pPr algn="just" fontAlgn="base"/>
            <a:r>
              <a:rPr lang="lt-LT" sz="1900" dirty="0">
                <a:solidFill>
                  <a:schemeClr val="tx1"/>
                </a:solidFill>
                <a:latin typeface="Calibri" panose="020F0502020204030204" pitchFamily="34" charset="0"/>
                <a:cs typeface="Calibri" panose="020F0502020204030204" pitchFamily="34" charset="0"/>
              </a:rPr>
              <a:t>Skaitmeninė sveikata ir gerovė yra susijusi su visais sveikatos aspektais - socialiniais, emociniais ir fiziniais. Jei asmens skaitmeninė savijauta prasta, tai gali atsiliepti ir kitoms sveikatos sritims. Pernelyg dažnas naudojimasis socialine žiniasklaida gali sukelti emocinės gerovės problemų, tokių kaip nerimas ir depresija. </a:t>
            </a:r>
            <a:endParaRPr lang="tr-TR" sz="1900" dirty="0">
              <a:solidFill>
                <a:schemeClr val="tx1"/>
              </a:solidFill>
              <a:latin typeface="Calibri" panose="020F0502020204030204" pitchFamily="34" charset="0"/>
              <a:cs typeface="Calibri" panose="020F0502020204030204" pitchFamily="34" charset="0"/>
            </a:endParaRPr>
          </a:p>
        </p:txBody>
      </p:sp>
      <p:sp>
        <p:nvSpPr>
          <p:cNvPr id="9" name="Unvan 1"/>
          <p:cNvSpPr>
            <a:spLocks noGrp="1"/>
          </p:cNvSpPr>
          <p:nvPr>
            <p:ph type="title"/>
          </p:nvPr>
        </p:nvSpPr>
        <p:spPr>
          <a:xfrm>
            <a:off x="1251678" y="382385"/>
            <a:ext cx="10178322" cy="689033"/>
          </a:xfrm>
        </p:spPr>
        <p:txBody>
          <a:bodyPr>
            <a:normAutofit fontScale="90000"/>
          </a:bodyPr>
          <a:lstStyle/>
          <a:p>
            <a:r>
              <a:rPr lang="tr-TR" dirty="0"/>
              <a:t>SKAITMENINIO SVEIKATINGUMO SVARBA</a:t>
            </a:r>
            <a:endParaRPr lang="tr-TR" dirty="0"/>
          </a:p>
        </p:txBody>
      </p:sp>
      <p:pic>
        <p:nvPicPr>
          <p:cNvPr id="7" name="Resim 6" descr="Digital Empowers: The Digital Mental Health Evolution | U.S. Chamber of  Commerce Foundation"/>
          <p:cNvPicPr/>
          <p:nvPr/>
        </p:nvPicPr>
        <p:blipFill>
          <a:blip r:embed="rId2">
            <a:extLst>
              <a:ext uri="{28A0092B-C50C-407E-A947-70E740481C1C}">
                <a14:useLocalDpi xmlns:a14="http://schemas.microsoft.com/office/drawing/2010/main" val="0"/>
              </a:ext>
            </a:extLst>
          </a:blip>
          <a:srcRect/>
          <a:stretch>
            <a:fillRect/>
          </a:stretch>
        </p:blipFill>
        <p:spPr bwMode="auto">
          <a:xfrm>
            <a:off x="6882633" y="2242158"/>
            <a:ext cx="4691415" cy="2422543"/>
          </a:xfrm>
          <a:prstGeom prst="rect">
            <a:avLst/>
          </a:prstGeom>
          <a:noFill/>
          <a:ln>
            <a:noFill/>
          </a:ln>
        </p:spPr>
      </p:pic>
    </p:spTree>
    <p:extLst>
      <p:ext uri="{BB962C8B-B14F-4D97-AF65-F5344CB8AC3E}">
        <p14:creationId xmlns:p14="http://schemas.microsoft.com/office/powerpoint/2010/main" val="14440580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102292" y="864296"/>
            <a:ext cx="10722278" cy="4922730"/>
          </a:xfrm>
        </p:spPr>
        <p:txBody>
          <a:bodyPr>
            <a:normAutofit/>
          </a:bodyPr>
          <a:lstStyle/>
          <a:p>
            <a:pPr algn="just" fontAlgn="base"/>
            <a:r>
              <a:rPr lang="lt-LT" sz="1900" b="1" dirty="0">
                <a:solidFill>
                  <a:schemeClr val="tx1"/>
                </a:solidFill>
                <a:latin typeface="Calibri" panose="020F0502020204030204" pitchFamily="34" charset="0"/>
                <a:cs typeface="Calibri" panose="020F0502020204030204" pitchFamily="34" charset="0"/>
              </a:rPr>
              <a:t>Skaitmeninio elgesio pusiausvyros stoka sukelia įtampą socialiniuose santykiuose.  Galiausiai, skaitmeninė gerovė yra susijusi su fizine gerove, nes per daug laiko, praleidžiamo prie ekrano, skatina sėdimą gyvenimo būdą ir gali sukelti miego sutrikimus, galvos skausmus ir akių įtampą.  Kaip matote, skaitmeninė gerovė nėra atskirta nuo kitų sveikatos sričių. Ji būdinga tik mūsų šiuolaikinei technologinei visuomenei, tačiau yra bendros sveikatos dėlionės dalis ir gali sukelti domino efektą, jei žmogaus skaitmeninė sveikata yra prasta. </a:t>
            </a:r>
            <a:r>
              <a:rPr lang="tr-TR" sz="1800" dirty="0"/>
              <a:t/>
            </a:r>
            <a:br>
              <a:rPr lang="tr-TR" sz="1800" dirty="0"/>
            </a:br>
            <a:endParaRPr lang="tr-TR" sz="1900" b="1" dirty="0">
              <a:latin typeface="Calibri" panose="020F0502020204030204" pitchFamily="34" charset="0"/>
              <a:cs typeface="Calibri" panose="020F0502020204030204" pitchFamily="34" charset="0"/>
            </a:endParaRPr>
          </a:p>
        </p:txBody>
      </p:sp>
      <p:pic>
        <p:nvPicPr>
          <p:cNvPr id="4" name="Resim 3" descr="A Brief History of Digital Health | by Mahya FZ | That Medic Network |  Medium"/>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39840" y="4384110"/>
            <a:ext cx="4169497" cy="2091594"/>
          </a:xfrm>
          <a:prstGeom prst="rect">
            <a:avLst/>
          </a:prstGeom>
          <a:noFill/>
          <a:ln>
            <a:noFill/>
          </a:ln>
        </p:spPr>
      </p:pic>
      <p:pic>
        <p:nvPicPr>
          <p:cNvPr id="5" name="Resim 4" descr="Health and Wellness - Digital Citizenship - The Learning Portal at Ontario  Colleges Library Service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27967" y="4357832"/>
            <a:ext cx="4305675" cy="2113372"/>
          </a:xfrm>
          <a:prstGeom prst="rect">
            <a:avLst/>
          </a:prstGeom>
          <a:noFill/>
          <a:ln>
            <a:noFill/>
          </a:ln>
        </p:spPr>
      </p:pic>
    </p:spTree>
    <p:extLst>
      <p:ext uri="{BB962C8B-B14F-4D97-AF65-F5344CB8AC3E}">
        <p14:creationId xmlns:p14="http://schemas.microsoft.com/office/powerpoint/2010/main" val="40819445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1"/>
          <p:cNvSpPr>
            <a:spLocks noGrp="1"/>
          </p:cNvSpPr>
          <p:nvPr>
            <p:ph type="title"/>
          </p:nvPr>
        </p:nvSpPr>
        <p:spPr>
          <a:xfrm>
            <a:off x="1251678" y="382385"/>
            <a:ext cx="10178322" cy="845166"/>
          </a:xfrm>
        </p:spPr>
        <p:txBody>
          <a:bodyPr>
            <a:normAutofit fontScale="90000"/>
          </a:bodyPr>
          <a:lstStyle/>
          <a:p>
            <a:pPr algn="ctr"/>
            <a:r>
              <a:rPr lang="it-IT" b="1" dirty="0"/>
              <a:t>12 BŪDŲ, KAIP PAGERINTI VAIKO SKAITMENINĘ SVEIKATĄ</a:t>
            </a:r>
            <a:r>
              <a:rPr lang="en-US" b="1" i="1" dirty="0"/>
              <a:t/>
            </a:r>
            <a:br>
              <a:rPr lang="en-US" b="1" i="1" dirty="0"/>
            </a:br>
            <a:r>
              <a:rPr lang="tr-TR" b="1" i="1" dirty="0"/>
              <a:t/>
            </a:r>
            <a:br>
              <a:rPr lang="tr-TR" b="1" i="1" dirty="0"/>
            </a:br>
            <a:r>
              <a:rPr lang="tr-TR" b="1" dirty="0" smtClean="0"/>
              <a:t/>
            </a:r>
            <a:br>
              <a:rPr lang="tr-TR" b="1" dirty="0" smtClean="0"/>
            </a:br>
            <a:r>
              <a:rPr lang="tr-TR" b="1" i="1" dirty="0" smtClean="0"/>
              <a:t/>
            </a:r>
            <a:br>
              <a:rPr lang="tr-TR" b="1" i="1" dirty="0" smtClean="0"/>
            </a:br>
            <a:r>
              <a:rPr lang="tr-TR" dirty="0" smtClean="0"/>
              <a:t/>
            </a:r>
            <a:br>
              <a:rPr lang="tr-TR" dirty="0" smtClean="0"/>
            </a:br>
            <a:endParaRPr lang="tr-TR" dirty="0"/>
          </a:p>
        </p:txBody>
      </p:sp>
      <p:sp>
        <p:nvSpPr>
          <p:cNvPr id="5" name="İçerik Yer Tutucusu 2"/>
          <p:cNvSpPr>
            <a:spLocks noGrp="1"/>
          </p:cNvSpPr>
          <p:nvPr>
            <p:ph idx="1"/>
          </p:nvPr>
        </p:nvSpPr>
        <p:spPr>
          <a:xfrm>
            <a:off x="1192747" y="2185801"/>
            <a:ext cx="6984604" cy="4359057"/>
          </a:xfrm>
        </p:spPr>
        <p:txBody>
          <a:bodyPr>
            <a:normAutofit/>
          </a:bodyPr>
          <a:lstStyle/>
          <a:p>
            <a:pPr fontAlgn="base"/>
            <a:r>
              <a:rPr lang="lt-LT" sz="1900" b="1" dirty="0">
                <a:solidFill>
                  <a:schemeClr val="tx1"/>
                </a:solidFill>
                <a:latin typeface="Calibri" panose="020F0502020204030204" pitchFamily="34" charset="0"/>
                <a:cs typeface="Calibri" panose="020F0502020204030204" pitchFamily="34" charset="0"/>
              </a:rPr>
              <a:t>1. Reguliuokite laiką, praleidžiamą prie ekrano.</a:t>
            </a:r>
          </a:p>
          <a:p>
            <a:pPr marL="0" indent="0" algn="just" fontAlgn="base">
              <a:buNone/>
            </a:pPr>
            <a:r>
              <a:rPr lang="lt-LT" sz="1900" dirty="0">
                <a:solidFill>
                  <a:schemeClr val="tx1"/>
                </a:solidFill>
                <a:latin typeface="Calibri" panose="020F0502020204030204" pitchFamily="34" charset="0"/>
                <a:cs typeface="Calibri" panose="020F0502020204030204" pitchFamily="34" charset="0"/>
              </a:rPr>
              <a:t>Kai tėvai reguliuoja vaikų laiką prie ekrano, jie padeda vaikams atrasti kitų sveikų būdų, kaip rasti gyvenimo prasmę. Vaikai sukuria pusiausvyrą tarp bendravimo su technologijomis ir realaus gyvenimo santykių su žmonėmis.</a:t>
            </a:r>
          </a:p>
          <a:p>
            <a:pPr marL="0" indent="0" fontAlgn="base">
              <a:buNone/>
            </a:pPr>
            <a:r>
              <a:rPr lang="tr-TR" sz="1900" dirty="0">
                <a:latin typeface="Calibri" panose="020F0502020204030204" pitchFamily="34" charset="0"/>
                <a:cs typeface="Calibri" panose="020F0502020204030204" pitchFamily="34" charset="0"/>
              </a:rPr>
              <a:t> </a:t>
            </a:r>
          </a:p>
          <a:p>
            <a:pPr fontAlgn="base"/>
            <a:r>
              <a:rPr lang="lt-LT" sz="1900" b="1" dirty="0">
                <a:solidFill>
                  <a:schemeClr val="tx1"/>
                </a:solidFill>
                <a:latin typeface="Calibri" panose="020F0502020204030204" pitchFamily="34" charset="0"/>
                <a:cs typeface="Calibri" panose="020F0502020204030204" pitchFamily="34" charset="0"/>
              </a:rPr>
              <a:t>2. Skatinkite fizinį aktyvumą.</a:t>
            </a:r>
          </a:p>
          <a:p>
            <a:pPr marL="0" indent="0" fontAlgn="base">
              <a:buNone/>
            </a:pPr>
            <a:r>
              <a:rPr lang="lt-LT" sz="1900" dirty="0" smtClean="0">
                <a:solidFill>
                  <a:schemeClr val="tx1"/>
                </a:solidFill>
                <a:latin typeface="Calibri" panose="020F0502020204030204" pitchFamily="34" charset="0"/>
                <a:cs typeface="Calibri" panose="020F0502020204030204" pitchFamily="34" charset="0"/>
              </a:rPr>
              <a:t>Sužinokite</a:t>
            </a:r>
            <a:r>
              <a:rPr lang="lt-LT" sz="1900" dirty="0">
                <a:solidFill>
                  <a:schemeClr val="tx1"/>
                </a:solidFill>
                <a:latin typeface="Calibri" panose="020F0502020204030204" pitchFamily="34" charset="0"/>
                <a:cs typeface="Calibri" panose="020F0502020204030204" pitchFamily="34" charset="0"/>
              </a:rPr>
              <a:t>, kaip gamta skatina laimę, ir skatinkite vaikus būti fiziškai aktyvius.</a:t>
            </a:r>
            <a:endParaRPr lang="tr-TR" sz="1900" dirty="0">
              <a:solidFill>
                <a:schemeClr val="tx1"/>
              </a:solidFill>
              <a:latin typeface="Calibri" panose="020F0502020204030204" pitchFamily="34" charset="0"/>
              <a:cs typeface="Calibri" panose="020F0502020204030204" pitchFamily="34" charset="0"/>
            </a:endParaRPr>
          </a:p>
        </p:txBody>
      </p:sp>
      <p:pic>
        <p:nvPicPr>
          <p:cNvPr id="6" name="Resim 5" descr="The digital disruptors changing health care in Canada | PwC Canada"/>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7351" y="2466701"/>
            <a:ext cx="4229735" cy="2375535"/>
          </a:xfrm>
          <a:prstGeom prst="rect">
            <a:avLst/>
          </a:prstGeom>
          <a:noFill/>
          <a:ln>
            <a:noFill/>
          </a:ln>
        </p:spPr>
      </p:pic>
    </p:spTree>
    <p:extLst>
      <p:ext uri="{BB962C8B-B14F-4D97-AF65-F5344CB8AC3E}">
        <p14:creationId xmlns:p14="http://schemas.microsoft.com/office/powerpoint/2010/main" val="349390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51678" y="382385"/>
            <a:ext cx="10178322" cy="845166"/>
          </a:xfrm>
        </p:spPr>
        <p:txBody>
          <a:bodyPr>
            <a:normAutofit fontScale="90000"/>
          </a:bodyPr>
          <a:lstStyle/>
          <a:p>
            <a:r>
              <a:rPr lang="tr-TR" b="1" i="1" dirty="0"/>
              <a:t/>
            </a:r>
            <a:br>
              <a:rPr lang="tr-TR" b="1" i="1" dirty="0"/>
            </a:br>
            <a:r>
              <a:rPr lang="tr-TR" dirty="0"/>
              <a:t/>
            </a:r>
            <a:br>
              <a:rPr lang="tr-TR" dirty="0"/>
            </a:br>
            <a:endParaRPr lang="tr-TR" dirty="0"/>
          </a:p>
        </p:txBody>
      </p:sp>
      <p:sp>
        <p:nvSpPr>
          <p:cNvPr id="5" name="İçerik Yer Tutucusu 4"/>
          <p:cNvSpPr>
            <a:spLocks noGrp="1"/>
          </p:cNvSpPr>
          <p:nvPr>
            <p:ph idx="1"/>
          </p:nvPr>
        </p:nvSpPr>
        <p:spPr>
          <a:xfrm>
            <a:off x="1151469" y="663879"/>
            <a:ext cx="9332815" cy="5265817"/>
          </a:xfrm>
        </p:spPr>
        <p:txBody>
          <a:bodyPr>
            <a:noAutofit/>
          </a:bodyPr>
          <a:lstStyle/>
          <a:p>
            <a:pPr marL="0" indent="0" fontAlgn="base">
              <a:buNone/>
            </a:pPr>
            <a:r>
              <a:rPr lang="lt-LT" sz="1900" b="1" dirty="0" smtClean="0">
                <a:solidFill>
                  <a:schemeClr val="tx1"/>
                </a:solidFill>
                <a:latin typeface="Calibri" panose="020F0502020204030204" pitchFamily="34" charset="0"/>
                <a:cs typeface="Calibri" panose="020F0502020204030204" pitchFamily="34" charset="0"/>
              </a:rPr>
              <a:t>3. Stebėkite </a:t>
            </a:r>
            <a:r>
              <a:rPr lang="lt-LT" sz="1900" b="1" dirty="0">
                <a:solidFill>
                  <a:schemeClr val="tx1"/>
                </a:solidFill>
                <a:latin typeface="Calibri" panose="020F0502020204030204" pitchFamily="34" charset="0"/>
                <a:cs typeface="Calibri" panose="020F0502020204030204" pitchFamily="34" charset="0"/>
              </a:rPr>
              <a:t>psichinę sveikatą</a:t>
            </a:r>
            <a:r>
              <a:rPr lang="lt-LT" sz="1900" b="1" dirty="0" smtClean="0">
                <a:solidFill>
                  <a:schemeClr val="tx1"/>
                </a:solidFill>
                <a:latin typeface="Calibri" panose="020F0502020204030204" pitchFamily="34" charset="0"/>
                <a:cs typeface="Calibri" panose="020F0502020204030204" pitchFamily="34" charset="0"/>
              </a:rPr>
              <a:t>.</a:t>
            </a:r>
          </a:p>
          <a:p>
            <a:pPr marL="0" indent="0" fontAlgn="base">
              <a:buNone/>
            </a:pPr>
            <a:r>
              <a:rPr lang="lt-LT" sz="1900" dirty="0">
                <a:solidFill>
                  <a:schemeClr val="tx1"/>
                </a:solidFill>
                <a:latin typeface="Calibri" panose="020F0502020204030204" pitchFamily="34" charset="0"/>
                <a:cs typeface="Calibri" panose="020F0502020204030204" pitchFamily="34" charset="0"/>
              </a:rPr>
              <a:t>Mokslininkai socialinės žiniasklaidos ir technologijų naudojimo augimą sieja su didėjančiu depresijos, nerimo ir savižudybių skaičiumi. Tėvai, gerai informuoti apie vaikystės traumas ir psichikos ligų simptomus, gali greičiau padėti vaikams, kuriems to reikia.</a:t>
            </a:r>
            <a:endParaRPr lang="tr-TR" sz="1900" dirty="0">
              <a:solidFill>
                <a:schemeClr val="tx1"/>
              </a:solidFill>
              <a:latin typeface="Calibri" panose="020F0502020204030204" pitchFamily="34" charset="0"/>
              <a:cs typeface="Calibri" panose="020F0502020204030204" pitchFamily="34" charset="0"/>
            </a:endParaRPr>
          </a:p>
          <a:p>
            <a:pPr marL="0" indent="0" fontAlgn="base">
              <a:buNone/>
            </a:pPr>
            <a:r>
              <a:rPr lang="it-IT" sz="1900" b="1" dirty="0">
                <a:solidFill>
                  <a:schemeClr val="tx1"/>
                </a:solidFill>
                <a:latin typeface="Calibri" panose="020F0502020204030204" pitchFamily="34" charset="0"/>
                <a:cs typeface="Calibri" panose="020F0502020204030204" pitchFamily="34" charset="0"/>
              </a:rPr>
              <a:t>4. Praktikuokite streso mažinimą</a:t>
            </a:r>
            <a:r>
              <a:rPr lang="it-IT" sz="1900" b="1" dirty="0" smtClean="0">
                <a:solidFill>
                  <a:schemeClr val="tx1"/>
                </a:solidFill>
                <a:latin typeface="Calibri" panose="020F0502020204030204" pitchFamily="34" charset="0"/>
                <a:cs typeface="Calibri" panose="020F0502020204030204" pitchFamily="34" charset="0"/>
              </a:rPr>
              <a:t>.</a:t>
            </a:r>
            <a:endParaRPr lang="lt-LT" sz="1900" b="1" dirty="0" smtClean="0">
              <a:solidFill>
                <a:schemeClr val="tx1"/>
              </a:solidFill>
              <a:latin typeface="Calibri" panose="020F0502020204030204" pitchFamily="34" charset="0"/>
              <a:cs typeface="Calibri" panose="020F0502020204030204" pitchFamily="34" charset="0"/>
            </a:endParaRPr>
          </a:p>
          <a:p>
            <a:pPr marL="0" indent="0" fontAlgn="base">
              <a:buNone/>
            </a:pPr>
            <a:r>
              <a:rPr lang="lt-LT" sz="1900" dirty="0">
                <a:solidFill>
                  <a:schemeClr val="tx1"/>
                </a:solidFill>
                <a:latin typeface="Calibri" panose="020F0502020204030204" pitchFamily="34" charset="0"/>
                <a:cs typeface="Calibri" panose="020F0502020204030204" pitchFamily="34" charset="0"/>
              </a:rPr>
              <a:t>Kai tėvai supažindina vaikus su dėmesingo įsisąmoninimo meditacija ir įvairiomis streso mažinimo ir atsipalaidavimo technikomis, jie gali sustiprinti savo vaikų skaitmeninę sveikatą ir gerovę.</a:t>
            </a:r>
            <a:endParaRPr lang="tr-TR" sz="1900" dirty="0">
              <a:solidFill>
                <a:schemeClr val="tx1"/>
              </a:solidFill>
              <a:latin typeface="Calibri" panose="020F0502020204030204" pitchFamily="34" charset="0"/>
              <a:cs typeface="Calibri" panose="020F0502020204030204" pitchFamily="34" charset="0"/>
            </a:endParaRPr>
          </a:p>
          <a:p>
            <a:pPr marL="0" indent="0">
              <a:buNone/>
            </a:pPr>
            <a:r>
              <a:rPr lang="it-IT" sz="1900" b="1" dirty="0">
                <a:solidFill>
                  <a:schemeClr val="tx1"/>
                </a:solidFill>
                <a:latin typeface="Calibri" panose="020F0502020204030204" pitchFamily="34" charset="0"/>
                <a:cs typeface="Calibri" panose="020F0502020204030204" pitchFamily="34" charset="0"/>
              </a:rPr>
              <a:t>5. Skatinkite draugystę su bendraamžiais</a:t>
            </a:r>
            <a:r>
              <a:rPr lang="it-IT" sz="1900" b="1" dirty="0" smtClean="0">
                <a:solidFill>
                  <a:schemeClr val="tx1"/>
                </a:solidFill>
                <a:latin typeface="Calibri" panose="020F0502020204030204" pitchFamily="34" charset="0"/>
                <a:cs typeface="Calibri" panose="020F0502020204030204" pitchFamily="34" charset="0"/>
              </a:rPr>
              <a:t>.</a:t>
            </a:r>
            <a:endParaRPr lang="lt-LT" sz="1900" b="1" dirty="0" smtClean="0">
              <a:solidFill>
                <a:schemeClr val="tx1"/>
              </a:solidFill>
              <a:latin typeface="Calibri" panose="020F0502020204030204" pitchFamily="34" charset="0"/>
              <a:cs typeface="Calibri" panose="020F0502020204030204" pitchFamily="34" charset="0"/>
            </a:endParaRPr>
          </a:p>
          <a:p>
            <a:pPr marL="0" indent="0">
              <a:buNone/>
            </a:pPr>
            <a:r>
              <a:rPr lang="lt-LT" sz="1900" dirty="0">
                <a:solidFill>
                  <a:schemeClr val="tx1"/>
                </a:solidFill>
                <a:latin typeface="Calibri" panose="020F0502020204030204" pitchFamily="34" charset="0"/>
                <a:cs typeface="Calibri" panose="020F0502020204030204" pitchFamily="34" charset="0"/>
              </a:rPr>
              <a:t>Tėvai turėtų skatinti vaikus įsitraukti į bendrą veiklą, kuri užtikrina socialinį bendravimą realiuoju laiku.</a:t>
            </a:r>
            <a:endParaRPr lang="lt-LT" sz="1900" dirty="0" smtClean="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30145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31538" y="1077238"/>
            <a:ext cx="9540845" cy="5392455"/>
          </a:xfrm>
        </p:spPr>
        <p:txBody>
          <a:bodyPr>
            <a:normAutofit/>
          </a:bodyPr>
          <a:lstStyle/>
          <a:p>
            <a:pPr marL="0" indent="0" fontAlgn="base">
              <a:buNone/>
            </a:pPr>
            <a:r>
              <a:rPr lang="it-IT" b="1" dirty="0">
                <a:solidFill>
                  <a:schemeClr val="tx1"/>
                </a:solidFill>
              </a:rPr>
              <a:t>6. Naudokitės internetiniais sveikatos ištekliais.</a:t>
            </a:r>
            <a:endParaRPr lang="en-US" b="1" dirty="0">
              <a:solidFill>
                <a:schemeClr val="tx1"/>
              </a:solidFill>
            </a:endParaRPr>
          </a:p>
          <a:p>
            <a:pPr marL="0" indent="0" algn="just" fontAlgn="base">
              <a:buNone/>
            </a:pPr>
            <a:r>
              <a:rPr lang="lt-LT" sz="1900" dirty="0">
                <a:solidFill>
                  <a:schemeClr val="tx1"/>
                </a:solidFill>
                <a:latin typeface="Calibri" panose="020F0502020204030204" pitchFamily="34" charset="0"/>
                <a:cs typeface="Calibri" panose="020F0502020204030204" pitchFamily="34" charset="0"/>
              </a:rPr>
              <a:t>Dabar internete yra daugybė skaitmeninių sveikatos išteklių, kuriuose tėvai gali išsiaiškinti susirūpinimą keliančius fizinės ir emocinės sveikatos simptomus ir sužinoti apie prevenciją. </a:t>
            </a:r>
            <a:r>
              <a:rPr lang="tr-TR" sz="1900" dirty="0">
                <a:solidFill>
                  <a:schemeClr val="tx1"/>
                </a:solidFill>
                <a:latin typeface="Calibri" panose="020F0502020204030204" pitchFamily="34" charset="0"/>
                <a:cs typeface="Calibri" panose="020F0502020204030204" pitchFamily="34" charset="0"/>
              </a:rPr>
              <a:t> </a:t>
            </a:r>
          </a:p>
          <a:p>
            <a:pPr marL="0" indent="0" fontAlgn="base">
              <a:buNone/>
            </a:pPr>
            <a:r>
              <a:rPr lang="it-IT" b="1" dirty="0">
                <a:solidFill>
                  <a:schemeClr val="tx1"/>
                </a:solidFill>
              </a:rPr>
              <a:t>7. Išnagrinėkite sveikatingumo programėles.</a:t>
            </a:r>
            <a:endParaRPr lang="en-US" b="1" dirty="0">
              <a:solidFill>
                <a:schemeClr val="tx1"/>
              </a:solidFill>
            </a:endParaRPr>
          </a:p>
          <a:p>
            <a:pPr marL="0" indent="0" algn="just" fontAlgn="base">
              <a:buNone/>
            </a:pPr>
            <a:r>
              <a:rPr lang="lt-LT" sz="1900" dirty="0">
                <a:solidFill>
                  <a:schemeClr val="tx1"/>
                </a:solidFill>
                <a:latin typeface="Calibri" panose="020F0502020204030204" pitchFamily="34" charset="0"/>
                <a:cs typeface="Calibri" panose="020F0502020204030204" pitchFamily="34" charset="0"/>
              </a:rPr>
              <a:t>Naudokitės skaitmeniniais ištekliais šeimos labui ir išnagrinėkite sveikatingumo ir fizinio aktyvumo programėles, kurios padeda skatinti sveikesnį vaikų ir tėvų gyvenimo būdą. </a:t>
            </a:r>
            <a:r>
              <a:rPr lang="tr-TR" sz="1900" dirty="0">
                <a:solidFill>
                  <a:schemeClr val="tx1"/>
                </a:solidFill>
                <a:latin typeface="Calibri" panose="020F0502020204030204" pitchFamily="34" charset="0"/>
                <a:cs typeface="Calibri" panose="020F0502020204030204" pitchFamily="34" charset="0"/>
              </a:rPr>
              <a:t> </a:t>
            </a:r>
          </a:p>
          <a:p>
            <a:pPr marL="0" indent="0" fontAlgn="base">
              <a:buNone/>
            </a:pPr>
            <a:r>
              <a:rPr lang="it-IT" b="1" dirty="0">
                <a:solidFill>
                  <a:schemeClr val="tx1"/>
                </a:solidFill>
              </a:rPr>
              <a:t>8. Nustatykite miego laiko taisykles.</a:t>
            </a:r>
            <a:endParaRPr lang="en-US" b="1" dirty="0">
              <a:solidFill>
                <a:schemeClr val="tx1"/>
              </a:solidFill>
            </a:endParaRPr>
          </a:p>
          <a:p>
            <a:pPr marL="0" indent="0" fontAlgn="base">
              <a:buNone/>
            </a:pPr>
            <a:r>
              <a:rPr lang="tr-TR" sz="1900" dirty="0">
                <a:solidFill>
                  <a:schemeClr val="tx1"/>
                </a:solidFill>
                <a:latin typeface="Calibri" panose="020F0502020204030204" pitchFamily="34" charset="0"/>
                <a:cs typeface="Calibri" panose="020F0502020204030204" pitchFamily="34" charset="0"/>
              </a:rPr>
              <a:t>Pagerinkite visos šeimos skaitmeninę sveikatą nustatydami taisykles, pagal kurias prietaisai per naktį turi būti įkraunami ne miegamuosiuose.</a:t>
            </a:r>
            <a:endParaRPr lang="tr-TR" sz="19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08086147"/>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TM10001106[[fn=Rozet]]</Template>
  <TotalTime>750</TotalTime>
  <Words>715</Words>
  <Application>Microsoft Office PowerPoint</Application>
  <PresentationFormat>Plačiaekranė</PresentationFormat>
  <Paragraphs>57</Paragraphs>
  <Slides>13</Slides>
  <Notes>2</Notes>
  <HiddenSlides>0</HiddenSlides>
  <MMClips>0</MMClips>
  <ScaleCrop>false</ScaleCrop>
  <HeadingPairs>
    <vt:vector size="6" baseType="variant">
      <vt:variant>
        <vt:lpstr>Naudojami šriftai</vt:lpstr>
      </vt:variant>
      <vt:variant>
        <vt:i4>6</vt:i4>
      </vt:variant>
      <vt:variant>
        <vt:lpstr>Tema</vt:lpstr>
      </vt:variant>
      <vt:variant>
        <vt:i4>1</vt:i4>
      </vt:variant>
      <vt:variant>
        <vt:lpstr>Skaidrių pavadinimai</vt:lpstr>
      </vt:variant>
      <vt:variant>
        <vt:i4>13</vt:i4>
      </vt:variant>
    </vt:vector>
  </HeadingPairs>
  <TitlesOfParts>
    <vt:vector size="20" baseType="lpstr">
      <vt:lpstr>Arial</vt:lpstr>
      <vt:lpstr>Calibri</vt:lpstr>
      <vt:lpstr>Comic Sans MS</vt:lpstr>
      <vt:lpstr>Gill Sans MT</vt:lpstr>
      <vt:lpstr>Impact</vt:lpstr>
      <vt:lpstr>Symbol</vt:lpstr>
      <vt:lpstr>Badge</vt:lpstr>
      <vt:lpstr>„PowerPoint“ pateiktis</vt:lpstr>
      <vt:lpstr>9 TEMA: SKAITMENINĖ SVEIKATA IR  GEROVĖ</vt:lpstr>
      <vt:lpstr>„PowerPoint“ pateiktis</vt:lpstr>
      <vt:lpstr>„PowerPoint“ pateiktis</vt:lpstr>
      <vt:lpstr>SKAITMENINIO SVEIKATINGUMO SVARBA</vt:lpstr>
      <vt:lpstr>„PowerPoint“ pateiktis</vt:lpstr>
      <vt:lpstr>12 BŪDŲ, KAIP PAGERINTI VAIKO SKAITMENINĘ SVEIKATĄ     </vt:lpstr>
      <vt:lpstr>  </vt:lpstr>
      <vt:lpstr>„PowerPoint“ pateiktis</vt:lpstr>
      <vt:lpstr>„PowerPoint“ pateiktis</vt:lpstr>
      <vt:lpstr>„PowerPoint“ pateiktis</vt:lpstr>
      <vt:lpstr>dIsKUSIJA</vt:lpstr>
      <vt:lpstr>NUORODOS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Alma</cp:lastModifiedBy>
  <cp:revision>74</cp:revision>
  <dcterms:created xsi:type="dcterms:W3CDTF">2022-09-11T14:23:08Z</dcterms:created>
  <dcterms:modified xsi:type="dcterms:W3CDTF">2022-11-28T15:56:14Z</dcterms:modified>
</cp:coreProperties>
</file>