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6" r:id="rId3"/>
    <p:sldId id="258" r:id="rId4"/>
    <p:sldId id="259" r:id="rId5"/>
    <p:sldId id="260" r:id="rId6"/>
    <p:sldId id="261" r:id="rId7"/>
    <p:sldId id="262" r:id="rId8"/>
    <p:sldId id="263" r:id="rId9"/>
    <p:sldId id="264" r:id="rId10"/>
    <p:sldId id="269" r:id="rId11"/>
    <p:sldId id="270" r:id="rId12"/>
    <p:sldId id="271" r:id="rId13"/>
    <p:sldId id="272" r:id="rId14"/>
    <p:sldId id="273" r:id="rId15"/>
    <p:sldId id="274" r:id="rId16"/>
    <p:sldId id="265" r:id="rId17"/>
    <p:sldId id="266"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821"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tr-TR" smtClean="0"/>
              <a:t>Asıl başlık stili için tıklatın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tıklayın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ED59F71-CE6A-4BCC-AD12-0FB987996742}" type="datetimeFigureOut">
              <a:rPr lang="tr-TR" smtClean="0"/>
              <a:t>27.11.2022</a:t>
            </a:fld>
            <a:endParaRPr lang="tr-TR"/>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tr-TR"/>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2F3B1650-FFA8-4392-AE70-8B0A2CCDAD55}" type="slidenum">
              <a:rPr lang="tr-TR" smtClean="0"/>
              <a:t>‹#›</a:t>
            </a:fld>
            <a:endParaRPr lang="tr-TR"/>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73400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27.11.2022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2393305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27.11.2022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507989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1ED59F71-CE6A-4BCC-AD12-0FB987996742}" type="datetimeFigureOut">
              <a:rPr lang="tr-TR" smtClean="0"/>
              <a:t>27.11.2022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651118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1ED59F71-CE6A-4BCC-AD12-0FB987996742}" type="datetimeFigureOut">
              <a:rPr lang="tr-TR" smtClean="0"/>
              <a:t>27.11.2022</a:t>
            </a:fld>
            <a:endParaRPr lang="tr-TR"/>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tr-TR"/>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2F3B1650-FFA8-4392-AE70-8B0A2CCDAD55}" type="slidenum">
              <a:rPr lang="tr-TR" smtClean="0"/>
              <a:t>‹#›</a:t>
            </a:fld>
            <a:endParaRPr lang="tr-TR"/>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12505061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1ED59F71-CE6A-4BCC-AD12-0FB987996742}" type="datetimeFigureOut">
              <a:rPr lang="tr-TR" smtClean="0"/>
              <a:t>27.11.2022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1988273571"/>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Content Placeholder 3"/>
          <p:cNvSpPr>
            <a:spLocks noGrp="1"/>
          </p:cNvSpPr>
          <p:nvPr>
            <p:ph sz="half" idx="2"/>
          </p:nvPr>
        </p:nvSpPr>
        <p:spPr>
          <a:xfrm>
            <a:off x="1257300"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Content Placeholder 5"/>
          <p:cNvSpPr>
            <a:spLocks noGrp="1"/>
          </p:cNvSpPr>
          <p:nvPr>
            <p:ph sz="quarter" idx="4"/>
          </p:nvPr>
        </p:nvSpPr>
        <p:spPr>
          <a:xfrm>
            <a:off x="6633864"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1ED59F71-CE6A-4BCC-AD12-0FB987996742}" type="datetimeFigureOut">
              <a:rPr lang="tr-TR" smtClean="0"/>
              <a:t>27.11.2022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3488991850"/>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1ED59F71-CE6A-4BCC-AD12-0FB987996742}" type="datetimeFigureOut">
              <a:rPr lang="tr-TR" smtClean="0"/>
              <a:t>27.11.2022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2963148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D59F71-CE6A-4BCC-AD12-0FB987996742}" type="datetimeFigureOut">
              <a:rPr lang="tr-TR" smtClean="0"/>
              <a:t>27.11.2022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1718395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tr-TR" smtClean="0"/>
              <a:t>Asıl başlık stili için tıklatın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051" y="6375679"/>
            <a:ext cx="1233355" cy="348462"/>
          </a:xfrm>
        </p:spPr>
        <p:txBody>
          <a:bodyPr/>
          <a:lstStyle/>
          <a:p>
            <a:fld id="{1ED59F71-CE6A-4BCC-AD12-0FB987996742}" type="datetimeFigureOut">
              <a:rPr lang="tr-TR" smtClean="0"/>
              <a:t>27.11.2022</a:t>
            </a:fld>
            <a:endParaRPr lang="tr-TR"/>
          </a:p>
        </p:txBody>
      </p:sp>
      <p:sp>
        <p:nvSpPr>
          <p:cNvPr id="6" name="Footer Placeholder 5"/>
          <p:cNvSpPr>
            <a:spLocks noGrp="1"/>
          </p:cNvSpPr>
          <p:nvPr>
            <p:ph type="ftr" sz="quarter" idx="11"/>
          </p:nvPr>
        </p:nvSpPr>
        <p:spPr>
          <a:xfrm>
            <a:off x="2103620" y="6375679"/>
            <a:ext cx="3482179" cy="345796"/>
          </a:xfrm>
        </p:spPr>
        <p:txBody>
          <a:bodyPr/>
          <a:lstStyle/>
          <a:p>
            <a:endParaRPr lang="tr-TR"/>
          </a:p>
        </p:txBody>
      </p:sp>
      <p:sp>
        <p:nvSpPr>
          <p:cNvPr id="7" name="Slide Number Placeholder 6"/>
          <p:cNvSpPr>
            <a:spLocks noGrp="1"/>
          </p:cNvSpPr>
          <p:nvPr>
            <p:ph type="sldNum" sz="quarter" idx="12"/>
          </p:nvPr>
        </p:nvSpPr>
        <p:spPr>
          <a:xfrm>
            <a:off x="5691014" y="6375679"/>
            <a:ext cx="1232456" cy="345796"/>
          </a:xfrm>
        </p:spPr>
        <p:txBody>
          <a:bodyPr/>
          <a:lstStyle/>
          <a:p>
            <a:fld id="{2F3B1650-FFA8-4392-AE70-8B0A2CCDAD55}" type="slidenum">
              <a:rPr lang="tr-TR" smtClean="0"/>
              <a:t>‹#›</a:t>
            </a:fld>
            <a:endParaRPr lang="tr-TR"/>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08560371"/>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tr-TR" smtClean="0"/>
              <a:t>Asıl başlık stili için tıklatın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950" y="6375679"/>
            <a:ext cx="1232456" cy="348462"/>
          </a:xfrm>
        </p:spPr>
        <p:txBody>
          <a:bodyPr/>
          <a:lstStyle/>
          <a:p>
            <a:fld id="{1ED59F71-CE6A-4BCC-AD12-0FB987996742}" type="datetimeFigureOut">
              <a:rPr lang="tr-TR" smtClean="0"/>
              <a:t>27.11.2022</a:t>
            </a:fld>
            <a:endParaRPr lang="tr-TR"/>
          </a:p>
        </p:txBody>
      </p:sp>
      <p:sp>
        <p:nvSpPr>
          <p:cNvPr id="6" name="Footer Placeholder 5"/>
          <p:cNvSpPr>
            <a:spLocks noGrp="1"/>
          </p:cNvSpPr>
          <p:nvPr>
            <p:ph type="ftr" sz="quarter" idx="11"/>
          </p:nvPr>
        </p:nvSpPr>
        <p:spPr>
          <a:xfrm>
            <a:off x="2103621" y="6375679"/>
            <a:ext cx="3482178" cy="345796"/>
          </a:xfrm>
        </p:spPr>
        <p:txBody>
          <a:bodyPr/>
          <a:lstStyle/>
          <a:p>
            <a:endParaRPr lang="tr-TR"/>
          </a:p>
        </p:txBody>
      </p:sp>
      <p:sp>
        <p:nvSpPr>
          <p:cNvPr id="7" name="Slide Number Placeholder 6"/>
          <p:cNvSpPr>
            <a:spLocks noGrp="1"/>
          </p:cNvSpPr>
          <p:nvPr>
            <p:ph type="sldNum" sz="quarter" idx="12"/>
          </p:nvPr>
        </p:nvSpPr>
        <p:spPr>
          <a:xfrm>
            <a:off x="5687568" y="6375679"/>
            <a:ext cx="1234440" cy="345796"/>
          </a:xfrm>
        </p:spPr>
        <p:txBody>
          <a:bodyPr/>
          <a:lstStyle/>
          <a:p>
            <a:fld id="{2F3B1650-FFA8-4392-AE70-8B0A2CCDAD55}" type="slidenum">
              <a:rPr lang="tr-TR" smtClean="0"/>
              <a:t>‹#›</a:t>
            </a:fld>
            <a:endParaRPr lang="tr-TR"/>
          </a:p>
        </p:txBody>
      </p:sp>
    </p:spTree>
    <p:extLst>
      <p:ext uri="{BB962C8B-B14F-4D97-AF65-F5344CB8AC3E}">
        <p14:creationId xmlns:p14="http://schemas.microsoft.com/office/powerpoint/2010/main" val="2817403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1ED59F71-CE6A-4BCC-AD12-0FB987996742}" type="datetimeFigureOut">
              <a:rPr lang="tr-TR" smtClean="0"/>
              <a:t>27.11.2022</a:t>
            </a:fld>
            <a:endParaRPr lang="tr-TR"/>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tr-TR"/>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2F3B1650-FFA8-4392-AE70-8B0A2CCDAD55}" type="slidenum">
              <a:rPr lang="tr-TR" smtClean="0"/>
              <a:t>‹#›</a:t>
            </a:fld>
            <a:endParaRPr lang="tr-TR"/>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113494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bigcommerce.com/blog/digital-commerce-trends/#8-key-digital-commerce-trends" TargetMode="External"/><Relationship Id="rId2" Type="http://schemas.openxmlformats.org/officeDocument/2006/relationships/hyperlink" Target="https://www.tibco.com/reference-center/what-is-digital-commerce" TargetMode="External"/><Relationship Id="rId1" Type="http://schemas.openxmlformats.org/officeDocument/2006/relationships/slideLayout" Target="../slideLayouts/slideLayout2.xml"/><Relationship Id="rId4" Type="http://schemas.openxmlformats.org/officeDocument/2006/relationships/hyperlink" Target="https://www.econstor.eu/bitstream/10419/194869/1/19113-78049-1-10-20190316.pdf"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lh6.googleusercontent.com/oNk-K_oBJMsHtWrYBv-ExoYeQKExtBibk5m9jiuDBUq7bgxdf7nwFnehFSywPym_p7ntF9Coj_URokoXBkMLMj4inwBob0IJEPts2PyS8c7xcD-6SWxv_emj1AhI5Wck65nOEQ2W0EjiyuE9on_PtJP5U7iRKSwzRpIfYgpFoAULCjBPiXTfD_UEER3SDUBglEyB3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38546"/>
            <a:ext cx="6433508" cy="6151418"/>
          </a:xfrm>
          <a:prstGeom prst="rect">
            <a:avLst/>
          </a:prstGeom>
          <a:noFill/>
          <a:extLst>
            <a:ext uri="{909E8E84-426E-40DD-AFC4-6F175D3DCCD1}">
              <a14:hiddenFill xmlns:a14="http://schemas.microsoft.com/office/drawing/2010/main">
                <a:solidFill>
                  <a:srgbClr val="FFFFFF"/>
                </a:solidFill>
              </a14:hiddenFill>
            </a:ext>
          </a:extLst>
        </p:spPr>
      </p:pic>
      <p:sp>
        <p:nvSpPr>
          <p:cNvPr id="6" name="Metin kutusu 5"/>
          <p:cNvSpPr txBox="1"/>
          <p:nvPr/>
        </p:nvSpPr>
        <p:spPr>
          <a:xfrm>
            <a:off x="3546764" y="6446982"/>
            <a:ext cx="5606472" cy="538609"/>
          </a:xfrm>
          <a:prstGeom prst="rect">
            <a:avLst/>
          </a:prstGeom>
          <a:noFill/>
        </p:spPr>
        <p:txBody>
          <a:bodyPr wrap="square" rtlCol="0">
            <a:spAutoFit/>
          </a:bodyPr>
          <a:lstStyle/>
          <a:p>
            <a:r>
              <a:rPr lang="tr-TR" sz="1100" dirty="0"/>
              <a:t>Project </a:t>
            </a:r>
            <a:r>
              <a:rPr lang="tr-TR" sz="1100" dirty="0" err="1"/>
              <a:t>Number</a:t>
            </a:r>
            <a:r>
              <a:rPr lang="tr-TR" sz="1100" dirty="0"/>
              <a:t>: 2020-1-UK01-KA227-SCH-09443</a:t>
            </a:r>
          </a:p>
          <a:p>
            <a:endParaRPr lang="tr-TR" dirty="0"/>
          </a:p>
        </p:txBody>
      </p:sp>
    </p:spTree>
    <p:extLst>
      <p:ext uri="{BB962C8B-B14F-4D97-AF65-F5344CB8AC3E}">
        <p14:creationId xmlns:p14="http://schemas.microsoft.com/office/powerpoint/2010/main" val="11959866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280861" y="226742"/>
            <a:ext cx="10178322" cy="1492132"/>
          </a:xfrm>
        </p:spPr>
        <p:txBody>
          <a:bodyPr>
            <a:normAutofit fontScale="90000"/>
          </a:bodyPr>
          <a:lstStyle/>
          <a:p>
            <a:pPr algn="ctr"/>
            <a:r>
              <a:rPr lang="tr-TR" b="1" dirty="0"/>
              <a:t>C2C modelis (Modelis Vartotojas vartotojui</a:t>
            </a:r>
            <a:r>
              <a:rPr lang="tr-TR" b="1" dirty="0" smtClean="0"/>
              <a:t>)</a:t>
            </a:r>
            <a:r>
              <a:rPr lang="lt-LT" b="1" dirty="0" smtClean="0"/>
              <a:t/>
            </a:r>
            <a:br>
              <a:rPr lang="lt-LT" b="1" dirty="0" smtClean="0"/>
            </a:br>
            <a:endParaRPr lang="tr-TR" dirty="0"/>
          </a:p>
        </p:txBody>
      </p:sp>
      <p:sp>
        <p:nvSpPr>
          <p:cNvPr id="3" name="İçerik Yer Tutucusu 2"/>
          <p:cNvSpPr>
            <a:spLocks noGrp="1"/>
          </p:cNvSpPr>
          <p:nvPr>
            <p:ph idx="1"/>
          </p:nvPr>
        </p:nvSpPr>
        <p:spPr>
          <a:xfrm>
            <a:off x="1062976" y="1554068"/>
            <a:ext cx="10178322" cy="1383685"/>
          </a:xfrm>
        </p:spPr>
        <p:txBody>
          <a:bodyPr>
            <a:normAutofit/>
          </a:bodyPr>
          <a:lstStyle/>
          <a:p>
            <a:pPr algn="just"/>
            <a:r>
              <a:rPr lang="lt-LT" dirty="0">
                <a:solidFill>
                  <a:schemeClr val="tx1"/>
                </a:solidFill>
              </a:rPr>
              <a:t>Skaitmeninės prekybos tarp vartotojų modelį sunkiau suprasti, tačiau </a:t>
            </a:r>
            <a:r>
              <a:rPr lang="lt-LT" dirty="0" smtClean="0">
                <a:solidFill>
                  <a:schemeClr val="tx1"/>
                </a:solidFill>
              </a:rPr>
              <a:t>„</a:t>
            </a:r>
            <a:r>
              <a:rPr lang="lt-LT" dirty="0" err="1" smtClean="0">
                <a:solidFill>
                  <a:schemeClr val="tx1"/>
                </a:solidFill>
              </a:rPr>
              <a:t>Etsy</a:t>
            </a:r>
            <a:r>
              <a:rPr lang="lt-LT" dirty="0" smtClean="0">
                <a:solidFill>
                  <a:schemeClr val="tx1"/>
                </a:solidFill>
              </a:rPr>
              <a:t>“ </a:t>
            </a:r>
            <a:r>
              <a:rPr lang="lt-LT" dirty="0">
                <a:solidFill>
                  <a:schemeClr val="tx1"/>
                </a:solidFill>
              </a:rPr>
              <a:t>yra puikus pavyzdys. Skaitmeninių produktų pardavimas tokiose rinkos platformose kaip „</a:t>
            </a:r>
            <a:r>
              <a:rPr lang="lt-LT" dirty="0" err="1">
                <a:solidFill>
                  <a:schemeClr val="tx1"/>
                </a:solidFill>
              </a:rPr>
              <a:t>Etsy</a:t>
            </a:r>
            <a:r>
              <a:rPr lang="lt-LT" dirty="0">
                <a:solidFill>
                  <a:schemeClr val="tx1"/>
                </a:solidFill>
              </a:rPr>
              <a:t>“ </a:t>
            </a:r>
            <a:r>
              <a:rPr lang="lt-LT" dirty="0" smtClean="0">
                <a:solidFill>
                  <a:schemeClr val="tx1"/>
                </a:solidFill>
              </a:rPr>
              <a:t>vyksta </a:t>
            </a:r>
            <a:r>
              <a:rPr lang="lt-LT" dirty="0">
                <a:solidFill>
                  <a:schemeClr val="tx1"/>
                </a:solidFill>
              </a:rPr>
              <a:t>visiškai automatizuotai. </a:t>
            </a:r>
            <a:r>
              <a:rPr lang="lt-LT" dirty="0" smtClean="0">
                <a:solidFill>
                  <a:schemeClr val="tx1"/>
                </a:solidFill>
              </a:rPr>
              <a:t> Vartotojas </a:t>
            </a:r>
            <a:r>
              <a:rPr lang="lt-LT" dirty="0">
                <a:solidFill>
                  <a:schemeClr val="tx1"/>
                </a:solidFill>
              </a:rPr>
              <a:t>perka, o produktas pristatomas į jo el. pašto dėžutę.</a:t>
            </a:r>
            <a:endParaRPr lang="tr-TR" dirty="0"/>
          </a:p>
        </p:txBody>
      </p:sp>
      <p:pic>
        <p:nvPicPr>
          <p:cNvPr id="6146" name="Picture 2" descr="https://agencywwb.com/wp-content/uploads/2021/03/etsy-6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7157" y="3150976"/>
            <a:ext cx="3294503" cy="32945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62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it-IT" b="1" dirty="0"/>
              <a:t>C2B modelis (Modelis </a:t>
            </a:r>
            <a:r>
              <a:rPr lang="tr-TR" dirty="0"/>
              <a:t>Vartotojas verslui)</a:t>
            </a:r>
            <a:endParaRPr lang="en-US" dirty="0"/>
          </a:p>
        </p:txBody>
      </p:sp>
      <p:sp>
        <p:nvSpPr>
          <p:cNvPr id="3" name="İçerik Yer Tutucusu 2"/>
          <p:cNvSpPr>
            <a:spLocks noGrp="1"/>
          </p:cNvSpPr>
          <p:nvPr>
            <p:ph idx="1"/>
          </p:nvPr>
        </p:nvSpPr>
        <p:spPr>
          <a:xfrm>
            <a:off x="1193154" y="1874517"/>
            <a:ext cx="10178322" cy="3593591"/>
          </a:xfrm>
        </p:spPr>
        <p:txBody>
          <a:bodyPr/>
          <a:lstStyle/>
          <a:p>
            <a:pPr algn="just"/>
            <a:r>
              <a:rPr lang="lt-LT" dirty="0">
                <a:solidFill>
                  <a:schemeClr val="tx1"/>
                </a:solidFill>
              </a:rPr>
              <a:t>Vartotojo ir verslo skaitmeninės prekybos modelį geriausiai iliustruoja peržiūros sistemos. „</a:t>
            </a:r>
            <a:r>
              <a:rPr lang="lt-LT" dirty="0" err="1">
                <a:solidFill>
                  <a:schemeClr val="tx1"/>
                </a:solidFill>
              </a:rPr>
              <a:t>Amazon</a:t>
            </a:r>
            <a:r>
              <a:rPr lang="lt-LT" dirty="0">
                <a:solidFill>
                  <a:schemeClr val="tx1"/>
                </a:solidFill>
              </a:rPr>
              <a:t>“ platformoje peržiūros užklausas automatiškai generuoja platforma, o vartotojai už naudingas apžvalgas apdovanojami ženkliukais ir pinigų grąžinimo taškais. Iš vartotojo išgaunama sandorio vertė, nes išsami apžvalga gali generuoti daugiau pajamų verslui. Vertė perduodama iš vartotojo verslui, todėl tai yra C2B.</a:t>
            </a:r>
            <a:endParaRPr lang="tr-TR" dirty="0">
              <a:solidFill>
                <a:schemeClr val="tx1"/>
              </a:solidFill>
            </a:endParaRPr>
          </a:p>
        </p:txBody>
      </p:sp>
      <p:pic>
        <p:nvPicPr>
          <p:cNvPr id="7170" name="Picture 2" descr="E-Commer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6432" y="3980073"/>
            <a:ext cx="4374991" cy="25069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4012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pPr algn="ctr"/>
            <a:r>
              <a:rPr lang="tr-TR" b="1" dirty="0"/>
              <a:t>Elektroninės prekybos raida</a:t>
            </a:r>
            <a:r>
              <a:rPr lang="en-US" dirty="0"/>
              <a:t/>
            </a:r>
            <a:br>
              <a:rPr lang="en-US" dirty="0"/>
            </a:br>
            <a:r>
              <a:rPr lang="tr-TR" dirty="0"/>
              <a:t/>
            </a:r>
            <a:br>
              <a:rPr lang="tr-TR" dirty="0"/>
            </a:br>
            <a:endParaRPr lang="tr-TR" dirty="0"/>
          </a:p>
        </p:txBody>
      </p:sp>
      <p:sp>
        <p:nvSpPr>
          <p:cNvPr id="3" name="İçerik Yer Tutucusu 2"/>
          <p:cNvSpPr>
            <a:spLocks noGrp="1"/>
          </p:cNvSpPr>
          <p:nvPr>
            <p:ph idx="1"/>
          </p:nvPr>
        </p:nvSpPr>
        <p:spPr>
          <a:xfrm>
            <a:off x="1251678" y="1473201"/>
            <a:ext cx="10178322" cy="3593591"/>
          </a:xfrm>
        </p:spPr>
        <p:txBody>
          <a:bodyPr/>
          <a:lstStyle/>
          <a:p>
            <a:pPr algn="just"/>
            <a:r>
              <a:rPr lang="lt-LT" dirty="0">
                <a:solidFill>
                  <a:schemeClr val="tx1"/>
                </a:solidFill>
              </a:rPr>
              <a:t>E. prekyba sujungė pasaulį. Garsus Prancūzijos prekybos centras „</a:t>
            </a:r>
            <a:r>
              <a:rPr lang="lt-LT" dirty="0" err="1">
                <a:solidFill>
                  <a:schemeClr val="tx1"/>
                </a:solidFill>
              </a:rPr>
              <a:t>Leclerc</a:t>
            </a:r>
            <a:r>
              <a:rPr lang="lt-LT" dirty="0">
                <a:solidFill>
                  <a:schemeClr val="tx1"/>
                </a:solidFill>
              </a:rPr>
              <a:t>“, buvo pirmas Prancūzijoje, suteikęs vartotojams galimybę atlikti įvairius reikalus internetu. Elektroninė prekyba pakeitė įmonių rinkodaros derinį. Šie pokyčiai turėjo įtakos tarptautinei rinkodarai. Dauguma įmonių šiandien turi interneto svetainę bent jau tam, kad galėtų laikyti informaciją apie save, didinti savo įmonės žinomumą, jei nenaudoja jos prekybai. Laikui bėgant keitėsi ir elektroninės prekybos sąvoka. Iš pradžių ji buvo vadinama galimybe atlikti elektroninius sandorius, pavyzdžiui, siųsti dokumentus, kai ką nors užsisakome. Vėliau buvo įtraukta veikla, įvardyta kaip internetinė prekyba, kai paslaugos ir prekės perkamos internetu.</a:t>
            </a:r>
            <a:endParaRPr lang="tr-TR" dirty="0">
              <a:solidFill>
                <a:schemeClr val="tx1"/>
              </a:solidFill>
            </a:endParaRPr>
          </a:p>
        </p:txBody>
      </p:sp>
    </p:spTree>
    <p:extLst>
      <p:ext uri="{BB962C8B-B14F-4D97-AF65-F5344CB8AC3E}">
        <p14:creationId xmlns:p14="http://schemas.microsoft.com/office/powerpoint/2010/main" val="41236323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veikslėlis 1"/>
          <p:cNvPicPr>
            <a:picLocks noChangeAspect="1"/>
          </p:cNvPicPr>
          <p:nvPr/>
        </p:nvPicPr>
        <p:blipFill>
          <a:blip r:embed="rId2"/>
          <a:stretch>
            <a:fillRect/>
          </a:stretch>
        </p:blipFill>
        <p:spPr>
          <a:xfrm>
            <a:off x="2315183" y="-226"/>
            <a:ext cx="7480570" cy="6933588"/>
          </a:xfrm>
          <a:prstGeom prst="rect">
            <a:avLst/>
          </a:prstGeom>
        </p:spPr>
      </p:pic>
    </p:spTree>
    <p:extLst>
      <p:ext uri="{BB962C8B-B14F-4D97-AF65-F5344CB8AC3E}">
        <p14:creationId xmlns:p14="http://schemas.microsoft.com/office/powerpoint/2010/main" val="12232771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it-IT" b="1" dirty="0"/>
              <a:t>Teigiamas e. prekybos poveikis</a:t>
            </a:r>
            <a:r>
              <a:rPr lang="en-US" dirty="0"/>
              <a:t/>
            </a:r>
            <a:br>
              <a:rPr lang="en-US" dirty="0"/>
            </a:br>
            <a:r>
              <a:rPr lang="tr-TR" dirty="0"/>
              <a:t/>
            </a:r>
            <a:br>
              <a:rPr lang="tr-TR" dirty="0"/>
            </a:br>
            <a:endParaRPr lang="tr-TR" dirty="0"/>
          </a:p>
        </p:txBody>
      </p:sp>
      <p:sp>
        <p:nvSpPr>
          <p:cNvPr id="3" name="İçerik Yer Tutucusu 2"/>
          <p:cNvSpPr>
            <a:spLocks noGrp="1"/>
          </p:cNvSpPr>
          <p:nvPr>
            <p:ph idx="1"/>
          </p:nvPr>
        </p:nvSpPr>
        <p:spPr>
          <a:xfrm>
            <a:off x="1251678" y="1031174"/>
            <a:ext cx="10178322" cy="3203404"/>
          </a:xfrm>
        </p:spPr>
        <p:txBody>
          <a:bodyPr>
            <a:normAutofit lnSpcReduction="10000"/>
          </a:bodyPr>
          <a:lstStyle/>
          <a:p>
            <a:pPr algn="just"/>
            <a:r>
              <a:rPr lang="lt-LT" dirty="0">
                <a:solidFill>
                  <a:schemeClr val="tx1"/>
                </a:solidFill>
              </a:rPr>
              <a:t>Vartotojai gali pirkti iš savo namų neišeidami iš jų, o to anksčiau nebuvo galima įsivaizduoti. Šiandien visos įmonės siekia turėti internetinę parduotuvę, nes tai būtina norint augti. Elektroninė prekyba sukūrė keletą prekių ir paslaugų platinimo kanalų. Ji taip pat pakeitė vartotojų elgseną. Anksčiau pirkėjai, norėdami ką nors įsigyti, turėdavo skirti laiko ir eiti į parduotuves tam tikrą dienos valandą. Dabar vartotojai gali naudotis savo kompiuteriais, išmaniaisiais telefonais ar nešiojamaisiais elektroniniais prietaisais ir pirkti prekes ir paslaugas internetu, kada tik nori. Laikas nebėra apribojimas. Dėl tokių pokyčių klientai tampa laimingi ir patenkinti dėl veiksmingo ir efektyvaus prieinamumo. Akcijos yra </a:t>
            </a:r>
            <a:r>
              <a:rPr lang="lt-LT" dirty="0" err="1">
                <a:solidFill>
                  <a:schemeClr val="tx1"/>
                </a:solidFill>
              </a:rPr>
              <a:t>tiesiogiškesnės</a:t>
            </a:r>
            <a:r>
              <a:rPr lang="lt-LT" dirty="0">
                <a:solidFill>
                  <a:schemeClr val="tx1"/>
                </a:solidFill>
              </a:rPr>
              <a:t>, o klientai aktyviai bendrauja su pardavėjais. Apibendrinant galima teigti, kad perkant elektroniniu būdu ir turint galimybę prekes pristatyti į namus sutaupoma daug laiko. </a:t>
            </a:r>
            <a:endParaRPr lang="tr-TR" dirty="0">
              <a:solidFill>
                <a:schemeClr val="tx1"/>
              </a:solidFill>
            </a:endParaRPr>
          </a:p>
        </p:txBody>
      </p:sp>
      <p:pic>
        <p:nvPicPr>
          <p:cNvPr id="9218" name="Picture 2" descr="Advantages-of-E-Commer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02740" y="4210653"/>
            <a:ext cx="3844096" cy="2544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84675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pPr algn="ctr"/>
            <a:r>
              <a:rPr lang="it-IT" b="1" dirty="0"/>
              <a:t>Neigiamas e. prekybos poveikis</a:t>
            </a:r>
            <a:r>
              <a:rPr lang="en-US" dirty="0"/>
              <a:t/>
            </a:r>
            <a:br>
              <a:rPr lang="en-US" dirty="0"/>
            </a:br>
            <a:r>
              <a:rPr lang="tr-TR" dirty="0"/>
              <a:t/>
            </a:r>
            <a:br>
              <a:rPr lang="tr-TR" dirty="0"/>
            </a:br>
            <a:endParaRPr lang="tr-TR" dirty="0"/>
          </a:p>
        </p:txBody>
      </p:sp>
      <p:sp>
        <p:nvSpPr>
          <p:cNvPr id="3" name="İçerik Yer Tutucusu 2"/>
          <p:cNvSpPr>
            <a:spLocks noGrp="1"/>
          </p:cNvSpPr>
          <p:nvPr>
            <p:ph idx="1"/>
          </p:nvPr>
        </p:nvSpPr>
        <p:spPr>
          <a:xfrm>
            <a:off x="1251678" y="1205346"/>
            <a:ext cx="10178322" cy="3593591"/>
          </a:xfrm>
        </p:spPr>
        <p:txBody>
          <a:bodyPr>
            <a:noAutofit/>
          </a:bodyPr>
          <a:lstStyle/>
          <a:p>
            <a:pPr algn="just"/>
            <a:r>
              <a:rPr lang="lt-LT" sz="1900" dirty="0">
                <a:solidFill>
                  <a:schemeClr val="tx1"/>
                </a:solidFill>
              </a:rPr>
              <a:t>Kadangi asmeninė informacija renkama ir įrašoma skaitmeniniu būdu, sukuriamas vartotojų profilis su slapta informacija, pavyzdžiui, adresu, el. paštu, banko duomenimis. Saugoma informacija gali būti pažeidžiama ir ja gali pasinaudoti kibernetiniai nusikaltėliai piktavališkais tikslais. Pastaruoju metu plačiai nuskambėję kibernetinio saugumo pažeidimai, kai buvo pavogta vartotojų asmeninė informacija, šiek tiek pakirto suinteresuotųjų šalių pasitikėjimą. Todėl vartotojams kyla tam tikra kredito kortelių sukčiavimo ir tapatybės vagystės rizika. Be to, yra žinoma, kad bendrovės naudoja klientų informaciją tikslinei reklamai, o tai dažnai kritikuoja daugelis vartotojų grupių ir teisių institucijų. Be to, dėl e. prekybos didėja įmonių konkurencija. Todėl reikia daugiau dėmesio skirti esamų verslo modelių keitimui. Be to, dėl e. prekybos didėja vartotojiškumo ir impulsyvaus pirkimo rizika.</a:t>
            </a:r>
            <a:endParaRPr lang="tr-TR" sz="1900" dirty="0">
              <a:solidFill>
                <a:schemeClr val="tx1"/>
              </a:solidFill>
            </a:endParaRPr>
          </a:p>
        </p:txBody>
      </p:sp>
    </p:spTree>
    <p:extLst>
      <p:ext uri="{BB962C8B-B14F-4D97-AF65-F5344CB8AC3E}">
        <p14:creationId xmlns:p14="http://schemas.microsoft.com/office/powerpoint/2010/main" val="35427092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lt-LT" dirty="0" smtClean="0"/>
              <a:t>VERTINIMO KLAUSIMAI</a:t>
            </a:r>
            <a:endParaRPr lang="tr-TR" dirty="0"/>
          </a:p>
        </p:txBody>
      </p:sp>
      <p:sp>
        <p:nvSpPr>
          <p:cNvPr id="3" name="İçerik Yer Tutucusu 2"/>
          <p:cNvSpPr>
            <a:spLocks noGrp="1"/>
          </p:cNvSpPr>
          <p:nvPr>
            <p:ph idx="1"/>
          </p:nvPr>
        </p:nvSpPr>
        <p:spPr>
          <a:xfrm>
            <a:off x="1251678" y="1611747"/>
            <a:ext cx="10178322" cy="3593591"/>
          </a:xfrm>
        </p:spPr>
        <p:txBody>
          <a:bodyPr/>
          <a:lstStyle/>
          <a:p>
            <a:r>
              <a:rPr lang="it-IT" b="1" dirty="0">
                <a:solidFill>
                  <a:schemeClr val="tx1"/>
                </a:solidFill>
              </a:rPr>
              <a:t>- Kas jums ateina į galvą, kai išgirstate žodį "skaitmeninė prekyba"?</a:t>
            </a:r>
            <a:endParaRPr lang="en-US" dirty="0">
              <a:solidFill>
                <a:schemeClr val="tx1"/>
              </a:solidFill>
            </a:endParaRPr>
          </a:p>
          <a:p>
            <a:r>
              <a:rPr lang="it-IT" b="1" dirty="0">
                <a:solidFill>
                  <a:schemeClr val="tx1"/>
                </a:solidFill>
              </a:rPr>
              <a:t>- Kaip skaitmeninėje prekyboje naudojama papildyta realybė?</a:t>
            </a:r>
            <a:endParaRPr lang="en-US" dirty="0">
              <a:solidFill>
                <a:schemeClr val="tx1"/>
              </a:solidFill>
            </a:endParaRPr>
          </a:p>
          <a:p>
            <a:r>
              <a:rPr lang="it-IT" b="1" dirty="0">
                <a:solidFill>
                  <a:schemeClr val="tx1"/>
                </a:solidFill>
              </a:rPr>
              <a:t>- Kokie yra skaitmeninės komercijos privalumai?</a:t>
            </a:r>
            <a:endParaRPr lang="en-US" dirty="0">
              <a:solidFill>
                <a:schemeClr val="tx1"/>
              </a:solidFill>
            </a:endParaRPr>
          </a:p>
          <a:p>
            <a:r>
              <a:rPr lang="it-IT" b="1" dirty="0">
                <a:solidFill>
                  <a:schemeClr val="tx1"/>
                </a:solidFill>
              </a:rPr>
              <a:t>- Kokie yra skaitmeninės komercijos trūkumai?</a:t>
            </a:r>
            <a:endParaRPr lang="en-US" dirty="0">
              <a:solidFill>
                <a:schemeClr val="tx1"/>
              </a:solidFill>
            </a:endParaRPr>
          </a:p>
          <a:p>
            <a:pPr marL="0" indent="0">
              <a:buNone/>
            </a:pPr>
            <a:endParaRPr lang="tr-TR" dirty="0"/>
          </a:p>
          <a:p>
            <a:pPr marL="0" indent="0">
              <a:buNone/>
            </a:pPr>
            <a:endParaRPr lang="tr-TR" dirty="0"/>
          </a:p>
        </p:txBody>
      </p:sp>
    </p:spTree>
    <p:extLst>
      <p:ext uri="{BB962C8B-B14F-4D97-AF65-F5344CB8AC3E}">
        <p14:creationId xmlns:p14="http://schemas.microsoft.com/office/powerpoint/2010/main" val="3962232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lt-LT" dirty="0" smtClean="0"/>
              <a:t>NUORODOS</a:t>
            </a:r>
            <a:endParaRPr lang="tr-TR" dirty="0"/>
          </a:p>
        </p:txBody>
      </p:sp>
      <p:sp>
        <p:nvSpPr>
          <p:cNvPr id="3" name="İçerik Yer Tutucusu 2"/>
          <p:cNvSpPr>
            <a:spLocks noGrp="1"/>
          </p:cNvSpPr>
          <p:nvPr>
            <p:ph idx="1"/>
          </p:nvPr>
        </p:nvSpPr>
        <p:spPr>
          <a:xfrm>
            <a:off x="1251678" y="1644073"/>
            <a:ext cx="10178322" cy="4235519"/>
          </a:xfrm>
        </p:spPr>
        <p:txBody>
          <a:bodyPr/>
          <a:lstStyle/>
          <a:p>
            <a:r>
              <a:rPr lang="it-IT" dirty="0" smtClean="0"/>
              <a:t>Digital </a:t>
            </a:r>
            <a:r>
              <a:rPr lang="it-IT" dirty="0"/>
              <a:t>Commerce. </a:t>
            </a:r>
            <a:r>
              <a:rPr lang="it-IT" dirty="0">
                <a:hlinkClick r:id="rId2"/>
              </a:rPr>
              <a:t>https://</a:t>
            </a:r>
            <a:r>
              <a:rPr lang="it-IT" dirty="0" smtClean="0">
                <a:hlinkClick r:id="rId2"/>
              </a:rPr>
              <a:t>www.tibco.com/reference-center/what-is-digital-commerce</a:t>
            </a:r>
            <a:endParaRPr lang="lt-LT" dirty="0" smtClean="0"/>
          </a:p>
          <a:p>
            <a:endParaRPr lang="tr-TR" dirty="0"/>
          </a:p>
          <a:p>
            <a:pPr marL="0" indent="0">
              <a:buNone/>
            </a:pPr>
            <a:endParaRPr lang="tr-TR" dirty="0"/>
          </a:p>
          <a:p>
            <a:r>
              <a:rPr lang="it-IT" dirty="0"/>
              <a:t>The Key Trends. </a:t>
            </a:r>
            <a:r>
              <a:rPr lang="it-IT" dirty="0">
                <a:hlinkClick r:id="rId3"/>
              </a:rPr>
              <a:t>https://www.bigcommerce.com/blog/digital-commerce-trends/#</a:t>
            </a:r>
            <a:r>
              <a:rPr lang="it-IT" dirty="0" smtClean="0">
                <a:hlinkClick r:id="rId3"/>
              </a:rPr>
              <a:t>8-key-digital-commerce-trends</a:t>
            </a:r>
            <a:endParaRPr lang="tr-TR" dirty="0" smtClean="0"/>
          </a:p>
          <a:p>
            <a:pPr marL="0" indent="0">
              <a:buNone/>
            </a:pPr>
            <a:endParaRPr lang="tr-TR" dirty="0"/>
          </a:p>
          <a:p>
            <a:r>
              <a:rPr lang="it-IT" dirty="0" smtClean="0">
                <a:hlinkClick r:id="rId4"/>
              </a:rPr>
              <a:t>https</a:t>
            </a:r>
            <a:r>
              <a:rPr lang="it-IT" dirty="0">
                <a:hlinkClick r:id="rId4"/>
              </a:rPr>
              <a:t>://</a:t>
            </a:r>
            <a:r>
              <a:rPr lang="it-IT" dirty="0" smtClean="0">
                <a:hlinkClick r:id="rId4"/>
              </a:rPr>
              <a:t>www.econstor.eu/bitstream/10419/194869/1/19113-78049-1-10-20190316.pdf</a:t>
            </a:r>
            <a:endParaRPr lang="lt-LT" dirty="0" smtClean="0"/>
          </a:p>
          <a:p>
            <a:endParaRPr lang="tr-TR" dirty="0"/>
          </a:p>
          <a:p>
            <a:endParaRPr lang="tr-TR" dirty="0" smtClean="0"/>
          </a:p>
          <a:p>
            <a:endParaRPr lang="tr-TR" dirty="0" smtClean="0"/>
          </a:p>
        </p:txBody>
      </p:sp>
    </p:spTree>
    <p:extLst>
      <p:ext uri="{BB962C8B-B14F-4D97-AF65-F5344CB8AC3E}">
        <p14:creationId xmlns:p14="http://schemas.microsoft.com/office/powerpoint/2010/main" val="31131417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a:rPr lang="lt-LT" dirty="0" smtClean="0"/>
              <a:t>SKAITMENINIS PILIETIŠKUMAS</a:t>
            </a:r>
            <a:endParaRPr lang="tr-TR" dirty="0"/>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5622" y="4562611"/>
            <a:ext cx="1884219" cy="1749136"/>
          </a:xfrm>
          <a:prstGeom prst="rect">
            <a:avLst/>
          </a:prstGeom>
        </p:spPr>
      </p:pic>
      <p:sp>
        <p:nvSpPr>
          <p:cNvPr id="6" name="Metin kutusu 5"/>
          <p:cNvSpPr txBox="1"/>
          <p:nvPr/>
        </p:nvSpPr>
        <p:spPr>
          <a:xfrm>
            <a:off x="4211782" y="6410036"/>
            <a:ext cx="3833091" cy="276999"/>
          </a:xfrm>
          <a:prstGeom prst="rect">
            <a:avLst/>
          </a:prstGeom>
          <a:noFill/>
        </p:spPr>
        <p:txBody>
          <a:bodyPr wrap="square" rtlCol="0">
            <a:spAutoFit/>
          </a:bodyPr>
          <a:lstStyle/>
          <a:p>
            <a:r>
              <a:rPr lang="tr-TR" sz="1200" dirty="0" smtClean="0"/>
              <a:t>        Project </a:t>
            </a:r>
            <a:r>
              <a:rPr lang="tr-TR" sz="1200" dirty="0" err="1"/>
              <a:t>Number</a:t>
            </a:r>
            <a:r>
              <a:rPr lang="tr-TR" sz="1200" dirty="0"/>
              <a:t>: 2020-1-UK01-KA227-SCH-094437</a:t>
            </a:r>
          </a:p>
        </p:txBody>
      </p:sp>
      <p:pic>
        <p:nvPicPr>
          <p:cNvPr id="7" name="Picture 2" descr="A picture containing logo&#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93" y="6257223"/>
            <a:ext cx="1781175" cy="5048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s://lh4.googleusercontent.com/DADPLpJVYZmXMr15PJkVtksjmy0zPRm2h7S4-yZ3tKZa-FQRryFojgNMKqzITH6n-ewU3nPBfU0K5mIdqGiWwfIKVkEEqLyz29z18D4vBiKGycdw-GlPhZHI15ZBJZuCilxELbQwJcC-CETnK-KPgWi3HB7a5ddTBVlKPm2Zbuo-OQFEO2y0hoM7AcKAtFWubIXzbQ"/>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64592" y="6270140"/>
            <a:ext cx="1894898" cy="493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7605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pPr algn="ctr"/>
            <a:r>
              <a:rPr lang="tr-TR" sz="2700" b="1" dirty="0" smtClean="0">
                <a:solidFill>
                  <a:srgbClr val="000000"/>
                </a:solidFill>
                <a:latin typeface="Comic Sans MS" panose="030F0702030302020204" pitchFamily="66" charset="0"/>
              </a:rPr>
              <a:t> </a:t>
            </a:r>
            <a:br>
              <a:rPr lang="tr-TR" sz="2700" b="1" dirty="0" smtClean="0">
                <a:solidFill>
                  <a:srgbClr val="000000"/>
                </a:solidFill>
                <a:latin typeface="Comic Sans MS" panose="030F0702030302020204" pitchFamily="66" charset="0"/>
              </a:rPr>
            </a:br>
            <a:r>
              <a:rPr lang="tr-TR" sz="2700" b="1" dirty="0">
                <a:solidFill>
                  <a:srgbClr val="000000"/>
                </a:solidFill>
                <a:latin typeface="Comic Sans MS" panose="030F0702030302020204" pitchFamily="66" charset="0"/>
              </a:rPr>
              <a:t/>
            </a:r>
            <a:br>
              <a:rPr lang="tr-TR" sz="2700" b="1" dirty="0">
                <a:solidFill>
                  <a:srgbClr val="000000"/>
                </a:solidFill>
                <a:latin typeface="Comic Sans MS" panose="030F0702030302020204" pitchFamily="66" charset="0"/>
              </a:rPr>
            </a:br>
            <a:r>
              <a:rPr lang="tr-TR" sz="2700" b="1" dirty="0" smtClean="0">
                <a:solidFill>
                  <a:srgbClr val="000000"/>
                </a:solidFill>
                <a:latin typeface="Comic Sans MS" panose="030F0702030302020204" pitchFamily="66" charset="0"/>
              </a:rPr>
              <a:t>3</a:t>
            </a:r>
            <a:r>
              <a:rPr lang="lt-LT" sz="2700" b="1" dirty="0" smtClean="0">
                <a:solidFill>
                  <a:srgbClr val="000000"/>
                </a:solidFill>
                <a:latin typeface="Comic Sans MS" panose="030F0702030302020204" pitchFamily="66" charset="0"/>
              </a:rPr>
              <a:t> TEMA</a:t>
            </a:r>
            <a:r>
              <a:rPr lang="tr-TR" sz="2700" dirty="0" smtClean="0">
                <a:latin typeface="Comic Sans MS" panose="030F0702030302020204" pitchFamily="66" charset="0"/>
              </a:rPr>
              <a:t>: </a:t>
            </a:r>
            <a:r>
              <a:rPr lang="lt-LT" sz="2700" b="1" dirty="0" smtClean="0">
                <a:solidFill>
                  <a:srgbClr val="0070C0"/>
                </a:solidFill>
                <a:latin typeface="Comic Sans MS" panose="030F0702030302020204" pitchFamily="66" charset="0"/>
              </a:rPr>
              <a:t>SKAITMENINĖ PREKYBA</a:t>
            </a:r>
            <a:r>
              <a:rPr lang="tr-TR" sz="5400" dirty="0">
                <a:solidFill>
                  <a:srgbClr val="0070C0"/>
                </a:solidFill>
                <a:latin typeface="Comic Sans MS" panose="030F0702030302020204" pitchFamily="66" charset="0"/>
              </a:rPr>
              <a:t/>
            </a:r>
            <a:br>
              <a:rPr lang="tr-TR" sz="5400" dirty="0">
                <a:solidFill>
                  <a:srgbClr val="0070C0"/>
                </a:solidFill>
                <a:latin typeface="Comic Sans MS" panose="030F0702030302020204" pitchFamily="66" charset="0"/>
              </a:rPr>
            </a:br>
            <a:endParaRPr lang="tr-TR" dirty="0"/>
          </a:p>
        </p:txBody>
      </p:sp>
      <p:pic>
        <p:nvPicPr>
          <p:cNvPr id="4" name="Picture 2" descr="Logo&#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4381" y="2668330"/>
            <a:ext cx="1962150" cy="115252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Text&#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466" y="2799410"/>
            <a:ext cx="1959550" cy="89036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ttps://lh5.googleusercontent.com/KaELfPdnbShz_HaCMrN-vOzu1HcXjri3EbCg0mqdBy06pV6Yd7y8bXBwRV3mm6_68ykkTWgwIlagr-_hCHqU2AEEIEOZPTAusaycqAYevwiUv6T0QX-G5oc2X3f507QJs_6QXX4XksKxQP8vup-0w2BIzZ2BdH9F3_iXUmUWPEP9kbY8qjoZvypGorynG7CYQE4WE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0441" y="2680933"/>
            <a:ext cx="1601520" cy="114508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C:\Users\Umut ÇAN\Desktop\Erasmus Projeleri\adalya 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6641" y="2425444"/>
            <a:ext cx="1638300" cy="1638300"/>
          </a:xfrm>
          <a:prstGeom prst="rect">
            <a:avLst/>
          </a:prstGeom>
          <a:noFill/>
          <a:extLst>
            <a:ext uri="{909E8E84-426E-40DD-AFC4-6F175D3DCCD1}">
              <a14:hiddenFill xmlns:a14="http://schemas.microsoft.com/office/drawing/2010/main">
                <a:solidFill>
                  <a:srgbClr val="FFFFFF"/>
                </a:solidFill>
              </a14:hiddenFill>
            </a:ext>
          </a:extLst>
        </p:spPr>
      </p:pic>
      <p:pic>
        <p:nvPicPr>
          <p:cNvPr id="8" name="Resim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3419" y="4761648"/>
            <a:ext cx="1573643" cy="1429941"/>
          </a:xfrm>
          <a:prstGeom prst="rect">
            <a:avLst/>
          </a:prstGeom>
        </p:spPr>
      </p:pic>
      <p:pic>
        <p:nvPicPr>
          <p:cNvPr id="9" name="Picture 12" descr="A picture containing diagram&#10;&#10;Description automatically generat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0441" y="4625773"/>
            <a:ext cx="1466499" cy="1701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69890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lt-LT" dirty="0" smtClean="0"/>
              <a:t>SKAITMENINĖ PREKYBA</a:t>
            </a:r>
            <a:endParaRPr lang="tr-TR" dirty="0"/>
          </a:p>
        </p:txBody>
      </p:sp>
      <p:sp>
        <p:nvSpPr>
          <p:cNvPr id="3" name="İçerik Yer Tutucusu 2"/>
          <p:cNvSpPr>
            <a:spLocks noGrp="1"/>
          </p:cNvSpPr>
          <p:nvPr>
            <p:ph idx="1"/>
          </p:nvPr>
        </p:nvSpPr>
        <p:spPr>
          <a:xfrm>
            <a:off x="1251678" y="1874517"/>
            <a:ext cx="4936686" cy="4586501"/>
          </a:xfrm>
        </p:spPr>
        <p:txBody>
          <a:bodyPr>
            <a:normAutofit/>
          </a:bodyPr>
          <a:lstStyle/>
          <a:p>
            <a:pPr marL="0" indent="0">
              <a:buNone/>
            </a:pPr>
            <a:endParaRPr lang="tr-TR" dirty="0" smtClean="0"/>
          </a:p>
          <a:p>
            <a:pPr marL="0" indent="0">
              <a:buNone/>
            </a:pPr>
            <a:endParaRPr lang="tr-TR" dirty="0"/>
          </a:p>
          <a:p>
            <a:r>
              <a:rPr lang="lt-LT" dirty="0">
                <a:solidFill>
                  <a:schemeClr val="tx1"/>
                </a:solidFill>
              </a:rPr>
              <a:t>Skaitmeninė prekyba - tai pirkimas internetu be žmogaus įsikišimo.</a:t>
            </a:r>
            <a:endParaRPr lang="tr-TR" dirty="0" smtClean="0">
              <a:solidFill>
                <a:schemeClr val="tx1"/>
              </a:solidFill>
            </a:endParaRPr>
          </a:p>
          <a:p>
            <a:endParaRPr lang="tr-TR" dirty="0"/>
          </a:p>
        </p:txBody>
      </p:sp>
      <p:pic>
        <p:nvPicPr>
          <p:cNvPr id="5" name="Resim 4" descr="C:\Users\DELL\AppData\Local\Microsoft\Windows\INetCache\Content.Word\mCommerce-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40839" y="2855768"/>
            <a:ext cx="5327881" cy="3037032"/>
          </a:xfrm>
          <a:prstGeom prst="rect">
            <a:avLst/>
          </a:prstGeom>
          <a:noFill/>
          <a:ln>
            <a:noFill/>
          </a:ln>
        </p:spPr>
      </p:pic>
    </p:spTree>
    <p:extLst>
      <p:ext uri="{BB962C8B-B14F-4D97-AF65-F5344CB8AC3E}">
        <p14:creationId xmlns:p14="http://schemas.microsoft.com/office/powerpoint/2010/main" val="21275367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r>
              <a:rPr lang="tr-TR" sz="4600" dirty="0" smtClean="0"/>
              <a:t>  </a:t>
            </a:r>
            <a:r>
              <a:rPr lang="it-IT" b="1" dirty="0"/>
              <a:t>Skaitmeninės prekybos aspektai</a:t>
            </a:r>
            <a:endParaRPr lang="en-US" dirty="0"/>
          </a:p>
        </p:txBody>
      </p:sp>
      <p:sp>
        <p:nvSpPr>
          <p:cNvPr id="3" name="İçerik Yer Tutucusu 2"/>
          <p:cNvSpPr>
            <a:spLocks noGrp="1"/>
          </p:cNvSpPr>
          <p:nvPr>
            <p:ph idx="1"/>
          </p:nvPr>
        </p:nvSpPr>
        <p:spPr>
          <a:xfrm>
            <a:off x="1251678" y="1939636"/>
            <a:ext cx="10178322" cy="3939956"/>
          </a:xfrm>
        </p:spPr>
        <p:txBody>
          <a:bodyPr>
            <a:normAutofit lnSpcReduction="10000"/>
          </a:bodyPr>
          <a:lstStyle/>
          <a:p>
            <a:r>
              <a:rPr lang="lt-LT" dirty="0">
                <a:solidFill>
                  <a:schemeClr val="tx1"/>
                </a:solidFill>
              </a:rPr>
              <a:t>Skaitmeninė prekyba apima visus pirkimo sprendimų elementus. Visi šie elementai yra svarbūs, ir be jų skaitmeninės komercijos patirtis būtų apgailėtinai netinkama</a:t>
            </a:r>
            <a:r>
              <a:rPr lang="lt-LT" dirty="0" smtClean="0">
                <a:solidFill>
                  <a:schemeClr val="tx1"/>
                </a:solidFill>
              </a:rPr>
              <a:t>. </a:t>
            </a:r>
            <a:endParaRPr lang="lt-LT" dirty="0">
              <a:solidFill>
                <a:schemeClr val="tx1"/>
              </a:solidFill>
            </a:endParaRPr>
          </a:p>
          <a:p>
            <a:r>
              <a:rPr lang="lt-LT" dirty="0">
                <a:solidFill>
                  <a:schemeClr val="tx1"/>
                </a:solidFill>
              </a:rPr>
              <a:t>Skaitmeninės komercijos aspektai apima, be kita ko, šiuos aspektus:</a:t>
            </a:r>
          </a:p>
          <a:p>
            <a:r>
              <a:rPr lang="lt-LT" dirty="0">
                <a:solidFill>
                  <a:schemeClr val="tx1"/>
                </a:solidFill>
              </a:rPr>
              <a:t>- turinio rinkodara</a:t>
            </a:r>
          </a:p>
          <a:p>
            <a:r>
              <a:rPr lang="lt-LT" dirty="0">
                <a:solidFill>
                  <a:schemeClr val="tx1"/>
                </a:solidFill>
              </a:rPr>
              <a:t>- Produktų aprašymai, vaizdai ir kita medija</a:t>
            </a:r>
          </a:p>
          <a:p>
            <a:r>
              <a:rPr lang="lt-LT" dirty="0">
                <a:solidFill>
                  <a:schemeClr val="tx1"/>
                </a:solidFill>
              </a:rPr>
              <a:t>- Rinkodara kaip funkcija, reklaminės kampanijos, dalyvavimas socialinėje žiniasklaidoje</a:t>
            </a:r>
          </a:p>
          <a:p>
            <a:r>
              <a:rPr lang="lt-LT" dirty="0">
                <a:solidFill>
                  <a:schemeClr val="tx1"/>
                </a:solidFill>
              </a:rPr>
              <a:t>- Analizė</a:t>
            </a:r>
          </a:p>
          <a:p>
            <a:r>
              <a:rPr lang="lt-LT" dirty="0">
                <a:solidFill>
                  <a:schemeClr val="tx1"/>
                </a:solidFill>
              </a:rPr>
              <a:t>- Naudotojų patirties žemėlapių sudarymas</a:t>
            </a:r>
          </a:p>
          <a:p>
            <a:r>
              <a:rPr lang="lt-LT" dirty="0">
                <a:solidFill>
                  <a:schemeClr val="tx1"/>
                </a:solidFill>
              </a:rPr>
              <a:t>- Klientų aptarnavimas</a:t>
            </a:r>
          </a:p>
          <a:p>
            <a:r>
              <a:rPr lang="lt-LT" dirty="0">
                <a:solidFill>
                  <a:schemeClr val="tx1"/>
                </a:solidFill>
              </a:rPr>
              <a:t>- Užsakymų vykdymas ir tiekimo grandinės valdymas</a:t>
            </a:r>
          </a:p>
          <a:p>
            <a:endParaRPr lang="tr-TR" dirty="0"/>
          </a:p>
        </p:txBody>
      </p:sp>
      <p:pic>
        <p:nvPicPr>
          <p:cNvPr id="1026" name="Picture 2" descr="digital_commer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97818" y="4105709"/>
            <a:ext cx="2440709" cy="24407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09256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052945" y="382385"/>
            <a:ext cx="10778837" cy="1492132"/>
          </a:xfrm>
        </p:spPr>
        <p:txBody>
          <a:bodyPr>
            <a:normAutofit/>
          </a:bodyPr>
          <a:lstStyle/>
          <a:p>
            <a:pPr algn="ctr"/>
            <a:r>
              <a:rPr lang="it-IT" b="1" dirty="0"/>
              <a:t>Kaip veikia skaitmeninė prekyba?</a:t>
            </a:r>
            <a:endParaRPr lang="en-US" dirty="0"/>
          </a:p>
        </p:txBody>
      </p:sp>
      <p:sp>
        <p:nvSpPr>
          <p:cNvPr id="3" name="İçerik Yer Tutucusu 2"/>
          <p:cNvSpPr>
            <a:spLocks noGrp="1"/>
          </p:cNvSpPr>
          <p:nvPr>
            <p:ph idx="1"/>
          </p:nvPr>
        </p:nvSpPr>
        <p:spPr/>
        <p:txBody>
          <a:bodyPr/>
          <a:lstStyle/>
          <a:p>
            <a:pPr algn="just"/>
            <a:r>
              <a:rPr lang="lt-LT" dirty="0">
                <a:solidFill>
                  <a:schemeClr val="tx1"/>
                </a:solidFill>
              </a:rPr>
              <a:t>Skaitmeninė prekyba yra daugiakanalė ir vyksta visur, kur yra vartotojas. Toks detalumo lygis įmanomas tik tada, kai veiksmų planai sudaromi visiems galimiems scenarijams ir yra paremti automatizavimo priemonėmis, kurios kontroliuoja viską - nuo atsargų judėjimo iki klientų pasitenkinimo.</a:t>
            </a:r>
            <a:endParaRPr lang="tr-TR" dirty="0" smtClean="0">
              <a:solidFill>
                <a:schemeClr val="tx1"/>
              </a:solidFill>
            </a:endParaRPr>
          </a:p>
        </p:txBody>
      </p:sp>
      <p:pic>
        <p:nvPicPr>
          <p:cNvPr id="8" name="Resim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52033" y="3417453"/>
            <a:ext cx="4577967" cy="3302406"/>
          </a:xfrm>
          <a:prstGeom prst="rect">
            <a:avLst/>
          </a:prstGeom>
        </p:spPr>
      </p:pic>
    </p:spTree>
    <p:extLst>
      <p:ext uri="{BB962C8B-B14F-4D97-AF65-F5344CB8AC3E}">
        <p14:creationId xmlns:p14="http://schemas.microsoft.com/office/powerpoint/2010/main" val="3616449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951345" y="382385"/>
            <a:ext cx="10917382" cy="1492132"/>
          </a:xfrm>
        </p:spPr>
        <p:txBody>
          <a:bodyPr>
            <a:normAutofit/>
          </a:bodyPr>
          <a:lstStyle/>
          <a:p>
            <a:pPr algn="ctr"/>
            <a:r>
              <a:rPr lang="lt-LT" b="1" dirty="0"/>
              <a:t>Skaitmeninė prekyba verslo aplinkoje</a:t>
            </a:r>
            <a:endParaRPr lang="tr-TR" b="1" dirty="0"/>
          </a:p>
        </p:txBody>
      </p:sp>
      <p:sp>
        <p:nvSpPr>
          <p:cNvPr id="3" name="İçerik Yer Tutucusu 2"/>
          <p:cNvSpPr>
            <a:spLocks noGrp="1"/>
          </p:cNvSpPr>
          <p:nvPr>
            <p:ph idx="1"/>
          </p:nvPr>
        </p:nvSpPr>
        <p:spPr>
          <a:xfrm>
            <a:off x="1251678" y="1764145"/>
            <a:ext cx="10178322" cy="4156364"/>
          </a:xfrm>
        </p:spPr>
        <p:txBody>
          <a:bodyPr/>
          <a:lstStyle/>
          <a:p>
            <a:pPr marL="0" indent="0">
              <a:buNone/>
            </a:pPr>
            <a:r>
              <a:rPr lang="lt-LT" dirty="0">
                <a:solidFill>
                  <a:schemeClr val="tx1"/>
                </a:solidFill>
              </a:rPr>
              <a:t>Apskritai skaitmeninė komercija verslo aplinkoje veikia keturių kategorijų verslo modeliuose:</a:t>
            </a:r>
          </a:p>
          <a:p>
            <a:pPr marL="0" indent="0">
              <a:buNone/>
            </a:pPr>
            <a:r>
              <a:rPr lang="lt-LT" dirty="0">
                <a:solidFill>
                  <a:schemeClr val="tx1"/>
                </a:solidFill>
              </a:rPr>
              <a:t>- Verslas verslui (B2B modelis) (</a:t>
            </a:r>
            <a:r>
              <a:rPr lang="lt-LT" dirty="0" err="1">
                <a:solidFill>
                  <a:schemeClr val="tx1"/>
                </a:solidFill>
              </a:rPr>
              <a:t>vert</a:t>
            </a:r>
            <a:r>
              <a:rPr lang="lt-LT" dirty="0">
                <a:solidFill>
                  <a:schemeClr val="tx1"/>
                </a:solidFill>
              </a:rPr>
              <a:t>. </a:t>
            </a:r>
            <a:r>
              <a:rPr lang="lt-LT" dirty="0" err="1">
                <a:solidFill>
                  <a:schemeClr val="tx1"/>
                </a:solidFill>
              </a:rPr>
              <a:t>Business</a:t>
            </a:r>
            <a:r>
              <a:rPr lang="lt-LT" dirty="0">
                <a:solidFill>
                  <a:schemeClr val="tx1"/>
                </a:solidFill>
              </a:rPr>
              <a:t> to </a:t>
            </a:r>
            <a:r>
              <a:rPr lang="lt-LT" dirty="0" err="1">
                <a:solidFill>
                  <a:schemeClr val="tx1"/>
                </a:solidFill>
              </a:rPr>
              <a:t>Business</a:t>
            </a:r>
            <a:r>
              <a:rPr lang="lt-LT" dirty="0">
                <a:solidFill>
                  <a:schemeClr val="tx1"/>
                </a:solidFill>
              </a:rPr>
              <a:t>)</a:t>
            </a:r>
          </a:p>
          <a:p>
            <a:pPr marL="0" indent="0">
              <a:buNone/>
            </a:pPr>
            <a:r>
              <a:rPr lang="lt-LT" dirty="0">
                <a:solidFill>
                  <a:schemeClr val="tx1"/>
                </a:solidFill>
              </a:rPr>
              <a:t>- Verslas </a:t>
            </a:r>
            <a:r>
              <a:rPr lang="lt-LT" u="sng" dirty="0">
                <a:solidFill>
                  <a:schemeClr val="tx1"/>
                </a:solidFill>
              </a:rPr>
              <a:t>vartotojui</a:t>
            </a:r>
            <a:r>
              <a:rPr lang="lt-LT" dirty="0">
                <a:solidFill>
                  <a:schemeClr val="tx1"/>
                </a:solidFill>
              </a:rPr>
              <a:t> (B2C modelis</a:t>
            </a:r>
            <a:r>
              <a:rPr lang="lt-LT" dirty="0" smtClean="0">
                <a:solidFill>
                  <a:schemeClr val="tx1"/>
                </a:solidFill>
              </a:rPr>
              <a:t>) (</a:t>
            </a:r>
            <a:r>
              <a:rPr lang="lt-LT" dirty="0" err="1" smtClean="0">
                <a:solidFill>
                  <a:schemeClr val="tx1"/>
                </a:solidFill>
              </a:rPr>
              <a:t>vert</a:t>
            </a:r>
            <a:r>
              <a:rPr lang="lt-LT" dirty="0" smtClean="0">
                <a:solidFill>
                  <a:schemeClr val="tx1"/>
                </a:solidFill>
              </a:rPr>
              <a:t>. </a:t>
            </a:r>
            <a:r>
              <a:rPr lang="lt-LT" dirty="0" err="1" smtClean="0">
                <a:solidFill>
                  <a:schemeClr val="tx1"/>
                </a:solidFill>
              </a:rPr>
              <a:t>Business</a:t>
            </a:r>
            <a:r>
              <a:rPr lang="lt-LT" dirty="0" smtClean="0">
                <a:solidFill>
                  <a:schemeClr val="tx1"/>
                </a:solidFill>
              </a:rPr>
              <a:t> to </a:t>
            </a:r>
            <a:r>
              <a:rPr lang="lt-LT" u="sng" dirty="0" err="1" smtClean="0">
                <a:solidFill>
                  <a:schemeClr val="tx1"/>
                </a:solidFill>
              </a:rPr>
              <a:t>Customer</a:t>
            </a:r>
            <a:r>
              <a:rPr lang="lt-LT" dirty="0" smtClean="0">
                <a:solidFill>
                  <a:schemeClr val="tx1"/>
                </a:solidFill>
              </a:rPr>
              <a:t>)</a:t>
            </a:r>
            <a:endParaRPr lang="lt-LT" dirty="0">
              <a:solidFill>
                <a:schemeClr val="tx1"/>
              </a:solidFill>
            </a:endParaRPr>
          </a:p>
          <a:p>
            <a:pPr marL="0" indent="0">
              <a:buNone/>
            </a:pPr>
            <a:r>
              <a:rPr lang="lt-LT" dirty="0">
                <a:solidFill>
                  <a:schemeClr val="tx1"/>
                </a:solidFill>
              </a:rPr>
              <a:t>- Vartotojas vartotojui (C2C modelis)</a:t>
            </a:r>
          </a:p>
          <a:p>
            <a:pPr marL="0" indent="0">
              <a:buNone/>
            </a:pPr>
            <a:r>
              <a:rPr lang="lt-LT" dirty="0">
                <a:solidFill>
                  <a:schemeClr val="tx1"/>
                </a:solidFill>
              </a:rPr>
              <a:t>- Vartotojas verslui (C2B modelis) </a:t>
            </a:r>
          </a:p>
          <a:p>
            <a:pPr marL="0" indent="0">
              <a:buNone/>
            </a:pPr>
            <a:endParaRPr lang="tr-TR" dirty="0"/>
          </a:p>
        </p:txBody>
      </p:sp>
      <p:pic>
        <p:nvPicPr>
          <p:cNvPr id="8" name="Resim 7" descr="C:\Users\DELL\AppData\Local\Microsoft\Windows\INetCache\Content.Word\Digital-Commerce.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2309" y="3256277"/>
            <a:ext cx="5777691" cy="2978268"/>
          </a:xfrm>
          <a:prstGeom prst="rect">
            <a:avLst/>
          </a:prstGeom>
          <a:noFill/>
          <a:ln>
            <a:noFill/>
          </a:ln>
        </p:spPr>
      </p:pic>
    </p:spTree>
    <p:extLst>
      <p:ext uri="{BB962C8B-B14F-4D97-AF65-F5344CB8AC3E}">
        <p14:creationId xmlns:p14="http://schemas.microsoft.com/office/powerpoint/2010/main" val="13427451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it-IT" b="1" dirty="0"/>
              <a:t>B2B modelis (Modelis Verslas verslui</a:t>
            </a:r>
            <a:r>
              <a:rPr lang="it-IT" b="1" dirty="0" smtClean="0"/>
              <a:t>)</a:t>
            </a:r>
            <a:r>
              <a:rPr lang="lt-LT" b="1" dirty="0" smtClean="0"/>
              <a:t/>
            </a:r>
            <a:br>
              <a:rPr lang="lt-LT" b="1" dirty="0" smtClean="0"/>
            </a:br>
            <a:r>
              <a:rPr lang="lt-LT" b="1" dirty="0"/>
              <a:t/>
            </a:r>
            <a:br>
              <a:rPr lang="lt-LT" b="1" dirty="0"/>
            </a:br>
            <a:endParaRPr lang="en-US" b="1" dirty="0"/>
          </a:p>
        </p:txBody>
      </p:sp>
      <p:sp>
        <p:nvSpPr>
          <p:cNvPr id="3" name="İçerik Yer Tutucusu 2"/>
          <p:cNvSpPr>
            <a:spLocks noGrp="1"/>
          </p:cNvSpPr>
          <p:nvPr>
            <p:ph idx="1"/>
          </p:nvPr>
        </p:nvSpPr>
        <p:spPr>
          <a:xfrm>
            <a:off x="1290588" y="1644126"/>
            <a:ext cx="10178322" cy="4095302"/>
          </a:xfrm>
        </p:spPr>
        <p:txBody>
          <a:bodyPr>
            <a:normAutofit/>
          </a:bodyPr>
          <a:lstStyle/>
          <a:p>
            <a:pPr marL="0" indent="0">
              <a:buNone/>
            </a:pPr>
            <a:endParaRPr lang="tr-TR" dirty="0">
              <a:solidFill>
                <a:schemeClr val="tx1"/>
              </a:solidFill>
            </a:endParaRPr>
          </a:p>
          <a:p>
            <a:pPr marL="0" indent="0" algn="just">
              <a:buNone/>
            </a:pPr>
            <a:r>
              <a:rPr lang="lt-LT" dirty="0">
                <a:solidFill>
                  <a:schemeClr val="tx1"/>
                </a:solidFill>
              </a:rPr>
              <a:t>Dažniausiai pasitaikantys B2B (verslas verslui) skaitmeninės komercijos pavyzdžiai yra produktai ir paslaugos, perkami be žmonių sąveikos. Pavyzdžiai - bendradarbiavimo priemonės, tokios kaip „</a:t>
            </a:r>
            <a:r>
              <a:rPr lang="lt-LT" dirty="0" err="1">
                <a:solidFill>
                  <a:schemeClr val="tx1"/>
                </a:solidFill>
              </a:rPr>
              <a:t>Slack</a:t>
            </a:r>
            <a:r>
              <a:rPr lang="lt-LT" dirty="0">
                <a:solidFill>
                  <a:schemeClr val="tx1"/>
                </a:solidFill>
              </a:rPr>
              <a:t>“ ir „</a:t>
            </a:r>
            <a:r>
              <a:rPr lang="lt-LT" dirty="0" err="1">
                <a:solidFill>
                  <a:schemeClr val="tx1"/>
                </a:solidFill>
              </a:rPr>
              <a:t>Trello</a:t>
            </a:r>
            <a:r>
              <a:rPr lang="lt-LT" dirty="0">
                <a:solidFill>
                  <a:schemeClr val="tx1"/>
                </a:solidFill>
              </a:rPr>
              <a:t>“, ir automatizavimo programinės įrangos produktai, tokie kaip „</a:t>
            </a:r>
            <a:r>
              <a:rPr lang="lt-LT" dirty="0" err="1">
                <a:solidFill>
                  <a:schemeClr val="tx1"/>
                </a:solidFill>
              </a:rPr>
              <a:t>HubSpo</a:t>
            </a:r>
            <a:r>
              <a:rPr lang="lt-LT" dirty="0">
                <a:solidFill>
                  <a:schemeClr val="tx1"/>
                </a:solidFill>
              </a:rPr>
              <a:t>“, „</a:t>
            </a:r>
            <a:r>
              <a:rPr lang="lt-LT" dirty="0" err="1">
                <a:solidFill>
                  <a:schemeClr val="tx1"/>
                </a:solidFill>
              </a:rPr>
              <a:t>Lightspeed</a:t>
            </a:r>
            <a:r>
              <a:rPr lang="lt-LT" dirty="0">
                <a:solidFill>
                  <a:schemeClr val="tx1"/>
                </a:solidFill>
              </a:rPr>
              <a:t>“.</a:t>
            </a:r>
            <a:endParaRPr lang="tr-TR" dirty="0" smtClean="0">
              <a:solidFill>
                <a:schemeClr val="tx1"/>
              </a:solidFill>
            </a:endParaRPr>
          </a:p>
        </p:txBody>
      </p:sp>
      <p:pic>
        <p:nvPicPr>
          <p:cNvPr id="4098" name="Picture 2" descr="https://i.pcmag.com/imagery/reviews/07td46ju7p6lLVb0QGwc5VF-6.fit_scale.size_760x427.v156947984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4953" y="3691777"/>
            <a:ext cx="5226222" cy="2944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82010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r>
              <a:rPr lang="it-IT" b="1" dirty="0"/>
              <a:t>B2C Model (Modelis Verslas vartotojui)</a:t>
            </a:r>
            <a:endParaRPr lang="en-US" b="1" dirty="0"/>
          </a:p>
        </p:txBody>
      </p:sp>
      <p:sp>
        <p:nvSpPr>
          <p:cNvPr id="3" name="İçerik Yer Tutucusu 2"/>
          <p:cNvSpPr>
            <a:spLocks noGrp="1"/>
          </p:cNvSpPr>
          <p:nvPr>
            <p:ph idx="1"/>
          </p:nvPr>
        </p:nvSpPr>
        <p:spPr>
          <a:xfrm>
            <a:off x="1251678" y="2101218"/>
            <a:ext cx="10178322" cy="1293736"/>
          </a:xfrm>
        </p:spPr>
        <p:txBody>
          <a:bodyPr>
            <a:normAutofit/>
          </a:bodyPr>
          <a:lstStyle/>
          <a:p>
            <a:pPr marL="0" indent="0" algn="just">
              <a:buNone/>
            </a:pPr>
            <a:r>
              <a:rPr lang="lt-LT" dirty="0">
                <a:solidFill>
                  <a:schemeClr val="tx1"/>
                </a:solidFill>
              </a:rPr>
              <a:t>Skaitmeninė prekyba tarp verslo ir vartotojų yra gana panaši į pirmąjį naudojimo atvejį, tik pirkėjas yra individualus vartotojas, perkantis asmeniniam vartojimui. Dauguma išmaniųjų telefonų programėlių, už kurias reikia mokėti, yra B2C skaitmeninės komercijos pavyzdys.</a:t>
            </a:r>
            <a:endParaRPr lang="tr-TR" dirty="0">
              <a:solidFill>
                <a:schemeClr val="tx1"/>
              </a:solidFill>
            </a:endParaRPr>
          </a:p>
        </p:txBody>
      </p:sp>
      <p:pic>
        <p:nvPicPr>
          <p:cNvPr id="5125" name="Picture 5" descr="https://innoppl.com/wp-content/uploads/2016/01/b2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89123" y="3741416"/>
            <a:ext cx="3677522" cy="29420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3010613"/>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Rozet</Template>
  <TotalTime>207</TotalTime>
  <Words>900</Words>
  <Application>Microsoft Office PowerPoint</Application>
  <PresentationFormat>Plačiaekranė</PresentationFormat>
  <Paragraphs>54</Paragraphs>
  <Slides>17</Slides>
  <Notes>0</Notes>
  <HiddenSlides>0</HiddenSlides>
  <MMClips>0</MMClips>
  <ScaleCrop>false</ScaleCrop>
  <HeadingPairs>
    <vt:vector size="6" baseType="variant">
      <vt:variant>
        <vt:lpstr>Naudojami šriftai</vt:lpstr>
      </vt:variant>
      <vt:variant>
        <vt:i4>4</vt:i4>
      </vt:variant>
      <vt:variant>
        <vt:lpstr>Tema</vt:lpstr>
      </vt:variant>
      <vt:variant>
        <vt:i4>1</vt:i4>
      </vt:variant>
      <vt:variant>
        <vt:lpstr>Skaidrių pavadinimai</vt:lpstr>
      </vt:variant>
      <vt:variant>
        <vt:i4>17</vt:i4>
      </vt:variant>
    </vt:vector>
  </HeadingPairs>
  <TitlesOfParts>
    <vt:vector size="22" baseType="lpstr">
      <vt:lpstr>Arial</vt:lpstr>
      <vt:lpstr>Comic Sans MS</vt:lpstr>
      <vt:lpstr>Gill Sans MT</vt:lpstr>
      <vt:lpstr>Impact</vt:lpstr>
      <vt:lpstr>Badge</vt:lpstr>
      <vt:lpstr>„PowerPoint“ pateiktis</vt:lpstr>
      <vt:lpstr>SKAITMENINIS PILIETIŠKUMAS</vt:lpstr>
      <vt:lpstr>   3 TEMA: SKAITMENINĖ PREKYBA </vt:lpstr>
      <vt:lpstr>SKAITMENINĖ PREKYBA</vt:lpstr>
      <vt:lpstr>  Skaitmeninės prekybos aspektai</vt:lpstr>
      <vt:lpstr>Kaip veikia skaitmeninė prekyba?</vt:lpstr>
      <vt:lpstr>Skaitmeninė prekyba verslo aplinkoje</vt:lpstr>
      <vt:lpstr>B2B modelis (Modelis Verslas verslui)  </vt:lpstr>
      <vt:lpstr>B2C Model (Modelis Verslas vartotojui)</vt:lpstr>
      <vt:lpstr>C2C modelis (Modelis Vartotojas vartotojui) </vt:lpstr>
      <vt:lpstr>C2B modelis (Modelis Vartotojas verslui)</vt:lpstr>
      <vt:lpstr>Elektroninės prekybos raida  </vt:lpstr>
      <vt:lpstr>„PowerPoint“ pateiktis</vt:lpstr>
      <vt:lpstr>Teigiamas e. prekybos poveikis  </vt:lpstr>
      <vt:lpstr>Neigiamas e. prekybos poveikis  </vt:lpstr>
      <vt:lpstr>VERTINIMO KLAUSIMAI</vt:lpstr>
      <vt:lpstr>NUORODOS</vt:lpstr>
    </vt:vector>
  </TitlesOfParts>
  <Company>Silentall Unattended Installer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ronaldinho424</dc:creator>
  <cp:lastModifiedBy>Alma</cp:lastModifiedBy>
  <cp:revision>63</cp:revision>
  <dcterms:created xsi:type="dcterms:W3CDTF">2022-09-12T18:30:20Z</dcterms:created>
  <dcterms:modified xsi:type="dcterms:W3CDTF">2022-11-27T16:37:44Z</dcterms:modified>
</cp:coreProperties>
</file>