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76" d="100"/>
          <a:sy n="76" d="100"/>
        </p:scale>
        <p:origin x="-48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Studentene forstår hva som kan lastes ned gratis og hva som anses som opphavsrettsbeskyttet materiale og bør betales for.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 </a:t>
            </a:r>
            <a:r xmlns:a="http://schemas.openxmlformats.org/drawingml/2006/main">
              <a:rPr lang="n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Elevene informerer en voksen om at andre deler naken- eller halvnakenbilder (sexting).</a:t>
            </a:r>
            <a:endParaRPr xmlns:a="http://schemas.openxmlformats.org/drawingml/2006/main"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 xmlns:a="http://schemas.openxmlformats.org/drawingml/2006/main">
              <a:rPr lang="no" smtClean="0"/>
              <a:t>Asıl başlık stili için tıklatın</a:t>
            </a:r>
            <a:endParaRPr xmlns:a="http://schemas.openxmlformats.org/drawingml/2006/main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xmlns:a="http://schemas.openxmlformats.org/drawingml/2006/main" lvl="0"/>
            <a:r xmlns:a="http://schemas.openxmlformats.org/drawingml/2006/main">
              <a:rPr lang="no" smtClean="0"/>
              <a:t>Asıl metin stillerini düzenle</a:t>
            </a:r>
          </a:p>
          <a:p>
            <a:pPr xmlns:a="http://schemas.openxmlformats.org/drawingml/2006/main" lvl="1"/>
            <a:r xmlns:a="http://schemas.openxmlformats.org/drawingml/2006/main">
              <a:rPr lang="no" smtClean="0"/>
              <a:t>İkinci düzey</a:t>
            </a:r>
          </a:p>
          <a:p>
            <a:pPr xmlns:a="http://schemas.openxmlformats.org/drawingml/2006/main" lvl="2"/>
            <a:r xmlns:a="http://schemas.openxmlformats.org/drawingml/2006/main">
              <a:rPr lang="no" smtClean="0"/>
              <a:t>Üçüncü düzey</a:t>
            </a:r>
          </a:p>
          <a:p>
            <a:pPr xmlns:a="http://schemas.openxmlformats.org/drawingml/2006/main" lvl="3"/>
            <a:r xmlns:a="http://schemas.openxmlformats.org/drawingml/2006/main">
              <a:rPr lang="no" smtClean="0"/>
              <a:t>Dördüncü düzey</a:t>
            </a:r>
          </a:p>
          <a:p>
            <a:pPr xmlns:a="http://schemas.openxmlformats.org/drawingml/2006/main" lvl="4"/>
            <a:r xmlns:a="http://schemas.openxmlformats.org/drawingml/2006/main">
              <a:rPr lang="no" smtClean="0"/>
              <a:t>Beşinci düzey</a:t>
            </a:r>
            <a:endParaRPr xmlns:a="http://schemas.openxmlformats.org/drawingml/2006/main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05.11.2022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rumie.org/jR/bytes/what-are-my-digital-rights-and-responsibilities" TargetMode="External"/><Relationship Id="rId2" Type="http://schemas.openxmlformats.org/officeDocument/2006/relationships/hyperlink" Target="https://www.coe.int/en/web/digital-citizenship-education/rights-and-responsibilit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eyouadigitalcitizen.weebly.com/digital-rights-and-responsibilitie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100" dirty="0"/>
              <a:t>Prosjektnummer : </a:t>
            </a:r>
            <a:r xmlns:a="http://schemas.openxmlformats.org/drawingml/2006/main">
              <a:rPr lang="no" sz="1100" dirty="0" err="1"/>
              <a:t>2020-1 </a:t>
            </a:r>
            <a:r xmlns:a="http://schemas.openxmlformats.org/drawingml/2006/main">
              <a:rPr lang="no" sz="1100" dirty="0"/>
              <a:t>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3858016"/>
            <a:ext cx="10178322" cy="4301313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Når studentene deltar i den digitale verdenen, må de lære om internettsikkerhet, beste praksis ved bruk av informasjon på nettet og ansvaret som følger med teknologibruk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Ved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å lære elevene våre beste praksis for teknologibruk og konsekvensene for misbruk, kan vi forberede dem til å ta informerte beslutninger når de samarbeider, kommuniserer og deltar i den digitale verden.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Resim 6" descr="Digital Citizenship Archives • TechNotes Blo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96" y="475415"/>
            <a:ext cx="4854575" cy="3101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diskusjon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Hva er din definisjon for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digitale rettigheter?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Kan du gi 3 eksempler på digitalt ansvar?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du en ansvarlig digital borger? Hvorfor?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4)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Hva er lærernes og foreldrenes rolle i opplæringen av digitale rettigheter og plikter?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5)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du en bevisst borger nok om nettmobbing?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no" dirty="0" err="1" smtClean="0"/>
              <a:t>Referanser</a:t>
            </a:r>
            <a:endParaRPr xmlns:a="http://schemas.openxmlformats.org/drawingml/2006/main"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1415441"/>
            <a:ext cx="10178322" cy="4296427"/>
          </a:xfrm>
        </p:spPr>
        <p:txBody>
          <a:bodyPr>
            <a:normAutofit/>
          </a:bodyPr>
          <a:lstStyle/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https://www.coe.int/en/web/digital-citizenship-education/rights-and-responsibilities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https://learn.rumie.org/jR/bytes/what-are-my-digital-rights-and-responsibilities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 xmlns:r="http://schemas.openxmlformats.org/officeDocument/2006/relationships">
              <a:rPr lang="no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http://areyouadigitalcitizen.weebly.com/digital-rights-and-responsibilities.html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 xmlns:a="http://schemas.openxmlformats.org/drawingml/2006/main">
              <a:rPr lang="no" sz="6000" dirty="0" smtClean="0"/>
              <a:t>ENHET </a:t>
            </a:r>
            <a:r xmlns:a="http://schemas.openxmlformats.org/drawingml/2006/main">
              <a:rPr lang="no" sz="6000" dirty="0"/>
              <a:t>8 </a:t>
            </a:r>
            <a:r xmlns:a="http://schemas.openxmlformats.org/drawingml/2006/main">
              <a:rPr lang="no" sz="6000" dirty="0" smtClean="0"/>
              <a:t>: </a:t>
            </a:r>
            <a:br xmlns:a="http://schemas.openxmlformats.org/drawingml/2006/main">
              <a:rPr lang="tr-TR" sz="6000" dirty="0" smtClean="0"/>
            </a:br>
            <a:r xmlns:a="http://schemas.openxmlformats.org/drawingml/2006/main">
              <a:rPr lang="no" sz="6000" dirty="0" smtClean="0"/>
              <a:t>DIGITALE RETTIGHETER OG ANSVAR</a:t>
            </a:r>
            <a:endParaRPr xmlns:a="http://schemas.openxmlformats.org/drawingml/2006/main"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no" sz="1200" dirty="0"/>
              <a:t>Prosjektnummer : </a:t>
            </a:r>
            <a:r xmlns:a="http://schemas.openxmlformats.org/drawingml/2006/main">
              <a:rPr lang="no" sz="1200" dirty="0" err="1"/>
              <a:t>2020-1 </a:t>
            </a:r>
            <a:r xmlns:a="http://schemas.openxmlformats.org/drawingml/2006/main">
              <a:rPr lang="no" sz="1200" dirty="0"/>
              <a:t>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 xmlns:a="http://schemas.openxmlformats.org/drawingml/2006/main">
              <a:rPr lang="no" sz="2400" dirty="0"/>
              <a:t/>
            </a:r>
            <a:br xmlns:a="http://schemas.openxmlformats.org/drawingml/2006/main">
              <a:rPr lang="tr-TR" sz="2400" dirty="0"/>
            </a:br>
            <a:endParaRPr xmlns:a="http://schemas.openxmlformats.org/drawingml/2006/main"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221288"/>
            <a:ext cx="6176256" cy="5636712"/>
          </a:xfrm>
        </p:spPr>
        <p:txBody>
          <a:bodyPr>
            <a:normAutofit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3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DEFINISJON</a:t>
            </a:r>
            <a:endParaRPr xmlns:a="http://schemas.openxmlformats.org/drawingml/2006/main" lang="tr-TR" sz="3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dirty="0"/>
              <a:t> </a:t>
            </a:r>
            <a:endParaRPr xmlns:a="http://schemas.openxmlformats.org/drawingml/2006/main" lang="tr-TR" dirty="0"/>
          </a:p>
          <a:p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Digitale rettigheter og plikter er å ha rett og frihet til å bruke alle typer digital teknologi samtidig som man bruker teknologien på en akseptabel og hensiktsmessig måte. Som bruker av digital teknologi har du også rett til personvern og personlig ytringsfrihet </a:t>
            </a:r>
            <a:r xmlns:a="http://schemas.openxmlformats.org/drawingml/2006/main">
              <a:rPr lang="no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800" dirty="0"/>
              <a:t> </a:t>
            </a:r>
            <a:endParaRPr xmlns:a="http://schemas.openxmlformats.org/drawingml/2006/main" lang="tr-TR" sz="1800" dirty="0"/>
          </a:p>
          <a:p>
            <a:endParaRPr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7" name="Resim 6" descr="digital rights and responsibiliti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674" y="1841327"/>
            <a:ext cx="3385912" cy="3391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7" y="1803569"/>
            <a:ext cx="5725318" cy="4359057"/>
          </a:xfrm>
        </p:spPr>
        <p:txBody>
          <a:bodyPr>
            <a:normAutofit/>
          </a:bodyPr>
          <a:lstStyle/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Ikke sant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noen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alle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teknologier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ansvar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dem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 en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safe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ansvarlig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måte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dirty="0" smtClean="0"/>
              <a:t>HVORDAN VIRKER DET?</a:t>
            </a:r>
            <a:endParaRPr xmlns:a="http://schemas.openxmlformats.org/drawingml/2006/main" lang="tr-TR" dirty="0"/>
          </a:p>
        </p:txBody>
      </p:sp>
      <p:sp>
        <p:nvSpPr>
          <p:cNvPr id="4" name="Dikdörtgen 3"/>
          <p:cNvSpPr/>
          <p:nvPr/>
        </p:nvSpPr>
        <p:spPr>
          <a:xfrm>
            <a:off x="6275539" y="3826710"/>
            <a:ext cx="5085567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285750" indent="-285750">
              <a:buFont typeface="Arial" panose="020B0604020202020204" pitchFamily="34" charset="0"/>
              <a:buChar char="•"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Alle demokratiske samfunn, uansett hvor de befinner seg, har lagt vekt på det rettferdige: rettferdige og rettferdige regler, rettferdige muligheter, rettferdige ord. Det digitale fellesskapet er intet unntak, og de europeiske institusjonene har nedfelt konsepter om rettferdig og rettferdig i sine grunnleggende dokumenter.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Resim 9" descr="Digital Rights and Responsibilities - Digital Citizenship for Parents &amp;  Young Learner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578" y="814192"/>
            <a:ext cx="2095665" cy="255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Resim 10" descr="Digital Rights and Responsibilities - Digital Citizen 2 TBenhar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95" y="3983098"/>
            <a:ext cx="2919853" cy="1826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86724" y="1766171"/>
            <a:ext cx="5762897" cy="3632548"/>
          </a:xfrm>
        </p:spPr>
        <p:txBody>
          <a:bodyPr>
            <a:normAutofit fontScale="92500" lnSpcReduction="20000"/>
          </a:bodyPr>
          <a:lstStyle/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800" b="1" dirty="0" smtClean="0"/>
              <a:t> </a:t>
            </a:r>
            <a:r xmlns:a="http://schemas.openxmlformats.org/drawingml/2006/main">
              <a:rPr lang="no" sz="1800" b="1" dirty="0"/>
              <a:t> </a:t>
            </a:r>
            <a:r xmlns:a="http://schemas.openxmlformats.org/drawingml/2006/main">
              <a:rPr lang="no" sz="1800" b="1" dirty="0" smtClean="0"/>
              <a:t>  </a:t>
            </a:r>
            <a:r xmlns:a="http://schemas.openxmlformats.org/drawingml/2006/main">
              <a:rPr lang="no" sz="21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</a:t>
            </a:r>
            <a:r xmlns:a="http://schemas.openxmlformats.org/drawingml/2006/main">
              <a:rPr lang="no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b="1" dirty="0" err="1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 xmlns:a="http://schemas.openxmlformats.org/drawingml/2006/main">
              <a:rPr lang="no" sz="21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21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b="1" dirty="0" err="1">
                <a:latin typeface="Calibri" panose="020F0502020204030204" pitchFamily="34" charset="0"/>
                <a:cs typeface="Calibri" panose="020F0502020204030204" pitchFamily="34" charset="0"/>
              </a:rPr>
              <a:t>Ikke sant</a:t>
            </a:r>
            <a:r xmlns:a="http://schemas.openxmlformats.org/drawingml/2006/main">
              <a:rPr lang="no" sz="21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b="1" dirty="0" err="1">
                <a:latin typeface="Calibri" panose="020F0502020204030204" pitchFamily="34" charset="0"/>
                <a:cs typeface="Calibri" panose="020F0502020204030204" pitchFamily="34" charset="0"/>
              </a:rPr>
              <a:t>til </a:t>
            </a:r>
            <a:r xmlns:a="http://schemas.openxmlformats.org/drawingml/2006/main">
              <a:rPr lang="no" sz="21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xmlns:a="http://schemas.openxmlformats.org/drawingml/2006/main" lang="tr-TR" sz="21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Få tilgang til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datamaskiner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annen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elektronisk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enheter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</a:t>
            </a:r>
          </a:p>
          <a:p>
            <a:pPr xmlns:a="http://schemas.openxmlformats.org/drawingml/2006/main" lvl="0"/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Tilgang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innhold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Skape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dele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Beholde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personlig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personvern 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digitalt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samfunn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Gi uttrykk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for ideer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meninger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fritt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Rapporter hva som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helst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som 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blir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sett </a:t>
            </a:r>
            <a:r xmlns:a="http://schemas.openxmlformats.org/drawingml/2006/main">
              <a:rPr lang="no" sz="2100" dirty="0">
                <a:latin typeface="Calibri" panose="020F0502020204030204" pitchFamily="34" charset="0"/>
                <a:cs typeface="Calibri" panose="020F0502020204030204" pitchFamily="34" charset="0"/>
              </a:rPr>
              <a:t>på som </a:t>
            </a:r>
            <a:r xmlns:a="http://schemas.openxmlformats.org/drawingml/2006/main">
              <a:rPr lang="no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upassende</a:t>
            </a:r>
            <a:endParaRPr xmlns:a="http://schemas.openxmlformats.org/drawingml/2006/main" lang="tr-T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800" dirty="0"/>
              <a:t/>
            </a:r>
            <a:br xmlns:a="http://schemas.openxmlformats.org/drawingml/2006/main">
              <a:rPr lang="tr-TR" sz="1800" dirty="0"/>
            </a:br>
            <a:endParaRPr xmlns:a="http://schemas.openxmlformats.org/drawingml/2006/main"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Resim 8" descr="Digital rights for all - European Digital Rights (EDRi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19" y="1753644"/>
            <a:ext cx="4464428" cy="2769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14435" y="839244"/>
            <a:ext cx="6376546" cy="5406009"/>
          </a:xfrm>
        </p:spPr>
        <p:txBody>
          <a:bodyPr>
            <a:normAutofit/>
          </a:bodyPr>
          <a:lstStyle/>
          <a:p>
            <a:endParaRPr lang="tr-TR" sz="2400" dirty="0" smtClean="0"/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 xmlns:a="http://schemas.openxmlformats.org/drawingml/2006/main">
              <a:rPr lang="no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Din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ansvar</a:t>
            </a:r>
            <a:r xmlns:a="http://schemas.openxmlformats.org/drawingml/2006/main">
              <a:rPr lang="no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inkluderer </a:t>
            </a:r>
            <a:r xmlns:a="http://schemas.openxmlformats.org/drawingml/2006/main">
              <a:rPr lang="no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passende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Språk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når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samhandler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andre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Respekt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meninger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andres 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ideer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 xmlns:a="http://schemas.openxmlformats.org/drawingml/2006/main" lvl="0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Lyde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alle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intellektuell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eiendom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medielovene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opphavsrett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Ikke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dele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andres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arbeider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uten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tillatelse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xmlns:a="http://schemas.openxmlformats.org/drawingml/2006/main" lvl="0"/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Følg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regler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oppførsel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innenfor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hvert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nettsted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eller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fellesskap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på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internett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 xmlns:a="http://schemas.openxmlformats.org/drawingml/2006/main" lvl="0"/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Rapporter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nettmobbing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trusler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og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upassende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bruk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av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digitalt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ressurser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3200" dirty="0"/>
          </a:p>
        </p:txBody>
      </p:sp>
      <p:pic>
        <p:nvPicPr>
          <p:cNvPr id="7" name="Resim 6" descr="Digital responsibil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040" y="2467886"/>
            <a:ext cx="4046528" cy="2304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HVA ER DIGITALE RETTIGHETER OG ANSVAR FOR STUDENTER?</a:t>
            </a:r>
            <a:r xmlns:a="http://schemas.openxmlformats.org/drawingml/2006/main">
              <a:rPr lang="no" b="1" i="1" dirty="0"/>
              <a:t/>
            </a:r>
            <a:br xmlns:a="http://schemas.openxmlformats.org/drawingml/2006/main">
              <a:rPr lang="tr-TR" b="1" i="1" dirty="0"/>
            </a:br>
            <a:r xmlns:a="http://schemas.openxmlformats.org/drawingml/2006/main">
              <a:rPr lang="no" dirty="0"/>
              <a:t/>
            </a:r>
            <a:br xmlns:a="http://schemas.openxmlformats.org/drawingml/2006/main">
              <a:rPr lang="tr-TR" dirty="0"/>
            </a:br>
            <a:endParaRPr xmlns:a="http://schemas.openxmlformats.org/drawingml/2006/main" lang="tr-TR" dirty="0"/>
          </a:p>
        </p:txBody>
      </p:sp>
      <p:sp>
        <p:nvSpPr>
          <p:cNvPr id="3" name="Dikdörtgen 2"/>
          <p:cNvSpPr/>
          <p:nvPr/>
        </p:nvSpPr>
        <p:spPr>
          <a:xfrm>
            <a:off x="1319407" y="2098850"/>
            <a:ext cx="9390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342900" indent="-342900">
              <a:buFont typeface="Symbol"/>
              <a:buChar char="·"/>
            </a:pP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Elevene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våre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har privilegiet og friheten til å engasjere seg i teknologibruk på skolen så vel som hjemme. Imidlertid er det forventninger som følger med privilegiene og friheten til å bruke teknologi. Studentene må opptre ansvarlig når de deltar i den digitale verden.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2" name="Picture 4" descr="EducationUSA |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324" y="4170168"/>
            <a:ext cx="5473875" cy="22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06487" y="1830886"/>
            <a:ext cx="5800476" cy="4751541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Akkurat som det er viktig å etablere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skole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hjemmeregler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og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 xmlns:a="http://schemas.openxmlformats.org/drawingml/2006/main">
              <a:rPr lang="no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forventninger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er det viktig at foreldre og lærere etablerer lignende regler og forventninger for ansvarlig oppførsel i den digitale verden </a:t>
            </a:r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xmlns:a="http://schemas.openxmlformats.org/drawingml/2006/main" lang="tr-T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 xmlns:a="http://schemas.openxmlformats.org/drawingml/2006/main">
              <a:rPr lang="no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 xmlns:a="http://schemas.openxmlformats.org/drawingml/2006/main">
              <a:rPr lang="no" sz="1900" dirty="0">
                <a:latin typeface="Calibri" panose="020F0502020204030204" pitchFamily="34" charset="0"/>
                <a:cs typeface="Calibri" panose="020F0502020204030204" pitchFamily="34" charset="0"/>
              </a:rPr>
              <a:t>skal lære elevene om ansvarlig bruk av teknologi. Gjennom effektiv modellering og undervisning kan elevene vellykket og trygt delta i dagens digitale samfunn.</a:t>
            </a:r>
            <a:endParaRPr xmlns:a="http://schemas.openxmlformats.org/drawingml/2006/main"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58525"/>
          </a:xfrm>
        </p:spPr>
        <p:txBody>
          <a:bodyPr>
            <a:normAutofit fontScale="90000"/>
          </a:bodyPr>
          <a:lstStyle/>
          <a:p>
            <a:r xmlns:a="http://schemas.openxmlformats.org/drawingml/2006/main">
              <a:rPr lang="no" b="1" dirty="0"/>
              <a:t>STEDET FOR DIGITALE RETTIGHETER OG ANSVAR I </a:t>
            </a:r>
            <a:r xmlns:a="http://schemas.openxmlformats.org/drawingml/2006/main">
              <a:rPr lang="no" b="1" dirty="0" smtClean="0"/>
              <a:t>UTDANNING</a:t>
            </a:r>
            <a:r xmlns:a="http://schemas.openxmlformats.org/drawingml/2006/main">
              <a:rPr lang="no" dirty="0" smtClean="0"/>
              <a:t/>
            </a:r>
            <a:br xmlns:a="http://schemas.openxmlformats.org/drawingml/2006/main">
              <a:rPr lang="tr-TR" dirty="0" smtClean="0"/>
            </a:br>
            <a:endParaRPr xmlns:a="http://schemas.openxmlformats.org/drawingml/2006/main" lang="tr-TR" dirty="0"/>
          </a:p>
        </p:txBody>
      </p:sp>
      <p:pic>
        <p:nvPicPr>
          <p:cNvPr id="11" name="Resim 10" descr="Making Good Digital Citizenship A Part of Classroom Culture — Pear Deck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63" y="2519049"/>
            <a:ext cx="4616450" cy="2596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641</TotalTime>
  <Words>319</Words>
  <Application>Microsoft Office PowerPoint</Application>
  <PresentationFormat>Özel</PresentationFormat>
  <Paragraphs>64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Badge</vt:lpstr>
      <vt:lpstr>PowerPoint Sunusu</vt:lpstr>
      <vt:lpstr> UNIT 8: DIGITAL RIGHTS AND RESPONSIBILITIES</vt:lpstr>
      <vt:lpstr>PowerPoint Sunusu</vt:lpstr>
      <vt:lpstr>PowerPoint Sunusu</vt:lpstr>
      <vt:lpstr>HOW DOES IT WORK?</vt:lpstr>
      <vt:lpstr>PowerPoint Sunusu</vt:lpstr>
      <vt:lpstr>PowerPoint Sunusu</vt:lpstr>
      <vt:lpstr>WHAT ARE DIGITAL RIGHTS AND RESPONSIBILITIES FOR STUDENTS?  </vt:lpstr>
      <vt:lpstr>THE PLACE OF DIGITAL RIGHTS AND RESPONSIBILITIES IN EDUCATION </vt:lpstr>
      <vt:lpstr>PowerPoint Sunusu</vt:lpstr>
      <vt:lpstr>dIscussIon</vt:lpstr>
      <vt:lpstr>References</vt:lpstr>
    </vt:vector>
  </TitlesOfParts>
  <Company>Silentall Unattended Installer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PC</cp:lastModifiedBy>
  <cp:revision>57</cp:revision>
  <dcterms:created xsi:type="dcterms:W3CDTF">2022-09-11T14:23:08Z</dcterms:created>
  <dcterms:modified xsi:type="dcterms:W3CDTF">2022-11-05T18:30:34Z</dcterms:modified>
</cp:coreProperties>
</file>