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70" r:id="rId12"/>
    <p:sldId id="271" r:id="rId13"/>
    <p:sldId id="272" r:id="rId14"/>
    <p:sldId id="273" r:id="rId15"/>
    <p:sldId id="274" r:id="rId16"/>
    <p:sldId id="265" r:id="rId17"/>
    <p:sldId id="266" r:id="rId18"/>
  </p:sldIdLst>
  <p:sldSz cx="12192000" cy="6858000"/>
  <p:notesSz cx="6858000" cy="9144000"/>
  <p:defaultTextStyle>
    <a:defPPr>
      <a:defRPr lang="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3.10.2022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3.10.2022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3.10.2022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3.10.2022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xmlns:a="http://schemas.openxmlformats.org/drawingml/2006/main">
              <a:rPr lang="no" smtClean="0"/>
              <a:t>Asıl başlık stili için tıklatın</a:t>
            </a:r>
            <a:endParaRPr xmlns:a="http://schemas.openxmlformats.org/drawingml/2006/main"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xmlns:a="http://schemas.openxmlformats.org/drawingml/2006/main" lvl="0"/>
            <a:r xmlns:a="http://schemas.openxmlformats.org/drawingml/2006/main">
              <a:rPr lang="no" smtClean="0"/>
              <a:t>Asıl metin stillerini düzenle</a:t>
            </a:r>
          </a:p>
          <a:p>
            <a:pPr xmlns:a="http://schemas.openxmlformats.org/drawingml/2006/main" lvl="1"/>
            <a:r xmlns:a="http://schemas.openxmlformats.org/drawingml/2006/main">
              <a:rPr lang="no" smtClean="0"/>
              <a:t>İkinci düzey</a:t>
            </a:r>
          </a:p>
          <a:p>
            <a:pPr xmlns:a="http://schemas.openxmlformats.org/drawingml/2006/main" lvl="2"/>
            <a:r xmlns:a="http://schemas.openxmlformats.org/drawingml/2006/main">
              <a:rPr lang="no" smtClean="0"/>
              <a:t>Üçüncü düzey</a:t>
            </a:r>
          </a:p>
          <a:p>
            <a:pPr xmlns:a="http://schemas.openxmlformats.org/drawingml/2006/main" lvl="3"/>
            <a:r xmlns:a="http://schemas.openxmlformats.org/drawingml/2006/main">
              <a:rPr lang="no" smtClean="0"/>
              <a:t>Dördüncü düzey</a:t>
            </a:r>
          </a:p>
          <a:p>
            <a:pPr xmlns:a="http://schemas.openxmlformats.org/drawingml/2006/main" lvl="4"/>
            <a:r xmlns:a="http://schemas.openxmlformats.org/drawingml/2006/main">
              <a:rPr lang="no" smtClean="0"/>
              <a:t>Beşinci düzey</a:t>
            </a:r>
            <a:endParaRPr xmlns:a="http://schemas.openxmlformats.org/drawingml/2006/main"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3.10.2022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bigcommerce.com/blog/digital-commerce-trends/#8-key-digital-commerce-trend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xmlns:a="http://schemas.openxmlformats.org/drawingml/2006/main">
              <a:rPr lang="no" sz="1100" dirty="0"/>
              <a:t>Prosjektnummer : </a:t>
            </a:r>
            <a:r xmlns:a="http://schemas.openxmlformats.org/drawingml/2006/main">
              <a:rPr lang="no" sz="1100" dirty="0" err="1"/>
              <a:t>2020-1 </a:t>
            </a:r>
            <a:r xmlns:a="http://schemas.openxmlformats.org/drawingml/2006/main">
              <a:rPr lang="no" sz="1100" dirty="0"/>
              <a:t>-UK01-KA227-SCH-09443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xmlns:a="http://schemas.openxmlformats.org/drawingml/2006/main" algn="ctr"/>
            <a:r xmlns:a="http://schemas.openxmlformats.org/drawingml/2006/main">
              <a:rPr lang="no" b="1" dirty="0"/>
              <a:t>C2C-modell</a:t>
            </a:r>
            <a:r xmlns:a="http://schemas.openxmlformats.org/drawingml/2006/main">
              <a:rPr lang="no" b="1" dirty="0"/>
              <a:t/>
            </a:r>
            <a:br xmlns:a="http://schemas.openxmlformats.org/drawingml/2006/main">
              <a:rPr lang="tr-TR" b="1" dirty="0"/>
            </a:br>
            <a:endParaRPr xmlns:a="http://schemas.openxmlformats.org/drawingml/2006/main" lang="tr-TR" dirty="0"/>
          </a:p>
        </p:txBody>
      </p:sp>
      <p:sp>
        <p:nvSpPr>
          <p:cNvPr id="3" name="İçerik Yer Tutucusu 2"/>
          <p:cNvSpPr>
            <a:spLocks noGrp="1"/>
          </p:cNvSpPr>
          <p:nvPr>
            <p:ph idx="1"/>
          </p:nvPr>
        </p:nvSpPr>
        <p:spPr>
          <a:xfrm>
            <a:off x="1111614" y="1233055"/>
            <a:ext cx="10178322" cy="3593591"/>
          </a:xfrm>
        </p:spPr>
        <p:txBody>
          <a:bodyPr/>
          <a:lstStyle/>
          <a:p>
            <a:r xmlns:a="http://schemas.openxmlformats.org/drawingml/2006/main">
              <a:rPr lang="no" dirty="0" err="1" smtClean="0"/>
              <a:t>De</a:t>
            </a:r>
            <a:r xmlns:a="http://schemas.openxmlformats.org/drawingml/2006/main">
              <a:rPr lang="no" dirty="0" smtClean="0"/>
              <a:t> </a:t>
            </a:r>
            <a:r xmlns:a="http://schemas.openxmlformats.org/drawingml/2006/main">
              <a:rPr lang="no" dirty="0" err="1"/>
              <a:t>forbruker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forbruker</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handelsmodellen </a:t>
            </a:r>
            <a:r xmlns:a="http://schemas.openxmlformats.org/drawingml/2006/main">
              <a:rPr lang="no" dirty="0"/>
              <a:t>er </a:t>
            </a:r>
            <a:r xmlns:a="http://schemas.openxmlformats.org/drawingml/2006/main">
              <a:rPr lang="no" dirty="0" err="1"/>
              <a:t>vanskeligere</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forstår </a:t>
            </a:r>
            <a:r xmlns:a="http://schemas.openxmlformats.org/drawingml/2006/main">
              <a:rPr lang="no" dirty="0" err="1"/>
              <a:t>, </a:t>
            </a:r>
            <a:r xmlns:a="http://schemas.openxmlformats.org/drawingml/2006/main">
              <a:rPr lang="no" dirty="0"/>
              <a:t>men </a:t>
            </a:r>
            <a:r xmlns:a="http://schemas.openxmlformats.org/drawingml/2006/main">
              <a:rPr lang="no" dirty="0" err="1"/>
              <a:t>Etsy </a:t>
            </a:r>
            <a:r xmlns:a="http://schemas.openxmlformats.org/drawingml/2006/main">
              <a:rPr lang="no" dirty="0"/>
              <a:t>er</a:t>
            </a:r>
            <a:r xmlns:a="http://schemas.openxmlformats.org/drawingml/2006/main">
              <a:rPr lang="no" dirty="0"/>
              <a:t> </a:t>
            </a:r>
            <a:r xmlns:a="http://schemas.openxmlformats.org/drawingml/2006/main">
              <a:rPr lang="no" dirty="0" err="1"/>
              <a:t>perfekt</a:t>
            </a:r>
            <a:r xmlns:a="http://schemas.openxmlformats.org/drawingml/2006/main">
              <a:rPr lang="no" dirty="0"/>
              <a:t> </a:t>
            </a:r>
            <a:r xmlns:a="http://schemas.openxmlformats.org/drawingml/2006/main">
              <a:rPr lang="no" dirty="0" err="1"/>
              <a:t>eksempel </a:t>
            </a:r>
            <a:r xmlns:a="http://schemas.openxmlformats.org/drawingml/2006/main">
              <a:rPr lang="no" dirty="0"/>
              <a:t>. </a:t>
            </a:r>
            <a:r xmlns:a="http://schemas.openxmlformats.org/drawingml/2006/main">
              <a:rPr lang="no" dirty="0" err="1"/>
              <a:t>Salg </a:t>
            </a:r>
            <a:r xmlns:a="http://schemas.openxmlformats.org/drawingml/2006/main">
              <a:rPr lang="no" dirty="0"/>
              <a:t>av </a:t>
            </a:r>
            <a:r xmlns:a="http://schemas.openxmlformats.org/drawingml/2006/main">
              <a:rPr lang="no" dirty="0" err="1"/>
              <a:t>digitalt</a:t>
            </a:r>
            <a:r xmlns:a="http://schemas.openxmlformats.org/drawingml/2006/main">
              <a:rPr lang="no" dirty="0"/>
              <a:t> </a:t>
            </a:r>
            <a:r xmlns:a="http://schemas.openxmlformats.org/drawingml/2006/main">
              <a:rPr lang="no" dirty="0" err="1"/>
              <a:t>produkter </a:t>
            </a:r>
            <a:r xmlns:a="http://schemas.openxmlformats.org/drawingml/2006/main">
              <a:rPr lang="no" dirty="0"/>
              <a:t>på </a:t>
            </a:r>
            <a:r xmlns:a="http://schemas.openxmlformats.org/drawingml/2006/main">
              <a:rPr lang="no" dirty="0" err="1"/>
              <a:t>markedsplassen</a:t>
            </a:r>
            <a:r xmlns:a="http://schemas.openxmlformats.org/drawingml/2006/main">
              <a:rPr lang="no" dirty="0"/>
              <a:t> </a:t>
            </a:r>
            <a:r xmlns:a="http://schemas.openxmlformats.org/drawingml/2006/main">
              <a:rPr lang="no" dirty="0" err="1"/>
              <a:t>plattformer</a:t>
            </a:r>
            <a:r xmlns:a="http://schemas.openxmlformats.org/drawingml/2006/main">
              <a:rPr lang="no" dirty="0"/>
              <a:t> </a:t>
            </a:r>
            <a:r xmlns:a="http://schemas.openxmlformats.org/drawingml/2006/main">
              <a:rPr lang="no" dirty="0" err="1"/>
              <a:t>som</a:t>
            </a:r>
            <a:r xmlns:a="http://schemas.openxmlformats.org/drawingml/2006/main">
              <a:rPr lang="no" dirty="0"/>
              <a:t> </a:t>
            </a:r>
            <a:r xmlns:a="http://schemas.openxmlformats.org/drawingml/2006/main">
              <a:rPr lang="no" dirty="0" err="1"/>
              <a:t>Etsy</a:t>
            </a:r>
            <a:r xmlns:a="http://schemas.openxmlformats.org/drawingml/2006/main">
              <a:rPr lang="no" dirty="0"/>
              <a:t> </a:t>
            </a:r>
            <a:r xmlns:a="http://schemas.openxmlformats.org/drawingml/2006/main">
              <a:rPr lang="no" dirty="0" err="1"/>
              <a:t>skje</a:t>
            </a:r>
            <a:r xmlns:a="http://schemas.openxmlformats.org/drawingml/2006/main">
              <a:rPr lang="no" dirty="0"/>
              <a:t> </a:t>
            </a:r>
            <a:r xmlns:a="http://schemas.openxmlformats.org/drawingml/2006/main">
              <a:rPr lang="no" dirty="0" err="1"/>
              <a:t>gjennom</a:t>
            </a:r>
            <a:r xmlns:a="http://schemas.openxmlformats.org/drawingml/2006/main">
              <a:rPr lang="no" dirty="0"/>
              <a:t> </a:t>
            </a:r>
            <a:r xmlns:a="http://schemas.openxmlformats.org/drawingml/2006/main">
              <a:rPr lang="no" dirty="0" err="1"/>
              <a:t>fullstendig</a:t>
            </a:r>
            <a:r xmlns:a="http://schemas.openxmlformats.org/drawingml/2006/main">
              <a:rPr lang="no" dirty="0"/>
              <a:t> </a:t>
            </a:r>
            <a:r xmlns:a="http://schemas.openxmlformats.org/drawingml/2006/main">
              <a:rPr lang="no" dirty="0" err="1"/>
              <a:t>automatisering </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forbruker</a:t>
            </a:r>
            <a:r xmlns:a="http://schemas.openxmlformats.org/drawingml/2006/main">
              <a:rPr lang="no" dirty="0"/>
              <a:t> </a:t>
            </a:r>
            <a:r xmlns:a="http://schemas.openxmlformats.org/drawingml/2006/main">
              <a:rPr lang="no" dirty="0" err="1"/>
              <a:t>gjør </a:t>
            </a:r>
            <a:r xmlns:a="http://schemas.openxmlformats.org/drawingml/2006/main">
              <a:rPr lang="no" dirty="0"/>
              <a:t>et </a:t>
            </a:r>
            <a:r xmlns:a="http://schemas.openxmlformats.org/drawingml/2006/main">
              <a:rPr lang="no" dirty="0" err="1"/>
              <a:t>kjøp </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produktet </a:t>
            </a:r>
            <a:r xmlns:a="http://schemas.openxmlformats.org/drawingml/2006/main">
              <a:rPr lang="no" dirty="0"/>
              <a:t>er </a:t>
            </a:r>
            <a:r xmlns:a="http://schemas.openxmlformats.org/drawingml/2006/main">
              <a:rPr lang="no" dirty="0" err="1"/>
              <a:t>levert</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deres</a:t>
            </a:r>
            <a:r xmlns:a="http://schemas.openxmlformats.org/drawingml/2006/main">
              <a:rPr lang="no" dirty="0"/>
              <a:t> </a:t>
            </a:r>
            <a:r xmlns:a="http://schemas.openxmlformats.org/drawingml/2006/main">
              <a:rPr lang="no" dirty="0" err="1"/>
              <a:t>e-post</a:t>
            </a:r>
            <a:r xmlns:a="http://schemas.openxmlformats.org/drawingml/2006/main">
              <a:rPr lang="no" dirty="0"/>
              <a:t> </a:t>
            </a:r>
            <a:r xmlns:a="http://schemas.openxmlformats.org/drawingml/2006/main">
              <a:rPr lang="no" dirty="0" err="1"/>
              <a:t>innboks </a:t>
            </a:r>
            <a:r xmlns:a="http://schemas.openxmlformats.org/drawingml/2006/main">
              <a:rPr lang="no" dirty="0"/>
              <a:t>.</a:t>
            </a:r>
          </a:p>
          <a:p>
            <a:endParaRPr lang="tr-TR" dirty="0"/>
          </a:p>
        </p:txBody>
      </p:sp>
      <p:pic>
        <p:nvPicPr>
          <p:cNvPr id="6146" name="Picture 2" descr="https://agencywwb.com/wp-content/uploads/2021/03/etsy-6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7974" y="2392218"/>
            <a:ext cx="4285673" cy="4285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xmlns:a="http://schemas.openxmlformats.org/drawingml/2006/main" algn="ctr"/>
            <a:r xmlns:a="http://schemas.openxmlformats.org/drawingml/2006/main">
              <a:rPr lang="no" b="1" dirty="0"/>
              <a:t>C2B-modell</a:t>
            </a:r>
            <a:r xmlns:a="http://schemas.openxmlformats.org/drawingml/2006/main">
              <a:rPr lang="no" b="1" dirty="0"/>
              <a:t/>
            </a:r>
            <a:br xmlns:a="http://schemas.openxmlformats.org/drawingml/2006/main">
              <a:rPr lang="tr-TR" b="1" dirty="0"/>
            </a:br>
            <a:endParaRPr xmlns:a="http://schemas.openxmlformats.org/drawingml/2006/main" lang="tr-TR" dirty="0"/>
          </a:p>
        </p:txBody>
      </p:sp>
      <p:sp>
        <p:nvSpPr>
          <p:cNvPr id="3" name="İçerik Yer Tutucusu 2"/>
          <p:cNvSpPr>
            <a:spLocks noGrp="1"/>
          </p:cNvSpPr>
          <p:nvPr>
            <p:ph idx="1"/>
          </p:nvPr>
        </p:nvSpPr>
        <p:spPr>
          <a:xfrm>
            <a:off x="1168550" y="1343892"/>
            <a:ext cx="10178322" cy="3593591"/>
          </a:xfrm>
        </p:spPr>
        <p:txBody>
          <a:bodyPr/>
          <a:lstStyle/>
          <a:p>
            <a:r xmlns:a="http://schemas.openxmlformats.org/drawingml/2006/main">
              <a:rPr lang="no" dirty="0" err="1" smtClean="0"/>
              <a:t>De</a:t>
            </a:r>
            <a:r xmlns:a="http://schemas.openxmlformats.org/drawingml/2006/main">
              <a:rPr lang="no" dirty="0" smtClean="0"/>
              <a:t> </a:t>
            </a:r>
            <a:r xmlns:a="http://schemas.openxmlformats.org/drawingml/2006/main">
              <a:rPr lang="no" dirty="0" err="1"/>
              <a:t>forbruker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virksomhet</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handelsmodellen </a:t>
            </a:r>
            <a:r xmlns:a="http://schemas.openxmlformats.org/drawingml/2006/main">
              <a:rPr lang="no" dirty="0"/>
              <a:t>er </a:t>
            </a:r>
            <a:r xmlns:a="http://schemas.openxmlformats.org/drawingml/2006/main">
              <a:rPr lang="no" dirty="0" err="1"/>
              <a:t>best</a:t>
            </a:r>
            <a:r xmlns:a="http://schemas.openxmlformats.org/drawingml/2006/main">
              <a:rPr lang="no" dirty="0"/>
              <a:t> </a:t>
            </a:r>
            <a:r xmlns:a="http://schemas.openxmlformats.org/drawingml/2006/main">
              <a:rPr lang="no" dirty="0" err="1"/>
              <a:t>illustrert</a:t>
            </a:r>
            <a:r xmlns:a="http://schemas.openxmlformats.org/drawingml/2006/main">
              <a:rPr lang="no" dirty="0"/>
              <a:t> </a:t>
            </a:r>
            <a:r xmlns:a="http://schemas.openxmlformats.org/drawingml/2006/main">
              <a:rPr lang="no" dirty="0" err="1"/>
              <a:t>av</a:t>
            </a:r>
            <a:r xmlns:a="http://schemas.openxmlformats.org/drawingml/2006/main">
              <a:rPr lang="no" dirty="0"/>
              <a:t> </a:t>
            </a:r>
            <a:r xmlns:a="http://schemas.openxmlformats.org/drawingml/2006/main">
              <a:rPr lang="no" dirty="0" err="1"/>
              <a:t>anmeldelse</a:t>
            </a:r>
            <a:r xmlns:a="http://schemas.openxmlformats.org/drawingml/2006/main">
              <a:rPr lang="no" dirty="0"/>
              <a:t> </a:t>
            </a:r>
            <a:r xmlns:a="http://schemas.openxmlformats.org/drawingml/2006/main">
              <a:rPr lang="no" dirty="0" err="1"/>
              <a:t>systemer </a:t>
            </a:r>
            <a:r xmlns:a="http://schemas.openxmlformats.org/drawingml/2006/main">
              <a:rPr lang="no" dirty="0"/>
              <a:t>. På Amazon, </a:t>
            </a:r>
            <a:r xmlns:a="http://schemas.openxmlformats.org/drawingml/2006/main">
              <a:rPr lang="no" dirty="0" err="1"/>
              <a:t>anmeldelse</a:t>
            </a:r>
            <a:r xmlns:a="http://schemas.openxmlformats.org/drawingml/2006/main">
              <a:rPr lang="no" dirty="0"/>
              <a:t> </a:t>
            </a:r>
            <a:r xmlns:a="http://schemas.openxmlformats.org/drawingml/2006/main">
              <a:rPr lang="no" dirty="0" err="1"/>
              <a:t>forespørsler</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generert</a:t>
            </a:r>
            <a:r xmlns:a="http://schemas.openxmlformats.org/drawingml/2006/main">
              <a:rPr lang="no" dirty="0"/>
              <a:t> </a:t>
            </a:r>
            <a:r xmlns:a="http://schemas.openxmlformats.org/drawingml/2006/main">
              <a:rPr lang="no" dirty="0" err="1"/>
              <a:t>automatisk</a:t>
            </a:r>
            <a:r xmlns:a="http://schemas.openxmlformats.org/drawingml/2006/main">
              <a:rPr lang="no" dirty="0"/>
              <a:t> </a:t>
            </a:r>
            <a:r xmlns:a="http://schemas.openxmlformats.org/drawingml/2006/main">
              <a:rPr lang="no" dirty="0" err="1"/>
              <a:t>av</a:t>
            </a:r>
            <a:r xmlns:a="http://schemas.openxmlformats.org/drawingml/2006/main">
              <a:rPr lang="no" dirty="0"/>
              <a:t> </a:t>
            </a:r>
            <a:r xmlns:a="http://schemas.openxmlformats.org/drawingml/2006/main">
              <a:rPr lang="no" dirty="0" err="1"/>
              <a:t>plattformen </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forbrukere</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belønnet</a:t>
            </a:r>
            <a:r xmlns:a="http://schemas.openxmlformats.org/drawingml/2006/main">
              <a:rPr lang="no" dirty="0"/>
              <a:t> </a:t>
            </a:r>
            <a:r xmlns:a="http://schemas.openxmlformats.org/drawingml/2006/main">
              <a:rPr lang="no" dirty="0" err="1"/>
              <a:t>med</a:t>
            </a:r>
            <a:r xmlns:a="http://schemas.openxmlformats.org/drawingml/2006/main">
              <a:rPr lang="no" dirty="0"/>
              <a:t> </a:t>
            </a:r>
            <a:r xmlns:a="http://schemas.openxmlformats.org/drawingml/2006/main">
              <a:rPr lang="no" dirty="0" err="1"/>
              <a:t>merker</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Penger tilbake</a:t>
            </a:r>
            <a:r xmlns:a="http://schemas.openxmlformats.org/drawingml/2006/main">
              <a:rPr lang="no" dirty="0"/>
              <a:t> </a:t>
            </a:r>
            <a:r xmlns:a="http://schemas.openxmlformats.org/drawingml/2006/main">
              <a:rPr lang="no" dirty="0" err="1"/>
              <a:t>poeng</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nyttig</a:t>
            </a:r>
            <a:r xmlns:a="http://schemas.openxmlformats.org/drawingml/2006/main">
              <a:rPr lang="no" dirty="0"/>
              <a:t> </a:t>
            </a:r>
            <a:r xmlns:a="http://schemas.openxmlformats.org/drawingml/2006/main">
              <a:rPr lang="no" dirty="0" err="1"/>
              <a:t>anmeldelser </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transaksjonelle</a:t>
            </a:r>
            <a:r xmlns:a="http://schemas.openxmlformats.org/drawingml/2006/main">
              <a:rPr lang="no" dirty="0"/>
              <a:t> </a:t>
            </a:r>
            <a:r xmlns:a="http://schemas.openxmlformats.org/drawingml/2006/main">
              <a:rPr lang="no" dirty="0" err="1"/>
              <a:t>verdien </a:t>
            </a:r>
            <a:r xmlns:a="http://schemas.openxmlformats.org/drawingml/2006/main">
              <a:rPr lang="no" dirty="0" err="1"/>
              <a:t>trekkes </a:t>
            </a:r>
            <a:r xmlns:a="http://schemas.openxmlformats.org/drawingml/2006/main">
              <a:rPr lang="no" dirty="0"/>
              <a:t>ut</a:t>
            </a:r>
            <a:r xmlns:a="http://schemas.openxmlformats.org/drawingml/2006/main">
              <a:rPr lang="no" dirty="0"/>
              <a:t> </a:t>
            </a:r>
            <a:r xmlns:a="http://schemas.openxmlformats.org/drawingml/2006/main">
              <a:rPr lang="no" dirty="0" err="1"/>
              <a:t>fra</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kunde</a:t>
            </a:r>
            <a:r xmlns:a="http://schemas.openxmlformats.org/drawingml/2006/main">
              <a:rPr lang="no" dirty="0"/>
              <a:t> </a:t>
            </a:r>
            <a:r xmlns:a="http://schemas.openxmlformats.org/drawingml/2006/main">
              <a:rPr lang="no" dirty="0" err="1"/>
              <a:t>fordi </a:t>
            </a:r>
            <a:r xmlns:a="http://schemas.openxmlformats.org/drawingml/2006/main">
              <a:rPr lang="no" dirty="0"/>
              <a:t>en </a:t>
            </a:r>
            <a:r xmlns:a="http://schemas.openxmlformats.org/drawingml/2006/main">
              <a:rPr lang="no" dirty="0" err="1"/>
              <a:t>detaljert</a:t>
            </a:r>
            <a:r xmlns:a="http://schemas.openxmlformats.org/drawingml/2006/main">
              <a:rPr lang="no" dirty="0"/>
              <a:t> </a:t>
            </a:r>
            <a:r xmlns:a="http://schemas.openxmlformats.org/drawingml/2006/main">
              <a:rPr lang="no" dirty="0" err="1"/>
              <a:t>anmeldelse </a:t>
            </a:r>
            <a:r xmlns:a="http://schemas.openxmlformats.org/drawingml/2006/main">
              <a:rPr lang="no" dirty="0"/>
              <a:t>kan </a:t>
            </a:r>
            <a:r xmlns:a="http://schemas.openxmlformats.org/drawingml/2006/main">
              <a:rPr lang="no" dirty="0" err="1"/>
              <a:t>generere</a:t>
            </a:r>
            <a:r xmlns:a="http://schemas.openxmlformats.org/drawingml/2006/main">
              <a:rPr lang="no" dirty="0"/>
              <a:t> </a:t>
            </a:r>
            <a:r xmlns:a="http://schemas.openxmlformats.org/drawingml/2006/main">
              <a:rPr lang="no" dirty="0" err="1"/>
              <a:t>mer</a:t>
            </a:r>
            <a:r xmlns:a="http://schemas.openxmlformats.org/drawingml/2006/main">
              <a:rPr lang="no" dirty="0"/>
              <a:t> </a:t>
            </a:r>
            <a:r xmlns:a="http://schemas.openxmlformats.org/drawingml/2006/main">
              <a:rPr lang="no" dirty="0" err="1"/>
              <a:t>inntekter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virksomhet </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verdioverføring </a:t>
            </a:r>
            <a:r xmlns:a="http://schemas.openxmlformats.org/drawingml/2006/main">
              <a:rPr lang="no" dirty="0" err="1"/>
              <a:t>skjer </a:t>
            </a:r>
            <a:r xmlns:a="http://schemas.openxmlformats.org/drawingml/2006/main">
              <a:rPr lang="no" dirty="0"/>
              <a:t>_</a:t>
            </a:r>
            <a:r xmlns:a="http://schemas.openxmlformats.org/drawingml/2006/main">
              <a:rPr lang="no" dirty="0"/>
              <a:t> </a:t>
            </a:r>
            <a:r xmlns:a="http://schemas.openxmlformats.org/drawingml/2006/main">
              <a:rPr lang="no" dirty="0" err="1"/>
              <a:t>fra</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forbruker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business </a:t>
            </a:r>
            <a:r xmlns:a="http://schemas.openxmlformats.org/drawingml/2006/main">
              <a:rPr lang="no" dirty="0"/>
              <a:t>, noe som </a:t>
            </a:r>
            <a:r xmlns:a="http://schemas.openxmlformats.org/drawingml/2006/main">
              <a:rPr lang="no" dirty="0" err="1"/>
              <a:t>gjør </a:t>
            </a:r>
            <a:r xmlns:a="http://schemas.openxmlformats.org/drawingml/2006/main">
              <a:rPr lang="no" dirty="0"/>
              <a:t>det til C2B.</a:t>
            </a:r>
          </a:p>
          <a:p>
            <a:endParaRPr lang="tr-TR" dirty="0"/>
          </a:p>
        </p:txBody>
      </p:sp>
      <p:pic>
        <p:nvPicPr>
          <p:cNvPr id="7170" name="Picture 2" descr="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4448" y="3271245"/>
            <a:ext cx="5815734" cy="333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01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err="1" smtClean="0"/>
              <a:t>Utvikling</a:t>
            </a:r>
            <a:r xmlns:a="http://schemas.openxmlformats.org/drawingml/2006/main">
              <a:rPr lang="no" b="1" dirty="0" smtClean="0"/>
              <a:t> </a:t>
            </a:r>
            <a:r xmlns:a="http://schemas.openxmlformats.org/drawingml/2006/main">
              <a:rPr lang="no" b="1" dirty="0"/>
              <a:t>av e </a:t>
            </a:r>
            <a:r xmlns:a="http://schemas.openxmlformats.org/drawingml/2006/main">
              <a:rPr lang="no" b="1" dirty="0" err="1"/>
              <a:t>-handel</a:t>
            </a:r>
            <a:r xmlns:a="http://schemas.openxmlformats.org/drawingml/2006/main">
              <a:rPr lang="no" dirty="0"/>
              <a:t/>
            </a:r>
            <a:br xmlns:a="http://schemas.openxmlformats.org/drawingml/2006/main">
              <a:rPr lang="tr-TR" dirty="0"/>
            </a:br>
            <a:endParaRPr xmlns:a="http://schemas.openxmlformats.org/drawingml/2006/main" lang="tr-TR" dirty="0"/>
          </a:p>
        </p:txBody>
      </p:sp>
      <p:sp>
        <p:nvSpPr>
          <p:cNvPr id="3" name="İçerik Yer Tutucusu 2"/>
          <p:cNvSpPr>
            <a:spLocks noGrp="1"/>
          </p:cNvSpPr>
          <p:nvPr>
            <p:ph idx="1"/>
          </p:nvPr>
        </p:nvSpPr>
        <p:spPr>
          <a:xfrm>
            <a:off x="1251678" y="1473201"/>
            <a:ext cx="10178322" cy="3593591"/>
          </a:xfrm>
        </p:spPr>
        <p:txBody>
          <a:bodyPr/>
          <a:lstStyle/>
          <a:p>
            <a:r xmlns:a="http://schemas.openxmlformats.org/drawingml/2006/main">
              <a:rPr lang="no" dirty="0"/>
              <a:t>E-handel gjorde verden sammenkoblet. Leclerc, et kjent supermarked i Frankrike, var pioner i Frankrike når det gjaldt å gjøre det mulig for forbrukere å gjøre sine ærend på internett. E-handel endrer markedsføringsmiksen for bedrifter. Disse endringene påvirket internasjonal markedsføring. De fleste bedrifter i dag har i det minste en online tilstedeværelse for å holde informasjon om seg selv, noe som øker bedriftens bevissthet hvis de ikke bruker den til å handle. Konseptet med elektronisk handel har også endret seg over tid. Først ble det referert til som anlegget for å gjøre elektroniske transaksjoner, for eksempel sende dokumenter når vi bestilte noe. Deretter ble aktiviteter kalt "netthandel" inkludert, med kjøp av tjenester og varer over internett.</a:t>
            </a:r>
            <a:endParaRPr xmlns:a="http://schemas.openxmlformats.org/drawingml/2006/main" lang="tr-TR" dirty="0"/>
          </a:p>
          <a:p>
            <a:endParaRPr lang="tr-TR" dirty="0"/>
          </a:p>
        </p:txBody>
      </p:sp>
    </p:spTree>
    <p:extLst>
      <p:ext uri="{BB962C8B-B14F-4D97-AF65-F5344CB8AC3E}">
        <p14:creationId xmlns:p14="http://schemas.microsoft.com/office/powerpoint/2010/main" val="412363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kran görüntüsü 2022-09-25 2245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3512" y="228023"/>
            <a:ext cx="6911687" cy="6484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277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a:t>Positive effekter e-handel</a:t>
            </a:r>
            <a:r xmlns:a="http://schemas.openxmlformats.org/drawingml/2006/main">
              <a:rPr lang="no" dirty="0"/>
              <a:t/>
            </a:r>
            <a:br xmlns:a="http://schemas.openxmlformats.org/drawingml/2006/main">
              <a:rPr lang="tr-TR" dirty="0"/>
            </a:br>
            <a:endParaRPr xmlns:a="http://schemas.openxmlformats.org/drawingml/2006/main" lang="tr-TR" dirty="0"/>
          </a:p>
        </p:txBody>
      </p:sp>
      <p:sp>
        <p:nvSpPr>
          <p:cNvPr id="3" name="İçerik Yer Tutucusu 2"/>
          <p:cNvSpPr>
            <a:spLocks noGrp="1"/>
          </p:cNvSpPr>
          <p:nvPr>
            <p:ph idx="1"/>
          </p:nvPr>
        </p:nvSpPr>
        <p:spPr>
          <a:xfrm>
            <a:off x="1251678" y="1128451"/>
            <a:ext cx="10178322" cy="3203404"/>
          </a:xfrm>
        </p:spPr>
        <p:txBody>
          <a:bodyPr>
            <a:normAutofit fontScale="70000" lnSpcReduction="20000"/>
          </a:bodyPr>
          <a:lstStyle/>
          <a:p>
            <a:r xmlns:a="http://schemas.openxmlformats.org/drawingml/2006/main">
              <a:rPr lang="no" sz="2700" dirty="0"/>
              <a:t>Forbrukere kan kjøpe fra hjemmet sitt uten å flytte ut, noe som ikke kunne vært forestilt før. I dag har alle virksomheter som mål å ha en nettbutikk fordi den er nødvendig for å vokse. E-handel har skapt flere kanaler for distribusjon av varer og tjenester. Det har også endret forbrukeratferd. Tidligere når kunder ønsket å kjøpe noe, måtte de ta seg tid til å gå i butikker i løpet av en bestemt time på døgnet. I dag kan forbrukere bruke datamaskiner, smarttelefoner eller bærbare elektroniske enheter til å kjøpe produkter og tjenester på nettet når de vil. Tiden er ikke lenger en begrensning. Slike endringer gjør kundene glade og fornøyde på grunn av effektiv og effektiv tilgjengelighet. Kampanjer er mer direkte, og kundene har en aktiv interaksjon med selgere. Oppsummert er det en betydelig tidsbesparelse med elektroniske kjøp og mulighet for å levere hjemme.</a:t>
            </a:r>
            <a:endParaRPr xmlns:a="http://schemas.openxmlformats.org/drawingml/2006/main" lang="tr-TR" dirty="0"/>
          </a:p>
        </p:txBody>
      </p:sp>
      <p:pic>
        <p:nvPicPr>
          <p:cNvPr id="9218" name="Picture 2" descr="Advantages-of-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1902" y="3779807"/>
            <a:ext cx="4494934" cy="2975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467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a:t>Negative effekter av e-handel</a:t>
            </a:r>
            <a:r xmlns:a="http://schemas.openxmlformats.org/drawingml/2006/main">
              <a:rPr lang="no" dirty="0"/>
              <a:t/>
            </a:r>
            <a:br xmlns:a="http://schemas.openxmlformats.org/drawingml/2006/main">
              <a:rPr lang="tr-TR" dirty="0"/>
            </a:br>
            <a:endParaRPr xmlns:a="http://schemas.openxmlformats.org/drawingml/2006/main" lang="tr-TR" dirty="0"/>
          </a:p>
        </p:txBody>
      </p:sp>
      <p:sp>
        <p:nvSpPr>
          <p:cNvPr id="3" name="İçerik Yer Tutucusu 2"/>
          <p:cNvSpPr>
            <a:spLocks noGrp="1"/>
          </p:cNvSpPr>
          <p:nvPr>
            <p:ph idx="1"/>
          </p:nvPr>
        </p:nvSpPr>
        <p:spPr>
          <a:xfrm>
            <a:off x="1251678" y="1205346"/>
            <a:ext cx="10178322" cy="3593591"/>
          </a:xfrm>
        </p:spPr>
        <p:txBody>
          <a:bodyPr>
            <a:noAutofit/>
          </a:bodyPr>
          <a:lstStyle/>
          <a:p>
            <a:r xmlns:a="http://schemas.openxmlformats.org/drawingml/2006/main">
              <a:rPr lang="no" sz="1900" dirty="0"/>
              <a:t>Siden personopplysninger samles inn og registreres digitalt, opprettes profilen til forbrukere med sensitiv informasjon som adresse, e-post, bankdetaljer. Den lagrede informasjonen er utsatt for datainnbrudd og kan nås av cyberkriminelle for ondsinnede formål. Nylige høyprofilerte brudd på nettsikkerheten der personlig informasjon om kunder er blitt stjålet, har til en viss grad svekket tilliten til interessentene. Derfor er det en viss risiko for kredittkortsvindel og identitetstyveri for forbrukere. I tillegg har bedrifter vært kjent for å bruke kundeinformasjon til målrettede annonser som ofte blir kritisert av mange forbrukergrupper og rette instanser. Videre er virksomheter også utsatt for økt konkurranse på grunn av e-handel. Derfor er det nødvendig med større vekt på å endre eksisterende forretningsmodeller. Videre er det risiko for økt forbrukerisme og impulskjøp på grunn av tilgjengeligheten av e-handel.</a:t>
            </a:r>
            <a:endParaRPr xmlns:a="http://schemas.openxmlformats.org/drawingml/2006/main" lang="tr-TR" sz="1900" dirty="0"/>
          </a:p>
        </p:txBody>
      </p:sp>
    </p:spTree>
    <p:extLst>
      <p:ext uri="{BB962C8B-B14F-4D97-AF65-F5344CB8AC3E}">
        <p14:creationId xmlns:p14="http://schemas.microsoft.com/office/powerpoint/2010/main" val="3542709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Evaluering</a:t>
            </a:r>
            <a:r xmlns:a="http://schemas.openxmlformats.org/drawingml/2006/main">
              <a:rPr lang="no" dirty="0" smtClean="0"/>
              <a:t> </a:t>
            </a:r>
            <a:r xmlns:a="http://schemas.openxmlformats.org/drawingml/2006/main">
              <a:rPr lang="no" dirty="0" err="1" smtClean="0"/>
              <a:t>spørsmål</a:t>
            </a:r>
            <a:endParaRPr xmlns:a="http://schemas.openxmlformats.org/drawingml/2006/main" lang="tr-TR" dirty="0"/>
          </a:p>
        </p:txBody>
      </p:sp>
      <p:sp>
        <p:nvSpPr>
          <p:cNvPr id="3" name="İçerik Yer Tutucusu 2"/>
          <p:cNvSpPr>
            <a:spLocks noGrp="1"/>
          </p:cNvSpPr>
          <p:nvPr>
            <p:ph idx="1"/>
          </p:nvPr>
        </p:nvSpPr>
        <p:spPr>
          <a:xfrm>
            <a:off x="1251678" y="1611747"/>
            <a:ext cx="10178322" cy="3593591"/>
          </a:xfrm>
        </p:spPr>
        <p:txBody>
          <a:bodyPr/>
          <a:lstStyle/>
          <a:p>
            <a:pPr xmlns:a="http://schemas.openxmlformats.org/drawingml/2006/main" lvl="0"/>
            <a:r xmlns:a="http://schemas.openxmlformats.org/drawingml/2006/main">
              <a:rPr lang="no" dirty="0" err="1"/>
              <a:t>Hva</a:t>
            </a:r>
            <a:r xmlns:a="http://schemas.openxmlformats.org/drawingml/2006/main">
              <a:rPr lang="no" dirty="0"/>
              <a:t> </a:t>
            </a:r>
            <a:r xmlns:a="http://schemas.openxmlformats.org/drawingml/2006/main">
              <a:rPr lang="no" dirty="0" err="1"/>
              <a:t>kommer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din</a:t>
            </a:r>
            <a:r xmlns:a="http://schemas.openxmlformats.org/drawingml/2006/main">
              <a:rPr lang="no" dirty="0"/>
              <a:t> </a:t>
            </a:r>
            <a:r xmlns:a="http://schemas.openxmlformats.org/drawingml/2006/main">
              <a:rPr lang="no" dirty="0" err="1"/>
              <a:t>sinn</a:t>
            </a:r>
            <a:r xmlns:a="http://schemas.openxmlformats.org/drawingml/2006/main">
              <a:rPr lang="no" dirty="0"/>
              <a:t> </a:t>
            </a:r>
            <a:r xmlns:a="http://schemas.openxmlformats.org/drawingml/2006/main">
              <a:rPr lang="no" dirty="0" err="1"/>
              <a:t>når</a:t>
            </a:r>
            <a:r xmlns:a="http://schemas.openxmlformats.org/drawingml/2006/main">
              <a:rPr lang="no" dirty="0"/>
              <a:t> </a:t>
            </a:r>
            <a:r xmlns:a="http://schemas.openxmlformats.org/drawingml/2006/main">
              <a:rPr lang="no" dirty="0" err="1"/>
              <a:t>du</a:t>
            </a:r>
            <a:r xmlns:a="http://schemas.openxmlformats.org/drawingml/2006/main">
              <a:rPr lang="no" dirty="0"/>
              <a:t> </a:t>
            </a:r>
            <a:r xmlns:a="http://schemas.openxmlformats.org/drawingml/2006/main">
              <a:rPr lang="no" dirty="0" err="1"/>
              <a:t>høre</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ordet </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handel </a:t>
            </a:r>
            <a:r xmlns:a="http://schemas.openxmlformats.org/drawingml/2006/main">
              <a:rPr lang="no" dirty="0"/>
              <a:t>»?</a:t>
            </a:r>
          </a:p>
          <a:p>
            <a:pPr xmlns:a="http://schemas.openxmlformats.org/drawingml/2006/main" lvl="0"/>
            <a:r xmlns:a="http://schemas.openxmlformats.org/drawingml/2006/main">
              <a:rPr lang="no" dirty="0"/>
              <a:t>Hvordan </a:t>
            </a:r>
            <a:r xmlns:a="http://schemas.openxmlformats.org/drawingml/2006/main">
              <a:rPr lang="no" dirty="0" err="1"/>
              <a:t>er</a:t>
            </a:r>
            <a:r xmlns:a="http://schemas.openxmlformats.org/drawingml/2006/main">
              <a:rPr lang="no" dirty="0"/>
              <a:t> </a:t>
            </a:r>
            <a:r xmlns:a="http://schemas.openxmlformats.org/drawingml/2006/main">
              <a:rPr lang="no" dirty="0" err="1"/>
              <a:t>utvidet</a:t>
            </a:r>
            <a:r xmlns:a="http://schemas.openxmlformats.org/drawingml/2006/main">
              <a:rPr lang="no" dirty="0"/>
              <a:t> </a:t>
            </a:r>
            <a:r xmlns:a="http://schemas.openxmlformats.org/drawingml/2006/main">
              <a:rPr lang="no" dirty="0" err="1"/>
              <a:t>virkelighet</a:t>
            </a:r>
            <a:r xmlns:a="http://schemas.openxmlformats.org/drawingml/2006/main">
              <a:rPr lang="no" dirty="0"/>
              <a:t> </a:t>
            </a:r>
            <a:r xmlns:a="http://schemas.openxmlformats.org/drawingml/2006/main">
              <a:rPr lang="no" dirty="0" err="1"/>
              <a:t>brukt </a:t>
            </a:r>
            <a:r xmlns:a="http://schemas.openxmlformats.org/drawingml/2006/main">
              <a:rPr lang="no" dirty="0" err="1"/>
              <a:t>digitalt </a:t>
            </a:r>
            <a:r xmlns:a="http://schemas.openxmlformats.org/drawingml/2006/main">
              <a:rPr lang="no" dirty="0"/>
              <a:t>_</a:t>
            </a:r>
            <a:r xmlns:a="http://schemas.openxmlformats.org/drawingml/2006/main">
              <a:rPr lang="no" dirty="0"/>
              <a:t> </a:t>
            </a:r>
            <a:r xmlns:a="http://schemas.openxmlformats.org/drawingml/2006/main">
              <a:rPr lang="no" dirty="0" err="1"/>
              <a:t>handel </a:t>
            </a:r>
            <a:r xmlns:a="http://schemas.openxmlformats.org/drawingml/2006/main">
              <a:rPr lang="no" dirty="0"/>
              <a:t>?</a:t>
            </a:r>
          </a:p>
          <a:p>
            <a:pPr xmlns:a="http://schemas.openxmlformats.org/drawingml/2006/main" lvl="0"/>
            <a:r xmlns:a="http://schemas.openxmlformats.org/drawingml/2006/main">
              <a:rPr lang="no" dirty="0" err="1"/>
              <a:t>Hva</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fordeler </a:t>
            </a:r>
            <a:r xmlns:a="http://schemas.openxmlformats.org/drawingml/2006/main">
              <a:rPr lang="no" dirty="0"/>
              <a:t>med </a:t>
            </a:r>
            <a:r xmlns:a="http://schemas.openxmlformats.org/drawingml/2006/main">
              <a:rPr lang="no" dirty="0" err="1"/>
              <a:t>digitalt</a:t>
            </a:r>
            <a:r xmlns:a="http://schemas.openxmlformats.org/drawingml/2006/main">
              <a:rPr lang="no" dirty="0"/>
              <a:t> </a:t>
            </a:r>
            <a:r xmlns:a="http://schemas.openxmlformats.org/drawingml/2006/main">
              <a:rPr lang="no" dirty="0" err="1"/>
              <a:t>handel </a:t>
            </a:r>
            <a:r xmlns:a="http://schemas.openxmlformats.org/drawingml/2006/main">
              <a:rPr lang="no" dirty="0"/>
              <a:t>?</a:t>
            </a:r>
          </a:p>
          <a:p>
            <a:pPr xmlns:a="http://schemas.openxmlformats.org/drawingml/2006/main" lvl="0"/>
            <a:r xmlns:a="http://schemas.openxmlformats.org/drawingml/2006/main">
              <a:rPr lang="no" dirty="0" err="1"/>
              <a:t>Hva</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ulemper </a:t>
            </a:r>
            <a:r xmlns:a="http://schemas.openxmlformats.org/drawingml/2006/main">
              <a:rPr lang="no" dirty="0"/>
              <a:t>med </a:t>
            </a:r>
            <a:r xmlns:a="http://schemas.openxmlformats.org/drawingml/2006/main">
              <a:rPr lang="no" dirty="0" err="1"/>
              <a:t>digitalt</a:t>
            </a:r>
            <a:r xmlns:a="http://schemas.openxmlformats.org/drawingml/2006/main">
              <a:rPr lang="no" dirty="0"/>
              <a:t> </a:t>
            </a:r>
            <a:r xmlns:a="http://schemas.openxmlformats.org/drawingml/2006/main">
              <a:rPr lang="no" dirty="0" err="1"/>
              <a:t>handel </a:t>
            </a:r>
            <a:r xmlns:a="http://schemas.openxmlformats.org/drawingml/2006/main">
              <a:rPr lang="no" dirty="0"/>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Referanser</a:t>
            </a:r>
            <a:endParaRPr xmlns:a="http://schemas.openxmlformats.org/drawingml/2006/main" lang="tr-TR" dirty="0"/>
          </a:p>
        </p:txBody>
      </p:sp>
      <p:sp>
        <p:nvSpPr>
          <p:cNvPr id="3" name="İçerik Yer Tutucusu 2"/>
          <p:cNvSpPr>
            <a:spLocks noGrp="1"/>
          </p:cNvSpPr>
          <p:nvPr>
            <p:ph idx="1"/>
          </p:nvPr>
        </p:nvSpPr>
        <p:spPr>
          <a:xfrm>
            <a:off x="1251678" y="1644073"/>
            <a:ext cx="10178322" cy="4235519"/>
          </a:xfrm>
        </p:spPr>
        <p:txBody>
          <a:bodyPr/>
          <a:lstStyle/>
          <a:p>
            <a:r xmlns:a="http://schemas.openxmlformats.org/drawingml/2006/main">
              <a:rPr lang="no" dirty="0" smtClean="0"/>
              <a:t>Digital </a:t>
            </a:r>
            <a:r xmlns:a="http://schemas.openxmlformats.org/drawingml/2006/main">
              <a:rPr lang="no" dirty="0"/>
              <a:t>handel. https://www.tibco.com/reference-center/what-is-digital-commerce</a:t>
            </a:r>
            <a:endParaRPr xmlns:a="http://schemas.openxmlformats.org/drawingml/2006/main" lang="tr-TR" dirty="0"/>
          </a:p>
          <a:p>
            <a:pPr marL="0" indent="0">
              <a:buNone/>
            </a:pPr>
            <a:endParaRPr lang="tr-TR" dirty="0"/>
          </a:p>
          <a:p>
            <a:r xmlns:a="http://schemas.openxmlformats.org/drawingml/2006/main">
              <a:rPr lang="no" dirty="0"/>
              <a:t>De viktigste trendene. </a:t>
            </a:r>
            <a:r xmlns:a="http://schemas.openxmlformats.org/drawingml/2006/main" xmlns:r="http://schemas.openxmlformats.org/officeDocument/2006/relationships">
              <a:rPr lang="no" dirty="0">
                <a:hlinkClick r:id="rId2"/>
              </a:rPr>
              <a:t>https://www.bigcommerce.com/blog/digital-commerce-trends/# </a:t>
            </a:r>
            <a:r xmlns:a="http://schemas.openxmlformats.org/drawingml/2006/main" xmlns:r="http://schemas.openxmlformats.org/officeDocument/2006/relationships">
              <a:rPr lang="no" dirty="0" smtClean="0">
                <a:hlinkClick r:id="rId2"/>
              </a:rPr>
              <a:t>8-key-digital-commerce-trends</a:t>
            </a:r>
            <a:endParaRPr xmlns:a="http://schemas.openxmlformats.org/drawingml/2006/main" lang="tr-TR" dirty="0" smtClean="0"/>
          </a:p>
          <a:p>
            <a:pPr marL="0" indent="0">
              <a:buNone/>
            </a:pPr>
            <a:endParaRPr lang="tr-TR" dirty="0"/>
          </a:p>
          <a:p>
            <a:r xmlns:a="http://schemas.openxmlformats.org/drawingml/2006/main">
              <a:rPr lang="no" dirty="0" smtClean="0"/>
              <a:t>https://www.econstor.eu/bitstream/10419/194869/1/19113-78049-1-10-20190316.pdf </a:t>
            </a:r>
            <a:r xmlns:a="http://schemas.openxmlformats.org/drawingml/2006/main">
              <a:rPr lang="no" dirty="0"/>
              <a:t>_</a:t>
            </a:r>
            <a:endParaRPr xmlns:a="http://schemas.openxmlformats.org/drawingml/2006/main"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xmlns:a="http://schemas.openxmlformats.org/drawingml/2006/main">
              <a:rPr lang="no" dirty="0" err="1"/>
              <a:t>Dıgıtal</a:t>
            </a:r>
            <a:r xmlns:a="http://schemas.openxmlformats.org/drawingml/2006/main">
              <a:rPr lang="no" dirty="0"/>
              <a:t> </a:t>
            </a:r>
            <a:r xmlns:a="http://schemas.openxmlformats.org/drawingml/2006/main">
              <a:rPr lang="no" dirty="0" err="1"/>
              <a:t>statsborgerskap</a:t>
            </a:r>
            <a:endParaRPr xmlns:a="http://schemas.openxmlformats.org/drawingml/2006/main"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xmlns:a="http://schemas.openxmlformats.org/drawingml/2006/main">
              <a:rPr lang="no" sz="1200" dirty="0" smtClean="0"/>
              <a:t>Prosjektnummer : </a:t>
            </a:r>
            <a:r xmlns:a="http://schemas.openxmlformats.org/drawingml/2006/main">
              <a:rPr lang="no" sz="1200" dirty="0" err="1"/>
              <a:t>2020-1 </a:t>
            </a:r>
            <a:r xmlns:a="http://schemas.openxmlformats.org/drawingml/2006/main">
              <a:rPr lang="no" sz="1200" dirty="0"/>
              <a:t>-UK01-KA227-SCH-094437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xmlns:a="http://schemas.openxmlformats.org/drawingml/2006/main">
              <a:rPr lang="no" sz="2700" b="1" dirty="0" smtClean="0">
                <a:solidFill>
                  <a:srgbClr val="000000"/>
                </a:solidFill>
                <a:latin typeface="Comic Sans MS" panose="030F0702030302020204" pitchFamily="66" charset="0"/>
              </a:rPr>
              <a:t> </a:t>
            </a:r>
            <a:br xmlns:a="http://schemas.openxmlformats.org/drawingml/2006/main">
              <a:rPr lang="tr-TR" sz="2700" b="1" dirty="0" smtClean="0">
                <a:solidFill>
                  <a:srgbClr val="000000"/>
                </a:solidFill>
                <a:latin typeface="Comic Sans MS" panose="030F0702030302020204" pitchFamily="66" charset="0"/>
              </a:rPr>
            </a:br>
            <a:r xmlns:a="http://schemas.openxmlformats.org/drawingml/2006/main">
              <a:rPr lang="no" sz="2700" b="1" dirty="0">
                <a:solidFill>
                  <a:srgbClr val="000000"/>
                </a:solidFill>
                <a:latin typeface="Comic Sans MS" panose="030F0702030302020204" pitchFamily="66" charset="0"/>
              </a:rPr>
              <a:t/>
            </a:r>
            <a:br xmlns:a="http://schemas.openxmlformats.org/drawingml/2006/main">
              <a:rPr lang="tr-TR" sz="2700" b="1" dirty="0">
                <a:solidFill>
                  <a:srgbClr val="000000"/>
                </a:solidFill>
                <a:latin typeface="Comic Sans MS" panose="030F0702030302020204" pitchFamily="66" charset="0"/>
              </a:rPr>
            </a:b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err="1" smtClean="0">
                <a:solidFill>
                  <a:srgbClr val="000000"/>
                </a:solidFill>
                <a:latin typeface="Comic Sans MS" panose="030F0702030302020204" pitchFamily="66" charset="0"/>
              </a:rPr>
              <a:t>enhet</a:t>
            </a:r>
            <a:r xmlns:a="http://schemas.openxmlformats.org/drawingml/2006/main">
              <a:rPr lang="no" sz="2700" b="1" dirty="0" smtClean="0">
                <a:solidFill>
                  <a:srgbClr val="000000"/>
                </a:solidFill>
                <a:latin typeface="Comic Sans MS" panose="030F0702030302020204" pitchFamily="66" charset="0"/>
              </a:rPr>
              <a:t> </a:t>
            </a:r>
            <a:r xmlns:a="http://schemas.openxmlformats.org/drawingml/2006/main">
              <a:rPr lang="no" sz="2700" b="1" dirty="0">
                <a:solidFill>
                  <a:srgbClr val="000000"/>
                </a:solidFill>
                <a:latin typeface="Comic Sans MS" panose="030F0702030302020204" pitchFamily="66" charset="0"/>
              </a:rPr>
              <a:t>3 </a:t>
            </a:r>
            <a:r xmlns:a="http://schemas.openxmlformats.org/drawingml/2006/main">
              <a:rPr lang="no" sz="2700" dirty="0" smtClean="0">
                <a:latin typeface="Comic Sans MS" panose="030F0702030302020204" pitchFamily="66" charset="0"/>
              </a:rPr>
              <a:t>: </a:t>
            </a:r>
            <a:r xmlns:a="http://schemas.openxmlformats.org/drawingml/2006/main">
              <a:rPr lang="no" sz="2700" b="1" dirty="0" err="1" smtClean="0">
                <a:solidFill>
                  <a:srgbClr val="0070C0"/>
                </a:solidFill>
                <a:latin typeface="Comic Sans MS" panose="030F0702030302020204" pitchFamily="66" charset="0"/>
              </a:rPr>
              <a:t>Digital</a:t>
            </a:r>
            <a:r xmlns:a="http://schemas.openxmlformats.org/drawingml/2006/main">
              <a:rPr lang="no" sz="2700" b="1" dirty="0" smtClean="0">
                <a:solidFill>
                  <a:srgbClr val="0070C0"/>
                </a:solidFill>
                <a:latin typeface="Comic Sans MS" panose="030F0702030302020204" pitchFamily="66" charset="0"/>
              </a:rPr>
              <a:t> </a:t>
            </a:r>
            <a:r xmlns:a="http://schemas.openxmlformats.org/drawingml/2006/main">
              <a:rPr lang="no" sz="2700" b="1" dirty="0" err="1" smtClean="0">
                <a:solidFill>
                  <a:srgbClr val="0070C0"/>
                </a:solidFill>
                <a:latin typeface="Comic Sans MS" panose="030F0702030302020204" pitchFamily="66" charset="0"/>
              </a:rPr>
              <a:t>handel</a:t>
            </a:r>
            <a:r xmlns:a="http://schemas.openxmlformats.org/drawingml/2006/main">
              <a:rPr lang="no" sz="5400" dirty="0">
                <a:solidFill>
                  <a:srgbClr val="0070C0"/>
                </a:solidFill>
                <a:latin typeface="Comic Sans MS" panose="030F0702030302020204" pitchFamily="66" charset="0"/>
              </a:rPr>
              <a:t/>
            </a:r>
            <a:br xmlns:a="http://schemas.openxmlformats.org/drawingml/2006/main">
              <a:rPr lang="tr-TR" sz="5400" dirty="0">
                <a:solidFill>
                  <a:srgbClr val="0070C0"/>
                </a:solidFill>
                <a:latin typeface="Comic Sans MS" panose="030F0702030302020204" pitchFamily="66" charset="0"/>
              </a:rPr>
            </a:br>
            <a:endParaRPr xmlns:a="http://schemas.openxmlformats.org/drawingml/2006/main"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xmlns:a="http://schemas.openxmlformats.org/drawingml/2006/main" algn="ctr"/>
            <a:r xmlns:a="http://schemas.openxmlformats.org/drawingml/2006/main">
              <a:rPr lang="no" dirty="0" err="1" smtClean="0"/>
              <a:t>Dıgıtal</a:t>
            </a:r>
            <a:r xmlns:a="http://schemas.openxmlformats.org/drawingml/2006/main">
              <a:rPr lang="no" dirty="0" smtClean="0"/>
              <a:t> </a:t>
            </a:r>
            <a:r xmlns:a="http://schemas.openxmlformats.org/drawingml/2006/main">
              <a:rPr lang="no" dirty="0" err="1" smtClean="0"/>
              <a:t>handel</a:t>
            </a:r>
            <a:endParaRPr xmlns:a="http://schemas.openxmlformats.org/drawingml/2006/main"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r xmlns:a="http://schemas.openxmlformats.org/drawingml/2006/main">
              <a:rPr lang="no" dirty="0" smtClean="0"/>
              <a:t>Digital </a:t>
            </a:r>
            <a:r xmlns:a="http://schemas.openxmlformats.org/drawingml/2006/main">
              <a:rPr lang="no" dirty="0"/>
              <a:t>handel er prosessen med å kjøpe ting på nettet uten menneskelig innblanding.</a:t>
            </a:r>
            <a:endParaRPr xmlns:a="http://schemas.openxmlformats.org/drawingml/2006/main" lang="tr-TR" dirty="0"/>
          </a:p>
          <a:p>
            <a:pPr marL="0" indent="0">
              <a:buNone/>
            </a:pPr>
            <a:endParaRPr lang="tr-TR" dirty="0" smtClean="0"/>
          </a:p>
          <a:p>
            <a:endParaRPr lang="tr-TR" dirty="0"/>
          </a:p>
        </p:txBody>
      </p:sp>
      <p:pic>
        <p:nvPicPr>
          <p:cNvPr id="5" name="Resim 4" descr="C:\Users\DELL\AppData\Local\Microsoft\Windows\INetCache\Content.Word\mCommerce-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2855768"/>
            <a:ext cx="5327881" cy="3037032"/>
          </a:xfrm>
          <a:prstGeom prst="rect">
            <a:avLst/>
          </a:prstGeom>
          <a:noFill/>
          <a:ln>
            <a:noFill/>
          </a:ln>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xmlns:a="http://schemas.openxmlformats.org/drawingml/2006/main">
              <a:rPr lang="no" sz="4600" dirty="0" smtClean="0"/>
              <a:t>  </a:t>
            </a:r>
            <a:r xmlns:a="http://schemas.openxmlformats.org/drawingml/2006/main">
              <a:rPr lang="no" b="1" dirty="0"/>
              <a:t>Aspekter ved digital handel</a:t>
            </a:r>
            <a:endParaRPr xmlns:a="http://schemas.openxmlformats.org/drawingml/2006/main"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r xmlns:a="http://schemas.openxmlformats.org/drawingml/2006/main">
              <a:rPr lang="no" dirty="0" err="1"/>
              <a:t>Digital</a:t>
            </a:r>
            <a:r xmlns:a="http://schemas.openxmlformats.org/drawingml/2006/main">
              <a:rPr lang="no" dirty="0"/>
              <a:t> </a:t>
            </a:r>
            <a:r xmlns:a="http://schemas.openxmlformats.org/drawingml/2006/main">
              <a:rPr lang="no" dirty="0" err="1"/>
              <a:t>handel</a:t>
            </a:r>
            <a:r xmlns:a="http://schemas.openxmlformats.org/drawingml/2006/main">
              <a:rPr lang="no" dirty="0"/>
              <a:t> </a:t>
            </a:r>
            <a:r xmlns:a="http://schemas.openxmlformats.org/drawingml/2006/main">
              <a:rPr lang="no" dirty="0" err="1"/>
              <a:t>kontoer</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alt </a:t>
            </a:r>
            <a:r xmlns:a="http://schemas.openxmlformats.org/drawingml/2006/main">
              <a:rPr lang="no" dirty="0"/>
              <a:t>av </a:t>
            </a:r>
            <a:r xmlns:a="http://schemas.openxmlformats.org/drawingml/2006/main">
              <a:rPr lang="no" dirty="0" err="1"/>
              <a:t>_</a:t>
            </a:r>
            <a:r xmlns:a="http://schemas.openxmlformats.org/drawingml/2006/main">
              <a:rPr lang="no" dirty="0"/>
              <a:t> </a:t>
            </a:r>
            <a:r xmlns:a="http://schemas.openxmlformats.org/drawingml/2006/main">
              <a:rPr lang="no" dirty="0" err="1"/>
              <a:t>kjøpselementer </a:t>
            </a:r>
            <a:r xmlns:a="http://schemas.openxmlformats.org/drawingml/2006/main">
              <a:rPr lang="no" dirty="0"/>
              <a:t>_ </a:t>
            </a:r>
            <a:r xmlns:a="http://schemas.openxmlformats.org/drawingml/2006/main">
              <a:rPr lang="no" dirty="0" err="1"/>
              <a:t>_</a:t>
            </a:r>
            <a:r xmlns:a="http://schemas.openxmlformats.org/drawingml/2006/main">
              <a:rPr lang="no" dirty="0"/>
              <a:t> </a:t>
            </a:r>
            <a:r xmlns:a="http://schemas.openxmlformats.org/drawingml/2006/main">
              <a:rPr lang="no" dirty="0" err="1"/>
              <a:t>beslutninger </a:t>
            </a:r>
            <a:r xmlns:a="http://schemas.openxmlformats.org/drawingml/2006/main">
              <a:rPr lang="no" dirty="0"/>
              <a:t>. </a:t>
            </a:r>
            <a:r xmlns:a="http://schemas.openxmlformats.org/drawingml/2006/main">
              <a:rPr lang="no" dirty="0" err="1"/>
              <a:t>Alle </a:t>
            </a:r>
            <a:r xmlns:a="http://schemas.openxmlformats.org/drawingml/2006/main">
              <a:rPr lang="no" dirty="0" err="1"/>
              <a:t>disse </a:t>
            </a:r>
            <a:r xmlns:a="http://schemas.openxmlformats.org/drawingml/2006/main">
              <a:rPr lang="no" dirty="0"/>
              <a:t>_</a:t>
            </a:r>
            <a:r xmlns:a="http://schemas.openxmlformats.org/drawingml/2006/main">
              <a:rPr lang="no" dirty="0"/>
              <a:t> </a:t>
            </a:r>
            <a:r xmlns:a="http://schemas.openxmlformats.org/drawingml/2006/main">
              <a:rPr lang="no" dirty="0" err="1"/>
              <a:t>elementer</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betydelig </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handel</a:t>
            </a:r>
            <a:r xmlns:a="http://schemas.openxmlformats.org/drawingml/2006/main">
              <a:rPr lang="no" dirty="0"/>
              <a:t> </a:t>
            </a:r>
            <a:r xmlns:a="http://schemas.openxmlformats.org/drawingml/2006/main">
              <a:rPr lang="no" dirty="0" err="1"/>
              <a:t>erfaring</a:t>
            </a:r>
            <a:r xmlns:a="http://schemas.openxmlformats.org/drawingml/2006/main">
              <a:rPr lang="no" dirty="0"/>
              <a:t> </a:t>
            </a:r>
            <a:r xmlns:a="http://schemas.openxmlformats.org/drawingml/2006/main">
              <a:rPr lang="no" dirty="0" err="1"/>
              <a:t>ville </a:t>
            </a:r>
            <a:r xmlns:a="http://schemas.openxmlformats.org/drawingml/2006/main">
              <a:rPr lang="no" dirty="0"/>
              <a:t>vært </a:t>
            </a:r>
            <a:r xmlns:a="http://schemas.openxmlformats.org/drawingml/2006/main">
              <a:rPr lang="no" dirty="0" err="1"/>
              <a:t>sørgelig</a:t>
            </a:r>
            <a:r xmlns:a="http://schemas.openxmlformats.org/drawingml/2006/main">
              <a:rPr lang="no" dirty="0"/>
              <a:t> </a:t>
            </a:r>
            <a:r xmlns:a="http://schemas.openxmlformats.org/drawingml/2006/main">
              <a:rPr lang="no" dirty="0" err="1"/>
              <a:t>utilstrekkelig</a:t>
            </a:r>
            <a:r xmlns:a="http://schemas.openxmlformats.org/drawingml/2006/main">
              <a:rPr lang="no" dirty="0"/>
              <a:t> </a:t>
            </a:r>
            <a:r xmlns:a="http://schemas.openxmlformats.org/drawingml/2006/main">
              <a:rPr lang="no" dirty="0" err="1"/>
              <a:t>uten</a:t>
            </a:r>
            <a:r xmlns:a="http://schemas.openxmlformats.org/drawingml/2006/main">
              <a:rPr lang="no" dirty="0"/>
              <a:t> </a:t>
            </a:r>
            <a:r xmlns:a="http://schemas.openxmlformats.org/drawingml/2006/main">
              <a:rPr lang="no" dirty="0" err="1"/>
              <a:t>dem </a:t>
            </a:r>
            <a:r xmlns:a="http://schemas.openxmlformats.org/drawingml/2006/main">
              <a:rPr lang="no" dirty="0" smtClean="0"/>
              <a:t>.</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aspekter </a:t>
            </a:r>
            <a:r xmlns:a="http://schemas.openxmlformats.org/drawingml/2006/main">
              <a:rPr lang="no" dirty="0"/>
              <a:t>ved det </a:t>
            </a:r>
            <a:r xmlns:a="http://schemas.openxmlformats.org/drawingml/2006/main">
              <a:rPr lang="no" dirty="0" err="1"/>
              <a:t>digitale</a:t>
            </a:r>
            <a:r xmlns:a="http://schemas.openxmlformats.org/drawingml/2006/main">
              <a:rPr lang="no" dirty="0"/>
              <a:t> </a:t>
            </a:r>
            <a:r xmlns:a="http://schemas.openxmlformats.org/drawingml/2006/main">
              <a:rPr lang="no" dirty="0" err="1"/>
              <a:t>handel</a:t>
            </a:r>
            <a:r xmlns:a="http://schemas.openxmlformats.org/drawingml/2006/main">
              <a:rPr lang="no" dirty="0"/>
              <a:t> </a:t>
            </a:r>
            <a:r xmlns:a="http://schemas.openxmlformats.org/drawingml/2006/main">
              <a:rPr lang="no" dirty="0" err="1"/>
              <a:t>inkluderer, </a:t>
            </a:r>
            <a:r xmlns:a="http://schemas.openxmlformats.org/drawingml/2006/main">
              <a:rPr lang="no" dirty="0"/>
              <a:t>men </a:t>
            </a:r>
            <a:r xmlns:a="http://schemas.openxmlformats.org/drawingml/2006/main">
              <a:rPr lang="no" dirty="0" err="1"/>
              <a:t>er </a:t>
            </a:r>
            <a:r xmlns:a="http://schemas.openxmlformats.org/drawingml/2006/main">
              <a:rPr lang="no" dirty="0"/>
              <a:t>ikke </a:t>
            </a:r>
            <a:r xmlns:a="http://schemas.openxmlformats.org/drawingml/2006/main">
              <a:rPr lang="no" dirty="0" err="1"/>
              <a:t>begrenset</a:t>
            </a:r>
            <a:r xmlns:a="http://schemas.openxmlformats.org/drawingml/2006/main">
              <a:rPr lang="no" dirty="0"/>
              <a:t> </a:t>
            </a:r>
            <a:r xmlns:a="http://schemas.openxmlformats.org/drawingml/2006/main">
              <a:rPr lang="no" dirty="0" err="1"/>
              <a:t>til </a:t>
            </a:r>
            <a:r xmlns:a="http://schemas.openxmlformats.org/drawingml/2006/main">
              <a:rPr lang="no" dirty="0"/>
              <a:t>:</a:t>
            </a:r>
          </a:p>
          <a:p>
            <a:pPr xmlns:a="http://schemas.openxmlformats.org/drawingml/2006/main" lvl="0"/>
            <a:r xmlns:a="http://schemas.openxmlformats.org/drawingml/2006/main">
              <a:rPr lang="no" dirty="0"/>
              <a:t>Innholdsmarkedsføring</a:t>
            </a:r>
            <a:endParaRPr xmlns:a="http://schemas.openxmlformats.org/drawingml/2006/main" lang="tr-TR" dirty="0"/>
          </a:p>
          <a:p>
            <a:pPr xmlns:a="http://schemas.openxmlformats.org/drawingml/2006/main" lvl="0"/>
            <a:r xmlns:a="http://schemas.openxmlformats.org/drawingml/2006/main">
              <a:rPr lang="no" dirty="0"/>
              <a:t>Produktbeskrivelser, bilder og andre medier</a:t>
            </a:r>
            <a:endParaRPr xmlns:a="http://schemas.openxmlformats.org/drawingml/2006/main" lang="tr-TR" dirty="0"/>
          </a:p>
          <a:p>
            <a:pPr xmlns:a="http://schemas.openxmlformats.org/drawingml/2006/main" lvl="0"/>
            <a:r xmlns:a="http://schemas.openxmlformats.org/drawingml/2006/main">
              <a:rPr lang="no" dirty="0"/>
              <a:t>Markedsføring som funksjon, salgsfremmende kampanjer, engasjement i sosiale medier</a:t>
            </a:r>
            <a:endParaRPr xmlns:a="http://schemas.openxmlformats.org/drawingml/2006/main" lang="tr-TR" dirty="0"/>
          </a:p>
          <a:p>
            <a:pPr xmlns:a="http://schemas.openxmlformats.org/drawingml/2006/main" lvl="0"/>
            <a:r xmlns:a="http://schemas.openxmlformats.org/drawingml/2006/main">
              <a:rPr lang="no" dirty="0"/>
              <a:t>Analytics</a:t>
            </a:r>
            <a:endParaRPr xmlns:a="http://schemas.openxmlformats.org/drawingml/2006/main" lang="tr-TR" dirty="0"/>
          </a:p>
          <a:p>
            <a:pPr xmlns:a="http://schemas.openxmlformats.org/drawingml/2006/main" lvl="0"/>
            <a:r xmlns:a="http://schemas.openxmlformats.org/drawingml/2006/main">
              <a:rPr lang="no" dirty="0"/>
              <a:t>Kartlegging av brukeropplevelse</a:t>
            </a:r>
            <a:endParaRPr xmlns:a="http://schemas.openxmlformats.org/drawingml/2006/main" lang="tr-TR" dirty="0"/>
          </a:p>
          <a:p>
            <a:pPr xmlns:a="http://schemas.openxmlformats.org/drawingml/2006/main" lvl="0"/>
            <a:r xmlns:a="http://schemas.openxmlformats.org/drawingml/2006/main">
              <a:rPr lang="no" dirty="0"/>
              <a:t>Kundeservice</a:t>
            </a:r>
            <a:endParaRPr xmlns:a="http://schemas.openxmlformats.org/drawingml/2006/main" lang="tr-TR" dirty="0"/>
          </a:p>
          <a:p>
            <a:pPr xmlns:a="http://schemas.openxmlformats.org/drawingml/2006/main" lvl="0"/>
            <a:r xmlns:a="http://schemas.openxmlformats.org/drawingml/2006/main">
              <a:rPr lang="no" dirty="0"/>
              <a:t>Ordreoppfyllelse og forsyningskjedestyring</a:t>
            </a:r>
            <a:endParaRPr xmlns:a="http://schemas.openxmlformats.org/drawingml/2006/main" lang="tr-TR" dirty="0"/>
          </a:p>
          <a:p>
            <a:endParaRPr lang="tr-TR" dirty="0"/>
          </a:p>
        </p:txBody>
      </p:sp>
      <p:pic>
        <p:nvPicPr>
          <p:cNvPr id="1026" name="Picture 2" descr="digital_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7818" y="4105709"/>
            <a:ext cx="2440709" cy="244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xmlns:a="http://schemas.openxmlformats.org/drawingml/2006/main">
              <a:rPr lang="no" b="1" dirty="0" smtClean="0"/>
              <a:t>Hvordan </a:t>
            </a:r>
            <a:r xmlns:a="http://schemas.openxmlformats.org/drawingml/2006/main">
              <a:rPr lang="no" b="1" dirty="0"/>
              <a:t>fungerer digital handel?</a:t>
            </a:r>
            <a:endParaRPr xmlns:a="http://schemas.openxmlformats.org/drawingml/2006/main" lang="tr-TR" b="1" i="1" dirty="0"/>
          </a:p>
        </p:txBody>
      </p:sp>
      <p:sp>
        <p:nvSpPr>
          <p:cNvPr id="3" name="İçerik Yer Tutucusu 2"/>
          <p:cNvSpPr>
            <a:spLocks noGrp="1"/>
          </p:cNvSpPr>
          <p:nvPr>
            <p:ph idx="1"/>
          </p:nvPr>
        </p:nvSpPr>
        <p:spPr/>
        <p:txBody>
          <a:bodyPr/>
          <a:lstStyle/>
          <a:p>
            <a:r xmlns:a="http://schemas.openxmlformats.org/drawingml/2006/main">
              <a:rPr lang="no" dirty="0"/>
              <a:t>Digital handel er omnikanal og er tilstede uansett hvor forbrukeren er. Dette granularitetsnivået er bare mulig når veikart er tegnet for alle mulige scenarioer og støttet av automatiseringsverktøy som kontrollerer alt fra lagerbevegelse til </a:t>
            </a:r>
            <a:r xmlns:a="http://schemas.openxmlformats.org/drawingml/2006/main">
              <a:rPr lang="no" dirty="0" smtClean="0"/>
              <a:t>kundetilfredshet </a:t>
            </a:r>
            <a:r xmlns:a="http://schemas.openxmlformats.org/drawingml/2006/main">
              <a:rPr lang="no" dirty="0" smtClean="0"/>
              <a:t>.</a:t>
            </a:r>
            <a:endParaRPr xmlns:a="http://schemas.openxmlformats.org/drawingml/2006/main" lang="tr-TR" dirty="0" smtClean="0"/>
          </a:p>
        </p:txBody>
      </p:sp>
      <p:pic>
        <p:nvPicPr>
          <p:cNvPr id="8" name="Resim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2033" y="3417453"/>
            <a:ext cx="4577967" cy="3302406"/>
          </a:xfrm>
          <a:prstGeom prst="rect">
            <a:avLst/>
          </a:prstGeom>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51345" y="382385"/>
            <a:ext cx="10917382" cy="1492132"/>
          </a:xfrm>
        </p:spPr>
        <p:txBody>
          <a:bodyPr>
            <a:normAutofit/>
          </a:bodyPr>
          <a:lstStyle/>
          <a:p>
            <a:pPr xmlns:a="http://schemas.openxmlformats.org/drawingml/2006/main" algn="ctr"/>
            <a:r xmlns:a="http://schemas.openxmlformats.org/drawingml/2006/main">
              <a:rPr lang="no" b="1" dirty="0" smtClean="0"/>
              <a:t>Digital </a:t>
            </a:r>
            <a:r xmlns:a="http://schemas.openxmlformats.org/drawingml/2006/main">
              <a:rPr lang="no" b="1" dirty="0"/>
              <a:t>handel i</a:t>
            </a:r>
            <a:r xmlns:a="http://schemas.openxmlformats.org/drawingml/2006/main">
              <a:rPr lang="no" b="1" dirty="0" smtClean="0"/>
              <a:t>                                         </a:t>
            </a:r>
            <a:r xmlns:a="http://schemas.openxmlformats.org/drawingml/2006/main">
              <a:rPr lang="no" b="1" dirty="0"/>
              <a:t>Næringsmiljø </a:t>
            </a:r>
            <a:endParaRPr xmlns:a="http://schemas.openxmlformats.org/drawingml/2006/main" lang="tr-TR" b="1" i="1" dirty="0"/>
            <a:r xmlns:a="http://schemas.openxmlformats.org/drawingml/2006/main">
              <a:rPr lang="no" b="1" dirty="0" smtClean="0"/>
              <a:t>_</a:t>
            </a:r>
          </a:p>
        </p:txBody>
      </p:sp>
      <p:sp>
        <p:nvSpPr>
          <p:cNvPr id="3" name="İçerik Yer Tutucusu 2"/>
          <p:cNvSpPr>
            <a:spLocks noGrp="1"/>
          </p:cNvSpPr>
          <p:nvPr>
            <p:ph idx="1"/>
          </p:nvPr>
        </p:nvSpPr>
        <p:spPr>
          <a:xfrm>
            <a:off x="1251678" y="1764145"/>
            <a:ext cx="10178322" cy="4156364"/>
          </a:xfrm>
        </p:spPr>
        <p:txBody>
          <a:bodyPr/>
          <a:lstStyle/>
          <a:p>
            <a:r xmlns:a="http://schemas.openxmlformats.org/drawingml/2006/main">
              <a:rPr lang="no" dirty="0" err="1"/>
              <a:t>Stort </a:t>
            </a:r>
            <a:r xmlns:a="http://schemas.openxmlformats.org/drawingml/2006/main">
              <a:rPr lang="no" dirty="0"/>
              <a:t>sett </a:t>
            </a:r>
            <a:r xmlns:a="http://schemas.openxmlformats.org/drawingml/2006/main">
              <a:rPr lang="no" dirty="0" err="1"/>
              <a:t>digitalt</a:t>
            </a:r>
            <a:r xmlns:a="http://schemas.openxmlformats.org/drawingml/2006/main">
              <a:rPr lang="no" dirty="0"/>
              <a:t> </a:t>
            </a:r>
            <a:r xmlns:a="http://schemas.openxmlformats.org/drawingml/2006/main">
              <a:rPr lang="no" dirty="0" err="1"/>
              <a:t>handel </a:t>
            </a:r>
            <a:r xmlns:a="http://schemas.openxmlformats.org/drawingml/2006/main">
              <a:rPr lang="no" dirty="0"/>
              <a:t>i </a:t>
            </a:r>
            <a:r xmlns:a="http://schemas.openxmlformats.org/drawingml/2006/main">
              <a:rPr lang="no" dirty="0" err="1"/>
              <a:t>_</a:t>
            </a:r>
            <a:r xmlns:a="http://schemas.openxmlformats.org/drawingml/2006/main">
              <a:rPr lang="no" dirty="0"/>
              <a:t> </a:t>
            </a:r>
            <a:r xmlns:a="http://schemas.openxmlformats.org/drawingml/2006/main">
              <a:rPr lang="no" dirty="0" err="1"/>
              <a:t>virksomhet</a:t>
            </a:r>
            <a:r xmlns:a="http://schemas.openxmlformats.org/drawingml/2006/main">
              <a:rPr lang="no" dirty="0"/>
              <a:t> </a:t>
            </a:r>
            <a:r xmlns:a="http://schemas.openxmlformats.org/drawingml/2006/main">
              <a:rPr lang="no" dirty="0" err="1"/>
              <a:t>miljø</a:t>
            </a:r>
            <a:r xmlns:a="http://schemas.openxmlformats.org/drawingml/2006/main">
              <a:rPr lang="no" dirty="0"/>
              <a:t> </a:t>
            </a:r>
            <a:r xmlns:a="http://schemas.openxmlformats.org/drawingml/2006/main">
              <a:rPr lang="no" dirty="0" err="1"/>
              <a:t>virker</a:t>
            </a:r>
            <a:r xmlns:a="http://schemas.openxmlformats.org/drawingml/2006/main">
              <a:rPr lang="no" dirty="0"/>
              <a:t> </a:t>
            </a:r>
            <a:r xmlns:a="http://schemas.openxmlformats.org/drawingml/2006/main">
              <a:rPr lang="no" dirty="0" err="1"/>
              <a:t>på tvers</a:t>
            </a:r>
            <a:r xmlns:a="http://schemas.openxmlformats.org/drawingml/2006/main">
              <a:rPr lang="no" dirty="0"/>
              <a:t> </a:t>
            </a:r>
            <a:r xmlns:a="http://schemas.openxmlformats.org/drawingml/2006/main">
              <a:rPr lang="no" dirty="0" err="1"/>
              <a:t>fire</a:t>
            </a:r>
            <a:r xmlns:a="http://schemas.openxmlformats.org/drawingml/2006/main">
              <a:rPr lang="no" dirty="0"/>
              <a:t> </a:t>
            </a:r>
            <a:r xmlns:a="http://schemas.openxmlformats.org/drawingml/2006/main">
              <a:rPr lang="no" dirty="0" err="1"/>
              <a:t>kategorier </a:t>
            </a:r>
            <a:r xmlns:a="http://schemas.openxmlformats.org/drawingml/2006/main">
              <a:rPr lang="no" dirty="0"/>
              <a:t>av </a:t>
            </a:r>
            <a:r xmlns:a="http://schemas.openxmlformats.org/drawingml/2006/main">
              <a:rPr lang="no" dirty="0" err="1"/>
              <a:t>virksomhet</a:t>
            </a:r>
            <a:r xmlns:a="http://schemas.openxmlformats.org/drawingml/2006/main">
              <a:rPr lang="no" dirty="0"/>
              <a:t> </a:t>
            </a:r>
            <a:r xmlns:a="http://schemas.openxmlformats.org/drawingml/2006/main">
              <a:rPr lang="no" dirty="0" err="1"/>
              <a:t>modeller </a:t>
            </a:r>
            <a:r xmlns:a="http://schemas.openxmlformats.org/drawingml/2006/main">
              <a:rPr lang="no" dirty="0"/>
              <a:t>:</a:t>
            </a:r>
          </a:p>
          <a:p>
            <a:pPr xmlns:a="http://schemas.openxmlformats.org/drawingml/2006/main" lvl="0"/>
            <a:r xmlns:a="http://schemas.openxmlformats.org/drawingml/2006/main">
              <a:rPr lang="no" dirty="0"/>
              <a:t>Business to business (B2B-modell)</a:t>
            </a:r>
            <a:endParaRPr xmlns:a="http://schemas.openxmlformats.org/drawingml/2006/main" lang="tr-TR" dirty="0"/>
          </a:p>
          <a:p>
            <a:pPr xmlns:a="http://schemas.openxmlformats.org/drawingml/2006/main" lvl="0"/>
            <a:r xmlns:a="http://schemas.openxmlformats.org/drawingml/2006/main">
              <a:rPr lang="no" dirty="0"/>
              <a:t>Bedrift til forbruker (B2C-modell)</a:t>
            </a:r>
            <a:endParaRPr xmlns:a="http://schemas.openxmlformats.org/drawingml/2006/main" lang="tr-TR" dirty="0"/>
          </a:p>
          <a:p>
            <a:pPr xmlns:a="http://schemas.openxmlformats.org/drawingml/2006/main" lvl="0"/>
            <a:r xmlns:a="http://schemas.openxmlformats.org/drawingml/2006/main">
              <a:rPr lang="no" dirty="0"/>
              <a:t>Forbruker til forbruker (C2C-modell)</a:t>
            </a:r>
            <a:endParaRPr xmlns:a="http://schemas.openxmlformats.org/drawingml/2006/main" lang="tr-TR" dirty="0"/>
          </a:p>
          <a:p>
            <a:pPr xmlns:a="http://schemas.openxmlformats.org/drawingml/2006/main" lvl="0"/>
            <a:r xmlns:a="http://schemas.openxmlformats.org/drawingml/2006/main">
              <a:rPr lang="no" dirty="0"/>
              <a:t>Forbruker til bedrift (C2B-modell)</a:t>
            </a:r>
            <a:endParaRPr xmlns:a="http://schemas.openxmlformats.org/drawingml/2006/main" lang="tr-TR" dirty="0"/>
          </a:p>
          <a:p>
            <a:pPr marL="0" indent="0">
              <a:buNone/>
            </a:pPr>
            <a:endParaRPr lang="tr-TR" dirty="0"/>
          </a:p>
        </p:txBody>
      </p:sp>
      <p:pic>
        <p:nvPicPr>
          <p:cNvPr id="8" name="Resim 7" descr="C:\Users\DELL\AppData\Local\Microsoft\Windows\INetCache\Content.Word\Digital-Commerc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309" y="3256277"/>
            <a:ext cx="5777691" cy="2978268"/>
          </a:xfrm>
          <a:prstGeom prst="rect">
            <a:avLst/>
          </a:prstGeom>
          <a:noFill/>
          <a:ln>
            <a:noFill/>
          </a:ln>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xmlns:a="http://schemas.openxmlformats.org/drawingml/2006/main" algn="ctr"/>
            <a:r xmlns:a="http://schemas.openxmlformats.org/drawingml/2006/main">
              <a:rPr lang="no" b="1" dirty="0"/>
              <a:t>B2B-modell</a:t>
            </a:r>
            <a:endParaRPr xmlns:a="http://schemas.openxmlformats.org/drawingml/2006/main" lang="tr-TR" b="1" dirty="0"/>
          </a:p>
        </p:txBody>
      </p:sp>
      <p:sp>
        <p:nvSpPr>
          <p:cNvPr id="3" name="İçerik Yer Tutucusu 2"/>
          <p:cNvSpPr>
            <a:spLocks noGrp="1"/>
          </p:cNvSpPr>
          <p:nvPr>
            <p:ph idx="1"/>
          </p:nvPr>
        </p:nvSpPr>
        <p:spPr>
          <a:xfrm>
            <a:off x="1251678" y="1128451"/>
            <a:ext cx="10178322" cy="4581237"/>
          </a:xfrm>
        </p:spPr>
        <p:txBody>
          <a:bodyPr>
            <a:normAutofit/>
          </a:bodyPr>
          <a:lstStyle/>
          <a:p>
            <a:r xmlns:a="http://schemas.openxmlformats.org/drawingml/2006/main">
              <a:rPr lang="no" dirty="0" err="1"/>
              <a:t>De</a:t>
            </a:r>
            <a:r xmlns:a="http://schemas.openxmlformats.org/drawingml/2006/main">
              <a:rPr lang="no" dirty="0"/>
              <a:t> </a:t>
            </a:r>
            <a:r xmlns:a="http://schemas.openxmlformats.org/drawingml/2006/main">
              <a:rPr lang="no" dirty="0" err="1"/>
              <a:t>mest</a:t>
            </a:r>
            <a:r xmlns:a="http://schemas.openxmlformats.org/drawingml/2006/main">
              <a:rPr lang="no" dirty="0"/>
              <a:t> </a:t>
            </a:r>
            <a:r xmlns:a="http://schemas.openxmlformats.org/drawingml/2006/main">
              <a:rPr lang="no" dirty="0" err="1"/>
              <a:t>vanlig</a:t>
            </a:r>
            <a:r xmlns:a="http://schemas.openxmlformats.org/drawingml/2006/main">
              <a:rPr lang="no" dirty="0"/>
              <a:t> </a:t>
            </a:r>
            <a:r xmlns:a="http://schemas.openxmlformats.org/drawingml/2006/main">
              <a:rPr lang="no" dirty="0" err="1"/>
              <a:t>eksempler </a:t>
            </a:r>
            <a:r xmlns:a="http://schemas.openxmlformats.org/drawingml/2006/main">
              <a:rPr lang="no" dirty="0"/>
              <a:t>på B2B </a:t>
            </a:r>
            <a:r xmlns:a="http://schemas.openxmlformats.org/drawingml/2006/main">
              <a:rPr lang="no" dirty="0" err="1"/>
              <a:t>digital</a:t>
            </a:r>
            <a:r xmlns:a="http://schemas.openxmlformats.org/drawingml/2006/main">
              <a:rPr lang="no" dirty="0"/>
              <a:t> </a:t>
            </a:r>
            <a:r xmlns:a="http://schemas.openxmlformats.org/drawingml/2006/main">
              <a:rPr lang="no" dirty="0" err="1"/>
              <a:t>handel</a:t>
            </a:r>
            <a:r xmlns:a="http://schemas.openxmlformats.org/drawingml/2006/main">
              <a:rPr lang="no" dirty="0"/>
              <a:t> </a:t>
            </a:r>
            <a:r xmlns:a="http://schemas.openxmlformats.org/drawingml/2006/main">
              <a:rPr lang="no" dirty="0" err="1"/>
              <a:t>er</a:t>
            </a:r>
            <a:r xmlns:a="http://schemas.openxmlformats.org/drawingml/2006/main">
              <a:rPr lang="no" dirty="0"/>
              <a:t> </a:t>
            </a:r>
            <a:r xmlns:a="http://schemas.openxmlformats.org/drawingml/2006/main">
              <a:rPr lang="no" dirty="0" err="1"/>
              <a:t>Produkter</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tjenester</a:t>
            </a:r>
            <a:r xmlns:a="http://schemas.openxmlformats.org/drawingml/2006/main">
              <a:rPr lang="no" dirty="0"/>
              <a:t> </a:t>
            </a:r>
            <a:r xmlns:a="http://schemas.openxmlformats.org/drawingml/2006/main">
              <a:rPr lang="no" dirty="0" err="1"/>
              <a:t>kjøpt</a:t>
            </a:r>
            <a:r xmlns:a="http://schemas.openxmlformats.org/drawingml/2006/main">
              <a:rPr lang="no" dirty="0"/>
              <a:t> </a:t>
            </a:r>
            <a:r xmlns:a="http://schemas.openxmlformats.org/drawingml/2006/main">
              <a:rPr lang="no" dirty="0" err="1"/>
              <a:t>uten</a:t>
            </a:r>
            <a:r xmlns:a="http://schemas.openxmlformats.org/drawingml/2006/main">
              <a:rPr lang="no" dirty="0"/>
              <a:t> </a:t>
            </a:r>
            <a:r xmlns:a="http://schemas.openxmlformats.org/drawingml/2006/main">
              <a:rPr lang="no" dirty="0" err="1"/>
              <a:t>menneskelig</a:t>
            </a:r>
            <a:r xmlns:a="http://schemas.openxmlformats.org/drawingml/2006/main">
              <a:rPr lang="no" dirty="0"/>
              <a:t> </a:t>
            </a:r>
            <a:r xmlns:a="http://schemas.openxmlformats.org/drawingml/2006/main">
              <a:rPr lang="no" dirty="0" err="1"/>
              <a:t>interaksjon </a:t>
            </a:r>
            <a:r xmlns:a="http://schemas.openxmlformats.org/drawingml/2006/main">
              <a:rPr lang="no" dirty="0"/>
              <a:t>. </a:t>
            </a:r>
            <a:r xmlns:a="http://schemas.openxmlformats.org/drawingml/2006/main">
              <a:rPr lang="no" dirty="0" err="1"/>
              <a:t>Eksempler</a:t>
            </a:r>
            <a:r xmlns:a="http://schemas.openxmlformats.org/drawingml/2006/main">
              <a:rPr lang="no" dirty="0"/>
              <a:t> </a:t>
            </a:r>
            <a:r xmlns:a="http://schemas.openxmlformats.org/drawingml/2006/main">
              <a:rPr lang="no" dirty="0" err="1"/>
              <a:t>inkludere</a:t>
            </a:r>
            <a:r xmlns:a="http://schemas.openxmlformats.org/drawingml/2006/main">
              <a:rPr lang="no" dirty="0"/>
              <a:t> </a:t>
            </a:r>
            <a:r xmlns:a="http://schemas.openxmlformats.org/drawingml/2006/main">
              <a:rPr lang="no" dirty="0" err="1"/>
              <a:t>samarbeid</a:t>
            </a:r>
            <a:r xmlns:a="http://schemas.openxmlformats.org/drawingml/2006/main">
              <a:rPr lang="no" dirty="0"/>
              <a:t> </a:t>
            </a:r>
            <a:r xmlns:a="http://schemas.openxmlformats.org/drawingml/2006/main">
              <a:rPr lang="no" dirty="0" err="1"/>
              <a:t>verktøy</a:t>
            </a:r>
            <a:r xmlns:a="http://schemas.openxmlformats.org/drawingml/2006/main">
              <a:rPr lang="no" dirty="0"/>
              <a:t> </a:t>
            </a:r>
            <a:r xmlns:a="http://schemas.openxmlformats.org/drawingml/2006/main">
              <a:rPr lang="no" dirty="0" err="1"/>
              <a:t>slik </a:t>
            </a:r>
            <a:r xmlns:a="http://schemas.openxmlformats.org/drawingml/2006/main">
              <a:rPr lang="no" dirty="0"/>
              <a:t>som </a:t>
            </a:r>
            <a:r xmlns:a="http://schemas.openxmlformats.org/drawingml/2006/main">
              <a:rPr lang="no" dirty="0" err="1"/>
              <a:t>Slack</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Trello</a:t>
            </a:r>
            <a:r xmlns:a="http://schemas.openxmlformats.org/drawingml/2006/main">
              <a:rPr lang="no" dirty="0"/>
              <a:t> </a:t>
            </a:r>
            <a:r xmlns:a="http://schemas.openxmlformats.org/drawingml/2006/main">
              <a:rPr lang="no" dirty="0" err="1"/>
              <a:t>og</a:t>
            </a:r>
            <a:r xmlns:a="http://schemas.openxmlformats.org/drawingml/2006/main">
              <a:rPr lang="no" dirty="0"/>
              <a:t> </a:t>
            </a:r>
            <a:r xmlns:a="http://schemas.openxmlformats.org/drawingml/2006/main">
              <a:rPr lang="no" dirty="0" err="1"/>
              <a:t>produkter </a:t>
            </a:r>
            <a:r xmlns:a="http://schemas.openxmlformats.org/drawingml/2006/main">
              <a:rPr lang="no" dirty="0"/>
              <a:t>for </a:t>
            </a:r>
            <a:r xmlns:a="http://schemas.openxmlformats.org/drawingml/2006/main">
              <a:rPr lang="no" dirty="0" err="1"/>
              <a:t>automatiseringsprogramvare</a:t>
            </a:r>
            <a:r xmlns:a="http://schemas.openxmlformats.org/drawingml/2006/main">
              <a:rPr lang="no" dirty="0"/>
              <a:t> </a:t>
            </a:r>
            <a:r xmlns:a="http://schemas.openxmlformats.org/drawingml/2006/main">
              <a:rPr lang="no" dirty="0" err="1"/>
              <a:t>som </a:t>
            </a:r>
            <a:r xmlns:a="http://schemas.openxmlformats.org/drawingml/2006/main">
              <a:rPr lang="no" dirty="0" err="1"/>
              <a:t>HubSpot </a:t>
            </a:r>
            <a:r xmlns:a="http://schemas.openxmlformats.org/drawingml/2006/main">
              <a:rPr lang="no" dirty="0"/>
              <a:t>_</a:t>
            </a:r>
            <a:r xmlns:a="http://schemas.openxmlformats.org/drawingml/2006/main">
              <a:rPr lang="no" dirty="0"/>
              <a:t> </a:t>
            </a:r>
            <a:r xmlns:a="http://schemas.openxmlformats.org/drawingml/2006/main">
              <a:rPr lang="no" dirty="0" err="1"/>
              <a:t>eller</a:t>
            </a:r>
            <a:r xmlns:a="http://schemas.openxmlformats.org/drawingml/2006/main">
              <a:rPr lang="no" dirty="0"/>
              <a:t> </a:t>
            </a:r>
            <a:r xmlns:a="http://schemas.openxmlformats.org/drawingml/2006/main">
              <a:rPr lang="no" dirty="0" err="1"/>
              <a:t>Lyshastighet </a:t>
            </a:r>
            <a:r xmlns:a="http://schemas.openxmlformats.org/drawingml/2006/main">
              <a:rPr lang="no" dirty="0"/>
              <a:t>.</a:t>
            </a:r>
          </a:p>
          <a:p>
            <a:pPr marL="0" indent="0">
              <a:buNone/>
            </a:pPr>
            <a:endParaRPr lang="tr-TR" dirty="0"/>
          </a:p>
          <a:p>
            <a:pPr marL="0" indent="0">
              <a:buNone/>
            </a:pPr>
            <a:endParaRPr lang="tr-TR" dirty="0" smtClean="0"/>
          </a:p>
        </p:txBody>
      </p:sp>
      <p:pic>
        <p:nvPicPr>
          <p:cNvPr id="4098" name="Picture 2" descr="https://i.pcmag.com/imagery/reviews/07td46ju7p6lLVb0QGwc5VF-6.fit_scale.size_760x427.v15694798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255" y="2235201"/>
            <a:ext cx="7829167" cy="4410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xmlns:a="http://schemas.openxmlformats.org/drawingml/2006/main" algn="ctr"/>
            <a:r xmlns:a="http://schemas.openxmlformats.org/drawingml/2006/main">
              <a:rPr lang="no" b="1" dirty="0"/>
              <a:t>B2C-modell</a:t>
            </a:r>
            <a:endParaRPr xmlns:a="http://schemas.openxmlformats.org/drawingml/2006/main" lang="tr-TR" b="1" dirty="0"/>
          </a:p>
        </p:txBody>
      </p:sp>
      <p:sp>
        <p:nvSpPr>
          <p:cNvPr id="3" name="İçerik Yer Tutucusu 2"/>
          <p:cNvSpPr>
            <a:spLocks noGrp="1"/>
          </p:cNvSpPr>
          <p:nvPr>
            <p:ph idx="1"/>
          </p:nvPr>
        </p:nvSpPr>
        <p:spPr>
          <a:xfrm>
            <a:off x="1160970" y="1128451"/>
            <a:ext cx="10178322" cy="3537527"/>
          </a:xfrm>
        </p:spPr>
        <p:txBody>
          <a:bodyPr>
            <a:normAutofit/>
          </a:bodyPr>
          <a:lstStyle/>
          <a:p>
            <a:r xmlns:a="http://schemas.openxmlformats.org/drawingml/2006/main">
              <a:rPr lang="no" dirty="0" smtClean="0"/>
              <a:t>Business </a:t>
            </a:r>
            <a:r xmlns:a="http://schemas.openxmlformats.org/drawingml/2006/main">
              <a:rPr lang="no" dirty="0" err="1"/>
              <a:t>til</a:t>
            </a:r>
            <a:r xmlns:a="http://schemas.openxmlformats.org/drawingml/2006/main">
              <a:rPr lang="no" dirty="0"/>
              <a:t> </a:t>
            </a:r>
            <a:r xmlns:a="http://schemas.openxmlformats.org/drawingml/2006/main">
              <a:rPr lang="no" dirty="0" err="1"/>
              <a:t>forbruker</a:t>
            </a:r>
            <a:r xmlns:a="http://schemas.openxmlformats.org/drawingml/2006/main">
              <a:rPr lang="no" dirty="0"/>
              <a:t> </a:t>
            </a:r>
            <a:r xmlns:a="http://schemas.openxmlformats.org/drawingml/2006/main">
              <a:rPr lang="no" dirty="0" err="1"/>
              <a:t>digital</a:t>
            </a:r>
            <a:r xmlns:a="http://schemas.openxmlformats.org/drawingml/2006/main">
              <a:rPr lang="no" dirty="0"/>
              <a:t> </a:t>
            </a:r>
            <a:r xmlns:a="http://schemas.openxmlformats.org/drawingml/2006/main">
              <a:rPr lang="no" dirty="0" err="1"/>
              <a:t>handel </a:t>
            </a:r>
            <a:r xmlns:a="http://schemas.openxmlformats.org/drawingml/2006/main">
              <a:rPr lang="no" dirty="0"/>
              <a:t>er </a:t>
            </a:r>
            <a:r xmlns:a="http://schemas.openxmlformats.org/drawingml/2006/main">
              <a:rPr lang="no" dirty="0" err="1"/>
              <a:t>ganske</a:t>
            </a:r>
            <a:r xmlns:a="http://schemas.openxmlformats.org/drawingml/2006/main">
              <a:rPr lang="no" dirty="0"/>
              <a:t> </a:t>
            </a:r>
            <a:r xmlns:a="http://schemas.openxmlformats.org/drawingml/2006/main">
              <a:rPr lang="no" dirty="0" err="1"/>
              <a:t>lignende</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først</a:t>
            </a:r>
            <a:r xmlns:a="http://schemas.openxmlformats.org/drawingml/2006/main">
              <a:rPr lang="no" dirty="0"/>
              <a:t> </a:t>
            </a:r>
            <a:r xmlns:a="http://schemas.openxmlformats.org/drawingml/2006/main">
              <a:rPr lang="no" dirty="0" err="1"/>
              <a:t>bruk</a:t>
            </a:r>
            <a:r xmlns:a="http://schemas.openxmlformats.org/drawingml/2006/main">
              <a:rPr lang="no" dirty="0"/>
              <a:t> </a:t>
            </a:r>
            <a:r xmlns:a="http://schemas.openxmlformats.org/drawingml/2006/main">
              <a:rPr lang="no" dirty="0" err="1"/>
              <a:t>tilfelle </a:t>
            </a:r>
            <a:r xmlns:a="http://schemas.openxmlformats.org/drawingml/2006/main">
              <a:rPr lang="no" dirty="0"/>
              <a:t>, </a:t>
            </a:r>
            <a:r xmlns:a="http://schemas.openxmlformats.org/drawingml/2006/main">
              <a:rPr lang="no" dirty="0" err="1"/>
              <a:t>bortsett fra</a:t>
            </a:r>
            <a:r xmlns:a="http://schemas.openxmlformats.org/drawingml/2006/main">
              <a:rPr lang="no" dirty="0"/>
              <a:t> </a:t>
            </a:r>
            <a:r xmlns:a="http://schemas.openxmlformats.org/drawingml/2006/main">
              <a:rPr lang="no" dirty="0" err="1"/>
              <a:t>at</a:t>
            </a:r>
            <a:r xmlns:a="http://schemas.openxmlformats.org/drawingml/2006/main">
              <a:rPr lang="no" dirty="0"/>
              <a:t> </a:t>
            </a:r>
            <a:r xmlns:a="http://schemas.openxmlformats.org/drawingml/2006/main">
              <a:rPr lang="no" dirty="0" err="1"/>
              <a:t>de</a:t>
            </a:r>
            <a:r xmlns:a="http://schemas.openxmlformats.org/drawingml/2006/main">
              <a:rPr lang="no" dirty="0"/>
              <a:t> </a:t>
            </a:r>
            <a:r xmlns:a="http://schemas.openxmlformats.org/drawingml/2006/main">
              <a:rPr lang="no" dirty="0" err="1"/>
              <a:t>kjøperen </a:t>
            </a:r>
            <a:r xmlns:a="http://schemas.openxmlformats.org/drawingml/2006/main">
              <a:rPr lang="no" dirty="0"/>
              <a:t>er en </a:t>
            </a:r>
            <a:r xmlns:a="http://schemas.openxmlformats.org/drawingml/2006/main">
              <a:rPr lang="no" dirty="0" err="1"/>
              <a:t>person</a:t>
            </a:r>
            <a:r xmlns:a="http://schemas.openxmlformats.org/drawingml/2006/main">
              <a:rPr lang="no" dirty="0"/>
              <a:t> </a:t>
            </a:r>
            <a:r xmlns:a="http://schemas.openxmlformats.org/drawingml/2006/main">
              <a:rPr lang="no" dirty="0" err="1"/>
              <a:t>forbruker </a:t>
            </a:r>
            <a:r xmlns:a="http://schemas.openxmlformats.org/drawingml/2006/main">
              <a:rPr lang="no" dirty="0"/>
              <a:t>, </a:t>
            </a:r>
            <a:r xmlns:a="http://schemas.openxmlformats.org/drawingml/2006/main">
              <a:rPr lang="no" dirty="0" err="1"/>
              <a:t>innkjøp</a:t>
            </a:r>
            <a:r xmlns:a="http://schemas.openxmlformats.org/drawingml/2006/main">
              <a:rPr lang="no" dirty="0"/>
              <a:t> </a:t>
            </a:r>
            <a:r xmlns:a="http://schemas.openxmlformats.org/drawingml/2006/main">
              <a:rPr lang="no" dirty="0" err="1"/>
              <a:t>til</a:t>
            </a:r>
            <a:r xmlns:a="http://schemas.openxmlformats.org/drawingml/2006/main">
              <a:rPr lang="no" dirty="0"/>
              <a:t> </a:t>
            </a:r>
            <a:r xmlns:a="http://schemas.openxmlformats.org/drawingml/2006/main">
              <a:rPr lang="no" dirty="0" err="1"/>
              <a:t>personlig</a:t>
            </a:r>
            <a:r xmlns:a="http://schemas.openxmlformats.org/drawingml/2006/main">
              <a:rPr lang="no" dirty="0"/>
              <a:t> </a:t>
            </a:r>
            <a:r xmlns:a="http://schemas.openxmlformats.org/drawingml/2006/main">
              <a:rPr lang="no" dirty="0" err="1"/>
              <a:t>forbruk </a:t>
            </a:r>
            <a:r xmlns:a="http://schemas.openxmlformats.org/drawingml/2006/main">
              <a:rPr lang="no" dirty="0"/>
              <a:t>. </a:t>
            </a:r>
            <a:r xmlns:a="http://schemas.openxmlformats.org/drawingml/2006/main">
              <a:rPr lang="no" dirty="0" err="1"/>
              <a:t>Mest</a:t>
            </a:r>
            <a:r xmlns:a="http://schemas.openxmlformats.org/drawingml/2006/main">
              <a:rPr lang="no" dirty="0"/>
              <a:t> </a:t>
            </a:r>
            <a:r xmlns:a="http://schemas.openxmlformats.org/drawingml/2006/main">
              <a:rPr lang="no" dirty="0" err="1"/>
              <a:t>smarttelefon</a:t>
            </a:r>
            <a:r xmlns:a="http://schemas.openxmlformats.org/drawingml/2006/main">
              <a:rPr lang="no" dirty="0"/>
              <a:t> </a:t>
            </a:r>
            <a:r xmlns:a="http://schemas.openxmlformats.org/drawingml/2006/main">
              <a:rPr lang="no" dirty="0" err="1"/>
              <a:t>apper</a:t>
            </a:r>
            <a:r xmlns:a="http://schemas.openxmlformats.org/drawingml/2006/main">
              <a:rPr lang="no" dirty="0"/>
              <a:t> </a:t>
            </a:r>
            <a:r xmlns:a="http://schemas.openxmlformats.org/drawingml/2006/main">
              <a:rPr lang="no" dirty="0" err="1"/>
              <a:t>at</a:t>
            </a:r>
            <a:r xmlns:a="http://schemas.openxmlformats.org/drawingml/2006/main">
              <a:rPr lang="no" dirty="0"/>
              <a:t> </a:t>
            </a:r>
            <a:r xmlns:a="http://schemas.openxmlformats.org/drawingml/2006/main">
              <a:rPr lang="no" dirty="0" err="1"/>
              <a:t>krever</a:t>
            </a:r>
            <a:r xmlns:a="http://schemas.openxmlformats.org/drawingml/2006/main">
              <a:rPr lang="no" dirty="0"/>
              <a:t> </a:t>
            </a:r>
            <a:r xmlns:a="http://schemas.openxmlformats.org/drawingml/2006/main">
              <a:rPr lang="no" dirty="0" err="1"/>
              <a:t>innbetaling</a:t>
            </a:r>
            <a:r xmlns:a="http://schemas.openxmlformats.org/drawingml/2006/main">
              <a:rPr lang="no" dirty="0"/>
              <a:t> </a:t>
            </a:r>
            <a:r xmlns:a="http://schemas.openxmlformats.org/drawingml/2006/main">
              <a:rPr lang="no" dirty="0" err="1"/>
              <a:t>er </a:t>
            </a:r>
            <a:r xmlns:a="http://schemas.openxmlformats.org/drawingml/2006/main">
              <a:rPr lang="no" dirty="0"/>
              <a:t>et </a:t>
            </a:r>
            <a:r xmlns:a="http://schemas.openxmlformats.org/drawingml/2006/main">
              <a:rPr lang="no" dirty="0" err="1"/>
              <a:t>eksempel </a:t>
            </a:r>
            <a:r xmlns:a="http://schemas.openxmlformats.org/drawingml/2006/main">
              <a:rPr lang="no" dirty="0"/>
              <a:t>på B2C </a:t>
            </a:r>
            <a:r xmlns:a="http://schemas.openxmlformats.org/drawingml/2006/main">
              <a:rPr lang="no" dirty="0" err="1"/>
              <a:t>digital</a:t>
            </a:r>
            <a:r xmlns:a="http://schemas.openxmlformats.org/drawingml/2006/main">
              <a:rPr lang="no" dirty="0"/>
              <a:t> </a:t>
            </a:r>
            <a:r xmlns:a="http://schemas.openxmlformats.org/drawingml/2006/main">
              <a:rPr lang="no" dirty="0" err="1"/>
              <a:t>handel </a:t>
            </a:r>
            <a:r xmlns:a="http://schemas.openxmlformats.org/drawingml/2006/main">
              <a:rPr lang="no" dirty="0"/>
              <a:t>.</a:t>
            </a:r>
          </a:p>
          <a:p>
            <a:pPr marL="0" indent="0">
              <a:buNone/>
            </a:pPr>
            <a:endParaRPr lang="tr-TR" dirty="0"/>
          </a:p>
        </p:txBody>
      </p:sp>
      <p:pic>
        <p:nvPicPr>
          <p:cNvPr id="5125" name="Picture 5" descr="https://innoppl.com/wp-content/uploads/2016/01/b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4081" y="2281382"/>
            <a:ext cx="5502564" cy="4402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190</TotalTime>
  <Words>933</Words>
  <Application>Microsoft Office PowerPoint</Application>
  <PresentationFormat>Geniş ekran</PresentationFormat>
  <Paragraphs>50</Paragraphs>
  <Slides>17</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17</vt:i4>
      </vt:variant>
    </vt:vector>
  </HeadingPairs>
  <TitlesOfParts>
    <vt:vector size="22" baseType="lpstr">
      <vt:lpstr>Arial</vt:lpstr>
      <vt:lpstr>Comic Sans MS</vt:lpstr>
      <vt:lpstr>Gill Sans MT</vt:lpstr>
      <vt:lpstr>Impact</vt:lpstr>
      <vt:lpstr>Badge</vt:lpstr>
      <vt:lpstr>PowerPoint Sunusu</vt:lpstr>
      <vt:lpstr>Dıgıtal cıtızenshıp</vt:lpstr>
      <vt:lpstr>                    unıt 3: Dıgıtal commerce </vt:lpstr>
      <vt:lpstr>Dıgıtal commerce</vt:lpstr>
      <vt:lpstr>  Aspects of Digital Commerce</vt:lpstr>
      <vt:lpstr>How Does Digital Commerce Work?</vt:lpstr>
      <vt:lpstr>Digital Commerce in The                                          Business Environment</vt:lpstr>
      <vt:lpstr>B2B Model</vt:lpstr>
      <vt:lpstr>B2C Model</vt:lpstr>
      <vt:lpstr>C2C Model </vt:lpstr>
      <vt:lpstr>C2B Model </vt:lpstr>
      <vt:lpstr>EvolutIon of e-commerce </vt:lpstr>
      <vt:lpstr>PowerPoint Sunusu</vt:lpstr>
      <vt:lpstr>Positive effects e-commerce </vt:lpstr>
      <vt:lpstr>Negative effects of e-commerce </vt:lpstr>
      <vt:lpstr>Evaluatıon questıons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55</cp:revision>
  <dcterms:created xsi:type="dcterms:W3CDTF">2022-09-12T18:30:20Z</dcterms:created>
  <dcterms:modified xsi:type="dcterms:W3CDTF">2022-10-03T19:58:04Z</dcterms:modified>
</cp:coreProperties>
</file>