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59" r:id="rId5"/>
    <p:sldId id="260" r:id="rId6"/>
    <p:sldId id="261" r:id="rId7"/>
    <p:sldId id="262" r:id="rId8"/>
    <p:sldId id="263" r:id="rId9"/>
    <p:sldId id="264" r:id="rId10"/>
    <p:sldId id="269" r:id="rId11"/>
    <p:sldId id="265" r:id="rId12"/>
    <p:sldId id="266" r:id="rId13"/>
  </p:sldIdLst>
  <p:sldSz cx="12192000" cy="6858000"/>
  <p:notesSz cx="6858000" cy="9144000"/>
  <p:defaultTextStyle>
    <a:defPPr>
      <a:defRPr lang="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94660"/>
  </p:normalViewPr>
  <p:slideViewPr>
    <p:cSldViewPr snapToGrid="0">
      <p:cViewPr varScale="1">
        <p:scale>
          <a:sx n="83" d="100"/>
          <a:sy n="83" d="100"/>
        </p:scale>
        <p:origin x="667"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smtClean="0"/>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ED59F71-CE6A-4BCC-AD12-0FB987996742}" type="datetimeFigureOut">
              <a:rPr lang="tr-TR" smtClean="0"/>
              <a:t>21.10.2022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2F3B1650-FFA8-4392-AE70-8B0A2CCDAD55}" type="slidenum">
              <a:rPr lang="tr-TR" smtClean="0"/>
              <a:t>‹#›</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73400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21.10.2022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393305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21.10.2022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507989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21.10.2022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651118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ED59F71-CE6A-4BCC-AD12-0FB987996742}" type="datetimeFigureOut">
              <a:rPr lang="tr-TR" smtClean="0"/>
              <a:t>21.10.2022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2F3B1650-FFA8-4392-AE70-8B0A2CCDAD55}" type="slidenum">
              <a:rPr lang="tr-TR" smtClean="0"/>
              <a:t>‹#›</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12505061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1ED59F71-CE6A-4BCC-AD12-0FB987996742}" type="datetimeFigureOut">
              <a:rPr lang="tr-TR" smtClean="0"/>
              <a:t>21.10.2022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1988273571"/>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1ED59F71-CE6A-4BCC-AD12-0FB987996742}" type="datetimeFigureOut">
              <a:rPr lang="tr-TR" smtClean="0"/>
              <a:t>21.10.2022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3488991850"/>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1ED59F71-CE6A-4BCC-AD12-0FB987996742}" type="datetimeFigureOut">
              <a:rPr lang="tr-TR" smtClean="0"/>
              <a:t>21.10.2022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963148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59F71-CE6A-4BCC-AD12-0FB987996742}" type="datetimeFigureOut">
              <a:rPr lang="tr-TR" smtClean="0"/>
              <a:t>21.10.2022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1718395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smtClean="0"/>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1ED59F71-CE6A-4BCC-AD12-0FB987996742}" type="datetimeFigureOut">
              <a:rPr lang="tr-TR" smtClean="0"/>
              <a:t>21.10.2022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2F3B1650-FFA8-4392-AE70-8B0A2CCDAD55}" type="slidenum">
              <a:rPr lang="tr-TR" smtClean="0"/>
              <a:t>‹#›</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08560371"/>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1ED59F71-CE6A-4BCC-AD12-0FB987996742}" type="datetimeFigureOut">
              <a:rPr lang="tr-TR" smtClean="0"/>
              <a:t>21.10.2022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tr-TR"/>
          </a:p>
        </p:txBody>
      </p:sp>
      <p:sp>
        <p:nvSpPr>
          <p:cNvPr id="7" name="Slide Number Placeholder 6"/>
          <p:cNvSpPr>
            <a:spLocks noGrp="1"/>
          </p:cNvSpPr>
          <p:nvPr>
            <p:ph type="sldNum" sz="quarter" idx="12"/>
          </p:nvPr>
        </p:nvSpPr>
        <p:spPr>
          <a:xfrm>
            <a:off x="5687568" y="6375679"/>
            <a:ext cx="1234440" cy="345796"/>
          </a:xfrm>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817403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xmlns:a="http://schemas.openxmlformats.org/drawingml/2006/main">
              <a:rPr lang="no" smtClean="0"/>
              <a:t>Asıl başlık stili için tıklatın</a:t>
            </a:r>
            <a:endParaRPr xmlns:a="http://schemas.openxmlformats.org/drawingml/2006/main"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xmlns:a="http://schemas.openxmlformats.org/drawingml/2006/main" lvl="0"/>
            <a:r xmlns:a="http://schemas.openxmlformats.org/drawingml/2006/main">
              <a:rPr lang="no" smtClean="0"/>
              <a:t>Asıl metin stillerini düzenle</a:t>
            </a:r>
          </a:p>
          <a:p>
            <a:pPr xmlns:a="http://schemas.openxmlformats.org/drawingml/2006/main" lvl="1"/>
            <a:r xmlns:a="http://schemas.openxmlformats.org/drawingml/2006/main">
              <a:rPr lang="no" smtClean="0"/>
              <a:t>İkinci düzey</a:t>
            </a:r>
          </a:p>
          <a:p>
            <a:pPr xmlns:a="http://schemas.openxmlformats.org/drawingml/2006/main" lvl="2"/>
            <a:r xmlns:a="http://schemas.openxmlformats.org/drawingml/2006/main">
              <a:rPr lang="no" smtClean="0"/>
              <a:t>Üçüncü düzey</a:t>
            </a:r>
          </a:p>
          <a:p>
            <a:pPr xmlns:a="http://schemas.openxmlformats.org/drawingml/2006/main" lvl="3"/>
            <a:r xmlns:a="http://schemas.openxmlformats.org/drawingml/2006/main">
              <a:rPr lang="no" smtClean="0"/>
              <a:t>Dördüncü düzey</a:t>
            </a:r>
          </a:p>
          <a:p>
            <a:pPr xmlns:a="http://schemas.openxmlformats.org/drawingml/2006/main" lvl="4"/>
            <a:r xmlns:a="http://schemas.openxmlformats.org/drawingml/2006/main">
              <a:rPr lang="no" smtClean="0"/>
              <a:t>Beşinci düzey</a:t>
            </a:r>
            <a:endParaRPr xmlns:a="http://schemas.openxmlformats.org/drawingml/2006/main"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ED59F71-CE6A-4BCC-AD12-0FB987996742}" type="datetimeFigureOut">
              <a:rPr lang="tr-TR" smtClean="0"/>
              <a:t>21.10.2022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2F3B1650-FFA8-4392-AE70-8B0A2CCDAD55}" type="slidenum">
              <a:rPr lang="tr-TR" smtClean="0"/>
              <a:t>‹#›</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113494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38546"/>
            <a:ext cx="6433508" cy="6151418"/>
          </a:xfrm>
          <a:prstGeom prst="rect">
            <a:avLst/>
          </a:prstGeom>
          <a:noFill/>
          <a:extLst>
            <a:ext uri="{909E8E84-426E-40DD-AFC4-6F175D3DCCD1}">
              <a14:hiddenFill xmlns:a14="http://schemas.microsoft.com/office/drawing/2010/main">
                <a:solidFill>
                  <a:srgbClr val="FFFFFF"/>
                </a:solidFill>
              </a14:hiddenFill>
            </a:ext>
          </a:extLst>
        </p:spPr>
      </p:pic>
      <p:sp>
        <p:nvSpPr>
          <p:cNvPr id="6" name="Metin kutusu 5"/>
          <p:cNvSpPr txBox="1"/>
          <p:nvPr/>
        </p:nvSpPr>
        <p:spPr>
          <a:xfrm>
            <a:off x="3546764" y="6446982"/>
            <a:ext cx="5606472" cy="538609"/>
          </a:xfrm>
          <a:prstGeom prst="rect">
            <a:avLst/>
          </a:prstGeom>
          <a:noFill/>
        </p:spPr>
        <p:txBody>
          <a:bodyPr wrap="square" rtlCol="0">
            <a:spAutoFit/>
          </a:bodyPr>
          <a:lstStyle/>
          <a:p>
            <a:r xmlns:a="http://schemas.openxmlformats.org/drawingml/2006/main">
              <a:rPr lang="no" sz="1100" dirty="0"/>
              <a:t>Prosjektnummer : </a:t>
            </a:r>
            <a:r xmlns:a="http://schemas.openxmlformats.org/drawingml/2006/main">
              <a:rPr lang="no" sz="1100" dirty="0" err="1"/>
              <a:t>2020-1 </a:t>
            </a:r>
            <a:r xmlns:a="http://schemas.openxmlformats.org/drawingml/2006/main">
              <a:rPr lang="no" sz="1100" dirty="0"/>
              <a:t>-UK01-KA227-SCH-09443</a:t>
            </a:r>
          </a:p>
          <a:p>
            <a:endParaRPr lang="tr-TR" dirty="0"/>
          </a:p>
        </p:txBody>
      </p:sp>
    </p:spTree>
    <p:extLst>
      <p:ext uri="{BB962C8B-B14F-4D97-AF65-F5344CB8AC3E}">
        <p14:creationId xmlns:p14="http://schemas.microsoft.com/office/powerpoint/2010/main" val="11959866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pPr xmlns:a="http://schemas.openxmlformats.org/drawingml/2006/main" algn="ctr"/>
            <a:r xmlns:a="http://schemas.openxmlformats.org/drawingml/2006/main">
              <a:rPr lang="no" b="1" dirty="0"/>
              <a:t>Flere funksjoner ved digital kommunikasjon</a:t>
            </a:r>
            <a:r xmlns:a="http://schemas.openxmlformats.org/drawingml/2006/main">
              <a:rPr lang="no" b="1" dirty="0"/>
              <a:t/>
            </a:r>
            <a:br xmlns:a="http://schemas.openxmlformats.org/drawingml/2006/main">
              <a:rPr lang="tr-TR" b="1" dirty="0"/>
            </a:br>
            <a:r xmlns:a="http://schemas.openxmlformats.org/drawingml/2006/main">
              <a:rPr lang="no" b="1" dirty="0"/>
              <a:t/>
            </a:r>
            <a:br xmlns:a="http://schemas.openxmlformats.org/drawingml/2006/main">
              <a:rPr lang="tr-TR" b="1" dirty="0"/>
            </a:br>
            <a:endParaRPr xmlns:a="http://schemas.openxmlformats.org/drawingml/2006/main" lang="tr-TR" dirty="0"/>
          </a:p>
        </p:txBody>
      </p:sp>
      <p:sp>
        <p:nvSpPr>
          <p:cNvPr id="3" name="İçerik Yer Tutucusu 2"/>
          <p:cNvSpPr>
            <a:spLocks noGrp="1"/>
          </p:cNvSpPr>
          <p:nvPr>
            <p:ph idx="1"/>
          </p:nvPr>
        </p:nvSpPr>
        <p:spPr>
          <a:xfrm>
            <a:off x="982305" y="1874517"/>
            <a:ext cx="10178322" cy="3593591"/>
          </a:xfrm>
        </p:spPr>
        <p:txBody>
          <a:bodyPr/>
          <a:lstStyle/>
          <a:p>
            <a:r xmlns:a="http://schemas.openxmlformats.org/drawingml/2006/main">
              <a:rPr lang="no" dirty="0">
                <a:solidFill>
                  <a:schemeClr val="tx1"/>
                </a:solidFill>
              </a:rPr>
              <a:t>Digitale data kan kopieres, endres eller til og med gis ut på nytt.</a:t>
            </a:r>
            <a:endParaRPr xmlns:a="http://schemas.openxmlformats.org/drawingml/2006/main" lang="tr-TR" dirty="0" smtClean="0">
              <a:solidFill>
                <a:schemeClr val="tx1"/>
              </a:solidFill>
            </a:endParaRPr>
          </a:p>
          <a:p>
            <a:r xmlns:a="http://schemas.openxmlformats.org/drawingml/2006/main">
              <a:rPr lang="no" dirty="0">
                <a:solidFill>
                  <a:schemeClr val="tx1"/>
                </a:solidFill>
              </a:rPr>
              <a:t>Med digital kommunikasjon kan du være i kontakt med mennesker som har lignende interesser, som du ellers aldri ville blitt kjent med.</a:t>
            </a:r>
            <a:endParaRPr xmlns:a="http://schemas.openxmlformats.org/drawingml/2006/main" lang="tr-TR" dirty="0" smtClean="0">
              <a:solidFill>
                <a:schemeClr val="tx1"/>
              </a:solidFill>
            </a:endParaRPr>
          </a:p>
          <a:p>
            <a:r xmlns:a="http://schemas.openxmlformats.org/drawingml/2006/main">
              <a:rPr lang="no" dirty="0">
                <a:solidFill>
                  <a:schemeClr val="tx1"/>
                </a:solidFill>
              </a:rPr>
              <a:t>En annen funksjon ved digital kommunikasjon er at det ikke koster så mye.</a:t>
            </a:r>
            <a:endParaRPr xmlns:a="http://schemas.openxmlformats.org/drawingml/2006/main" lang="tr-TR" dirty="0" smtClean="0">
              <a:solidFill>
                <a:schemeClr val="tx1"/>
              </a:solidFill>
            </a:endParaRPr>
          </a:p>
          <a:p>
            <a:r xmlns:a="http://schemas.openxmlformats.org/drawingml/2006/main">
              <a:rPr lang="no" dirty="0">
                <a:solidFill>
                  <a:schemeClr val="tx1"/>
                </a:solidFill>
              </a:rPr>
              <a:t>Den siste funksjonen er at det meste av din personlige ID og informasjon kan lagres på din egen enhet.</a:t>
            </a:r>
            <a:endParaRPr xmlns:a="http://schemas.openxmlformats.org/drawingml/2006/main" lang="tr-TR" dirty="0">
              <a:solidFill>
                <a:schemeClr val="tx1"/>
              </a:solidFill>
            </a:endParaRPr>
          </a:p>
        </p:txBody>
      </p:sp>
    </p:spTree>
    <p:extLst>
      <p:ext uri="{BB962C8B-B14F-4D97-AF65-F5344CB8AC3E}">
        <p14:creationId xmlns:p14="http://schemas.microsoft.com/office/powerpoint/2010/main" val="29262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xmlns:a="http://schemas.openxmlformats.org/drawingml/2006/main">
              <a:rPr lang="no" dirty="0" err="1" smtClean="0"/>
              <a:t>Evaluering</a:t>
            </a:r>
            <a:r xmlns:a="http://schemas.openxmlformats.org/drawingml/2006/main">
              <a:rPr lang="no" dirty="0" smtClean="0"/>
              <a:t> </a:t>
            </a:r>
            <a:r xmlns:a="http://schemas.openxmlformats.org/drawingml/2006/main">
              <a:rPr lang="no" dirty="0" err="1" smtClean="0"/>
              <a:t>spørsmål</a:t>
            </a:r>
            <a:endParaRPr xmlns:a="http://schemas.openxmlformats.org/drawingml/2006/main" lang="tr-TR" dirty="0"/>
          </a:p>
        </p:txBody>
      </p:sp>
      <p:sp>
        <p:nvSpPr>
          <p:cNvPr id="3" name="İçerik Yer Tutucusu 2"/>
          <p:cNvSpPr>
            <a:spLocks noGrp="1"/>
          </p:cNvSpPr>
          <p:nvPr>
            <p:ph idx="1"/>
          </p:nvPr>
        </p:nvSpPr>
        <p:spPr>
          <a:xfrm>
            <a:off x="1251678" y="1611747"/>
            <a:ext cx="10178322" cy="3593591"/>
          </a:xfrm>
        </p:spPr>
        <p:txBody>
          <a:bodyPr/>
          <a:lstStyle/>
          <a:p>
            <a:pPr xmlns:a="http://schemas.openxmlformats.org/drawingml/2006/main" lvl="0"/>
            <a:r xmlns:a="http://schemas.openxmlformats.org/drawingml/2006/main">
              <a:rPr lang="no" dirty="0" err="1">
                <a:solidFill>
                  <a:schemeClr val="tx1"/>
                </a:solidFill>
              </a:rPr>
              <a:t>Hva</a:t>
            </a:r>
            <a:r xmlns:a="http://schemas.openxmlformats.org/drawingml/2006/main">
              <a:rPr lang="no" dirty="0">
                <a:solidFill>
                  <a:schemeClr val="tx1"/>
                </a:solidFill>
              </a:rPr>
              <a:t> </a:t>
            </a:r>
            <a:r xmlns:a="http://schemas.openxmlformats.org/drawingml/2006/main">
              <a:rPr lang="no" dirty="0" err="1">
                <a:solidFill>
                  <a:schemeClr val="tx1"/>
                </a:solidFill>
              </a:rPr>
              <a:t>kommer</a:t>
            </a:r>
            <a:r xmlns:a="http://schemas.openxmlformats.org/drawingml/2006/main">
              <a:rPr lang="no" dirty="0">
                <a:solidFill>
                  <a:schemeClr val="tx1"/>
                </a:solidFill>
              </a:rPr>
              <a:t> </a:t>
            </a:r>
            <a:r xmlns:a="http://schemas.openxmlformats.org/drawingml/2006/main">
              <a:rPr lang="no" dirty="0" err="1">
                <a:solidFill>
                  <a:schemeClr val="tx1"/>
                </a:solidFill>
              </a:rPr>
              <a:t>til</a:t>
            </a:r>
            <a:r xmlns:a="http://schemas.openxmlformats.org/drawingml/2006/main">
              <a:rPr lang="no" dirty="0">
                <a:solidFill>
                  <a:schemeClr val="tx1"/>
                </a:solidFill>
              </a:rPr>
              <a:t> </a:t>
            </a:r>
            <a:r xmlns:a="http://schemas.openxmlformats.org/drawingml/2006/main">
              <a:rPr lang="no" dirty="0" err="1">
                <a:solidFill>
                  <a:schemeClr val="tx1"/>
                </a:solidFill>
              </a:rPr>
              <a:t>din</a:t>
            </a:r>
            <a:r xmlns:a="http://schemas.openxmlformats.org/drawingml/2006/main">
              <a:rPr lang="no" dirty="0">
                <a:solidFill>
                  <a:schemeClr val="tx1"/>
                </a:solidFill>
              </a:rPr>
              <a:t> </a:t>
            </a:r>
            <a:r xmlns:a="http://schemas.openxmlformats.org/drawingml/2006/main">
              <a:rPr lang="no" dirty="0" err="1">
                <a:solidFill>
                  <a:schemeClr val="tx1"/>
                </a:solidFill>
              </a:rPr>
              <a:t>sinn</a:t>
            </a:r>
            <a:r xmlns:a="http://schemas.openxmlformats.org/drawingml/2006/main">
              <a:rPr lang="no" dirty="0">
                <a:solidFill>
                  <a:schemeClr val="tx1"/>
                </a:solidFill>
              </a:rPr>
              <a:t> </a:t>
            </a:r>
            <a:r xmlns:a="http://schemas.openxmlformats.org/drawingml/2006/main">
              <a:rPr lang="no" dirty="0" err="1">
                <a:solidFill>
                  <a:schemeClr val="tx1"/>
                </a:solidFill>
              </a:rPr>
              <a:t>når</a:t>
            </a:r>
            <a:r xmlns:a="http://schemas.openxmlformats.org/drawingml/2006/main">
              <a:rPr lang="no" dirty="0">
                <a:solidFill>
                  <a:schemeClr val="tx1"/>
                </a:solidFill>
              </a:rPr>
              <a:t> </a:t>
            </a:r>
            <a:r xmlns:a="http://schemas.openxmlformats.org/drawingml/2006/main">
              <a:rPr lang="no" dirty="0" err="1">
                <a:solidFill>
                  <a:schemeClr val="tx1"/>
                </a:solidFill>
              </a:rPr>
              <a:t>du</a:t>
            </a:r>
            <a:r xmlns:a="http://schemas.openxmlformats.org/drawingml/2006/main">
              <a:rPr lang="no" dirty="0">
                <a:solidFill>
                  <a:schemeClr val="tx1"/>
                </a:solidFill>
              </a:rPr>
              <a:t> </a:t>
            </a:r>
            <a:r xmlns:a="http://schemas.openxmlformats.org/drawingml/2006/main">
              <a:rPr lang="no" dirty="0" err="1">
                <a:solidFill>
                  <a:schemeClr val="tx1"/>
                </a:solidFill>
              </a:rPr>
              <a:t>høre</a:t>
            </a:r>
            <a:r xmlns:a="http://schemas.openxmlformats.org/drawingml/2006/main">
              <a:rPr lang="no" dirty="0">
                <a:solidFill>
                  <a:schemeClr val="tx1"/>
                </a:solidFill>
              </a:rPr>
              <a:t> </a:t>
            </a:r>
            <a:r xmlns:a="http://schemas.openxmlformats.org/drawingml/2006/main">
              <a:rPr lang="no" dirty="0" err="1">
                <a:solidFill>
                  <a:schemeClr val="tx1"/>
                </a:solidFill>
              </a:rPr>
              <a:t>de</a:t>
            </a:r>
            <a:r xmlns:a="http://schemas.openxmlformats.org/drawingml/2006/main">
              <a:rPr lang="no" dirty="0">
                <a:solidFill>
                  <a:schemeClr val="tx1"/>
                </a:solidFill>
              </a:rPr>
              <a:t> </a:t>
            </a:r>
            <a:r xmlns:a="http://schemas.openxmlformats.org/drawingml/2006/main">
              <a:rPr lang="no" dirty="0" err="1">
                <a:solidFill>
                  <a:schemeClr val="tx1"/>
                </a:solidFill>
              </a:rPr>
              <a:t>ordet </a:t>
            </a:r>
            <a:r xmlns:a="http://schemas.openxmlformats.org/drawingml/2006/main">
              <a:rPr lang="no" dirty="0">
                <a:solidFill>
                  <a:schemeClr val="tx1"/>
                </a:solidFill>
              </a:rPr>
              <a:t>« </a:t>
            </a:r>
            <a:r xmlns:a="http://schemas.openxmlformats.org/drawingml/2006/main">
              <a:rPr lang="no" dirty="0" err="1">
                <a:solidFill>
                  <a:schemeClr val="tx1"/>
                </a:solidFill>
              </a:rPr>
              <a:t>digital</a:t>
            </a:r>
            <a:r xmlns:a="http://schemas.openxmlformats.org/drawingml/2006/main">
              <a:rPr lang="no" dirty="0">
                <a:solidFill>
                  <a:schemeClr val="tx1"/>
                </a:solidFill>
              </a:rPr>
              <a:t> </a:t>
            </a:r>
            <a:r xmlns:a="http://schemas.openxmlformats.org/drawingml/2006/main">
              <a:rPr lang="no" dirty="0" err="1">
                <a:solidFill>
                  <a:schemeClr val="tx1"/>
                </a:solidFill>
              </a:rPr>
              <a:t>kommunikasjon </a:t>
            </a:r>
            <a:r xmlns:a="http://schemas.openxmlformats.org/drawingml/2006/main">
              <a:rPr lang="no" dirty="0">
                <a:solidFill>
                  <a:schemeClr val="tx1"/>
                </a:solidFill>
              </a:rPr>
              <a:t>»?</a:t>
            </a:r>
          </a:p>
          <a:p>
            <a:pPr xmlns:a="http://schemas.openxmlformats.org/drawingml/2006/main" lvl="0"/>
            <a:r xmlns:a="http://schemas.openxmlformats.org/drawingml/2006/main">
              <a:rPr lang="no" dirty="0">
                <a:solidFill>
                  <a:schemeClr val="tx1"/>
                </a:solidFill>
              </a:rPr>
              <a:t>Hvordan </a:t>
            </a:r>
            <a:r xmlns:a="http://schemas.openxmlformats.org/drawingml/2006/main">
              <a:rPr lang="no" dirty="0" err="1">
                <a:solidFill>
                  <a:schemeClr val="tx1"/>
                </a:solidFill>
              </a:rPr>
              <a:t>er</a:t>
            </a:r>
            <a:r xmlns:a="http://schemas.openxmlformats.org/drawingml/2006/main">
              <a:rPr lang="no" dirty="0">
                <a:solidFill>
                  <a:schemeClr val="tx1"/>
                </a:solidFill>
              </a:rPr>
              <a:t> </a:t>
            </a:r>
            <a:r xmlns:a="http://schemas.openxmlformats.org/drawingml/2006/main">
              <a:rPr lang="no" dirty="0" err="1">
                <a:solidFill>
                  <a:schemeClr val="tx1"/>
                </a:solidFill>
              </a:rPr>
              <a:t>digital</a:t>
            </a:r>
            <a:r xmlns:a="http://schemas.openxmlformats.org/drawingml/2006/main">
              <a:rPr lang="no" dirty="0">
                <a:solidFill>
                  <a:schemeClr val="tx1"/>
                </a:solidFill>
              </a:rPr>
              <a:t> </a:t>
            </a:r>
            <a:r xmlns:a="http://schemas.openxmlformats.org/drawingml/2006/main">
              <a:rPr lang="no" dirty="0" err="1">
                <a:solidFill>
                  <a:schemeClr val="tx1"/>
                </a:solidFill>
              </a:rPr>
              <a:t>kommunikasjon</a:t>
            </a:r>
            <a:r xmlns:a="http://schemas.openxmlformats.org/drawingml/2006/main">
              <a:rPr lang="no" dirty="0">
                <a:solidFill>
                  <a:schemeClr val="tx1"/>
                </a:solidFill>
              </a:rPr>
              <a:t> </a:t>
            </a:r>
            <a:r xmlns:a="http://schemas.openxmlformats.org/drawingml/2006/main">
              <a:rPr lang="no" dirty="0" err="1">
                <a:solidFill>
                  <a:schemeClr val="tx1"/>
                </a:solidFill>
              </a:rPr>
              <a:t>brukes </a:t>
            </a:r>
            <a:r xmlns:a="http://schemas.openxmlformats.org/drawingml/2006/main">
              <a:rPr lang="no" dirty="0">
                <a:solidFill>
                  <a:schemeClr val="tx1"/>
                </a:solidFill>
              </a:rPr>
              <a:t>i </a:t>
            </a:r>
            <a:r xmlns:a="http://schemas.openxmlformats.org/drawingml/2006/main">
              <a:rPr lang="no" dirty="0" err="1">
                <a:solidFill>
                  <a:schemeClr val="tx1"/>
                </a:solidFill>
              </a:rPr>
              <a:t>utdanning </a:t>
            </a:r>
            <a:r xmlns:a="http://schemas.openxmlformats.org/drawingml/2006/main">
              <a:rPr lang="no" dirty="0">
                <a:solidFill>
                  <a:schemeClr val="tx1"/>
                </a:solidFill>
              </a:rPr>
              <a:t>?</a:t>
            </a:r>
          </a:p>
          <a:p>
            <a:pPr xmlns:a="http://schemas.openxmlformats.org/drawingml/2006/main" lvl="0"/>
            <a:r xmlns:a="http://schemas.openxmlformats.org/drawingml/2006/main">
              <a:rPr lang="no" dirty="0" err="1">
                <a:solidFill>
                  <a:schemeClr val="tx1"/>
                </a:solidFill>
              </a:rPr>
              <a:t>Hva</a:t>
            </a:r>
            <a:r xmlns:a="http://schemas.openxmlformats.org/drawingml/2006/main">
              <a:rPr lang="no" dirty="0">
                <a:solidFill>
                  <a:schemeClr val="tx1"/>
                </a:solidFill>
              </a:rPr>
              <a:t> </a:t>
            </a:r>
            <a:r xmlns:a="http://schemas.openxmlformats.org/drawingml/2006/main">
              <a:rPr lang="no" dirty="0" err="1">
                <a:solidFill>
                  <a:schemeClr val="tx1"/>
                </a:solidFill>
              </a:rPr>
              <a:t>er</a:t>
            </a:r>
            <a:r xmlns:a="http://schemas.openxmlformats.org/drawingml/2006/main">
              <a:rPr lang="no" dirty="0">
                <a:solidFill>
                  <a:schemeClr val="tx1"/>
                </a:solidFill>
              </a:rPr>
              <a:t> </a:t>
            </a:r>
            <a:r xmlns:a="http://schemas.openxmlformats.org/drawingml/2006/main">
              <a:rPr lang="no" dirty="0" err="1">
                <a:solidFill>
                  <a:schemeClr val="tx1"/>
                </a:solidFill>
              </a:rPr>
              <a:t>de</a:t>
            </a:r>
            <a:r xmlns:a="http://schemas.openxmlformats.org/drawingml/2006/main">
              <a:rPr lang="no" dirty="0">
                <a:solidFill>
                  <a:schemeClr val="tx1"/>
                </a:solidFill>
              </a:rPr>
              <a:t> </a:t>
            </a:r>
            <a:r xmlns:a="http://schemas.openxmlformats.org/drawingml/2006/main">
              <a:rPr lang="no" dirty="0" err="1">
                <a:solidFill>
                  <a:schemeClr val="tx1"/>
                </a:solidFill>
              </a:rPr>
              <a:t>former </a:t>
            </a:r>
            <a:r xmlns:a="http://schemas.openxmlformats.org/drawingml/2006/main">
              <a:rPr lang="no" dirty="0">
                <a:solidFill>
                  <a:schemeClr val="tx1"/>
                </a:solidFill>
              </a:rPr>
              <a:t>for </a:t>
            </a:r>
            <a:r xmlns:a="http://schemas.openxmlformats.org/drawingml/2006/main">
              <a:rPr lang="no" dirty="0" err="1">
                <a:solidFill>
                  <a:schemeClr val="tx1"/>
                </a:solidFill>
              </a:rPr>
              <a:t>digitale</a:t>
            </a:r>
            <a:r xmlns:a="http://schemas.openxmlformats.org/drawingml/2006/main">
              <a:rPr lang="no" dirty="0">
                <a:solidFill>
                  <a:schemeClr val="tx1"/>
                </a:solidFill>
              </a:rPr>
              <a:t> </a:t>
            </a:r>
            <a:r xmlns:a="http://schemas.openxmlformats.org/drawingml/2006/main">
              <a:rPr lang="no" dirty="0" err="1">
                <a:solidFill>
                  <a:schemeClr val="tx1"/>
                </a:solidFill>
              </a:rPr>
              <a:t>kommunikasjon </a:t>
            </a:r>
            <a:r xmlns:a="http://schemas.openxmlformats.org/drawingml/2006/main">
              <a:rPr lang="no" dirty="0">
                <a:solidFill>
                  <a:schemeClr val="tx1"/>
                </a:solidFill>
              </a:rPr>
              <a:t>?</a:t>
            </a:r>
          </a:p>
          <a:p>
            <a:pPr xmlns:a="http://schemas.openxmlformats.org/drawingml/2006/main" lvl="0"/>
            <a:r xmlns:a="http://schemas.openxmlformats.org/drawingml/2006/main">
              <a:rPr lang="no" dirty="0" err="1">
                <a:solidFill>
                  <a:schemeClr val="tx1"/>
                </a:solidFill>
              </a:rPr>
              <a:t>Gi </a:t>
            </a:r>
            <a:r xmlns:a="http://schemas.openxmlformats.org/drawingml/2006/main">
              <a:rPr lang="no" dirty="0">
                <a:solidFill>
                  <a:schemeClr val="tx1"/>
                </a:solidFill>
              </a:rPr>
              <a:t>et </a:t>
            </a:r>
            <a:r xmlns:a="http://schemas.openxmlformats.org/drawingml/2006/main">
              <a:rPr lang="no" dirty="0" err="1">
                <a:solidFill>
                  <a:schemeClr val="tx1"/>
                </a:solidFill>
              </a:rPr>
              <a:t>eksempel </a:t>
            </a:r>
            <a:r xmlns:a="http://schemas.openxmlformats.org/drawingml/2006/main">
              <a:rPr lang="no" dirty="0">
                <a:solidFill>
                  <a:schemeClr val="tx1"/>
                </a:solidFill>
              </a:rPr>
              <a:t>på </a:t>
            </a:r>
            <a:r xmlns:a="http://schemas.openxmlformats.org/drawingml/2006/main">
              <a:rPr lang="no" dirty="0">
                <a:solidFill>
                  <a:schemeClr val="tx1"/>
                </a:solidFill>
              </a:rPr>
              <a:t>upassende digital kommunikasjon </a:t>
            </a:r>
            <a:r xmlns:a="http://schemas.openxmlformats.org/drawingml/2006/main">
              <a:rPr lang="no" dirty="0">
                <a:solidFill>
                  <a:schemeClr val="tx1"/>
                </a:solidFill>
              </a:rPr>
              <a:t>.</a:t>
            </a:r>
          </a:p>
          <a:p>
            <a:pPr marL="0" indent="0">
              <a:buNone/>
            </a:pPr>
            <a:endParaRPr lang="tr-TR" dirty="0"/>
          </a:p>
          <a:p>
            <a:pPr marL="0" indent="0">
              <a:buNone/>
            </a:pPr>
            <a:endParaRPr lang="tr-TR" dirty="0"/>
          </a:p>
        </p:txBody>
      </p:sp>
    </p:spTree>
    <p:extLst>
      <p:ext uri="{BB962C8B-B14F-4D97-AF65-F5344CB8AC3E}">
        <p14:creationId xmlns:p14="http://schemas.microsoft.com/office/powerpoint/2010/main" val="3962232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xmlns:a="http://schemas.openxmlformats.org/drawingml/2006/main">
              <a:rPr lang="no" dirty="0" err="1" smtClean="0"/>
              <a:t>Referanser</a:t>
            </a:r>
            <a:endParaRPr xmlns:a="http://schemas.openxmlformats.org/drawingml/2006/main" lang="tr-TR" dirty="0"/>
          </a:p>
        </p:txBody>
      </p:sp>
      <p:sp>
        <p:nvSpPr>
          <p:cNvPr id="3" name="İçerik Yer Tutucusu 2"/>
          <p:cNvSpPr>
            <a:spLocks noGrp="1"/>
          </p:cNvSpPr>
          <p:nvPr>
            <p:ph idx="1"/>
          </p:nvPr>
        </p:nvSpPr>
        <p:spPr>
          <a:xfrm>
            <a:off x="1251678" y="1644073"/>
            <a:ext cx="10178322" cy="4235519"/>
          </a:xfrm>
        </p:spPr>
        <p:txBody>
          <a:bodyPr/>
          <a:lstStyle/>
          <a:p>
            <a:r xmlns:a="http://schemas.openxmlformats.org/drawingml/2006/main">
              <a:rPr lang="no" dirty="0"/>
              <a:t>Digital kommunikasjon. https://govos.com/blog/what-is-digital-communication/</a:t>
            </a:r>
            <a:endParaRPr xmlns:a="http://schemas.openxmlformats.org/drawingml/2006/main" lang="tr-TR" dirty="0"/>
          </a:p>
          <a:p>
            <a:pPr marL="0" indent="0">
              <a:buNone/>
            </a:pPr>
            <a:endParaRPr lang="tr-TR" dirty="0"/>
          </a:p>
          <a:p>
            <a:r xmlns:a="http://schemas.openxmlformats.org/drawingml/2006/main">
              <a:rPr lang="no" dirty="0"/>
              <a:t>https://cure.erasmusplus.org.il/pluginfile.php/2578/mod_resource/content/2/Digital%20Communication.%20Introduction.pdf</a:t>
            </a:r>
            <a:endParaRPr xmlns:a="http://schemas.openxmlformats.org/drawingml/2006/main" lang="tr-TR" dirty="0"/>
          </a:p>
          <a:p>
            <a:pPr marL="0" indent="0">
              <a:buNone/>
            </a:pPr>
            <a:endParaRPr lang="tr-TR" dirty="0"/>
          </a:p>
          <a:p>
            <a:r xmlns:a="http://schemas.openxmlformats.org/drawingml/2006/main">
              <a:rPr lang="no" dirty="0"/>
              <a:t>https://www.epitech-it.es/noticias-eventos/digital-communication-what-is-it/</a:t>
            </a:r>
            <a:endParaRPr xmlns:a="http://schemas.openxmlformats.org/drawingml/2006/main" lang="tr-TR" dirty="0"/>
          </a:p>
          <a:p>
            <a:endParaRPr lang="tr-TR" dirty="0" smtClean="0"/>
          </a:p>
          <a:p>
            <a:endParaRPr lang="tr-TR" dirty="0" smtClean="0"/>
          </a:p>
        </p:txBody>
      </p:sp>
    </p:spTree>
    <p:extLst>
      <p:ext uri="{BB962C8B-B14F-4D97-AF65-F5344CB8AC3E}">
        <p14:creationId xmlns:p14="http://schemas.microsoft.com/office/powerpoint/2010/main" val="31131417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xmlns:a="http://schemas.openxmlformats.org/drawingml/2006/main">
              <a:rPr lang="no" dirty="0" err="1"/>
              <a:t>Dıgıtal</a:t>
            </a:r>
            <a:r xmlns:a="http://schemas.openxmlformats.org/drawingml/2006/main">
              <a:rPr lang="no" dirty="0"/>
              <a:t> </a:t>
            </a:r>
            <a:r xmlns:a="http://schemas.openxmlformats.org/drawingml/2006/main">
              <a:rPr lang="no" dirty="0" err="1"/>
              <a:t>statsborgerskap</a:t>
            </a:r>
            <a:endParaRPr xmlns:a="http://schemas.openxmlformats.org/drawingml/2006/main" lang="tr-TR"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5622" y="4562611"/>
            <a:ext cx="1884219" cy="1749136"/>
          </a:xfrm>
          <a:prstGeom prst="rect">
            <a:avLst/>
          </a:prstGeom>
        </p:spPr>
      </p:pic>
      <p:sp>
        <p:nvSpPr>
          <p:cNvPr id="6" name="Metin kutusu 5"/>
          <p:cNvSpPr txBox="1"/>
          <p:nvPr/>
        </p:nvSpPr>
        <p:spPr>
          <a:xfrm>
            <a:off x="4211782" y="6410036"/>
            <a:ext cx="3833091" cy="276999"/>
          </a:xfrm>
          <a:prstGeom prst="rect">
            <a:avLst/>
          </a:prstGeom>
          <a:noFill/>
        </p:spPr>
        <p:txBody>
          <a:bodyPr wrap="square" rtlCol="0">
            <a:spAutoFit/>
          </a:bodyPr>
          <a:lstStyle/>
          <a:p>
            <a:r xmlns:a="http://schemas.openxmlformats.org/drawingml/2006/main">
              <a:rPr lang="no" sz="1200" dirty="0" smtClean="0"/>
              <a:t>Prosjektnummer : </a:t>
            </a:r>
            <a:r xmlns:a="http://schemas.openxmlformats.org/drawingml/2006/main">
              <a:rPr lang="no" sz="1200" dirty="0" err="1"/>
              <a:t>2020-1 </a:t>
            </a:r>
            <a:r xmlns:a="http://schemas.openxmlformats.org/drawingml/2006/main">
              <a:rPr lang="no" sz="1200" dirty="0"/>
              <a:t>-UK01-KA227-SCH-094437</a:t>
            </a:r>
          </a:p>
        </p:txBody>
      </p:sp>
      <p:pic>
        <p:nvPicPr>
          <p:cNvPr id="7"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7605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xmlns:a="http://schemas.openxmlformats.org/drawingml/2006/main">
              <a:rPr lang="no" sz="2700" b="1" dirty="0" smtClean="0">
                <a:solidFill>
                  <a:srgbClr val="000000"/>
                </a:solidFill>
                <a:latin typeface="Comic Sans MS" panose="030F0702030302020204" pitchFamily="66" charset="0"/>
              </a:rPr>
              <a:t> </a:t>
            </a:r>
            <a:br xmlns:a="http://schemas.openxmlformats.org/drawingml/2006/main">
              <a:rPr lang="tr-TR" sz="2700" b="1" dirty="0" smtClean="0">
                <a:solidFill>
                  <a:srgbClr val="000000"/>
                </a:solidFill>
                <a:latin typeface="Comic Sans MS" panose="030F0702030302020204" pitchFamily="66" charset="0"/>
              </a:rPr>
            </a:br>
            <a:r xmlns:a="http://schemas.openxmlformats.org/drawingml/2006/main">
              <a:rPr lang="no" sz="2700" b="1" dirty="0">
                <a:solidFill>
                  <a:srgbClr val="000000"/>
                </a:solidFill>
                <a:latin typeface="Comic Sans MS" panose="030F0702030302020204" pitchFamily="66" charset="0"/>
              </a:rPr>
              <a:t/>
            </a:r>
            <a:br xmlns:a="http://schemas.openxmlformats.org/drawingml/2006/main">
              <a:rPr lang="tr-TR" sz="2700" b="1" dirty="0">
                <a:solidFill>
                  <a:srgbClr val="000000"/>
                </a:solidFill>
                <a:latin typeface="Comic Sans MS" panose="030F0702030302020204" pitchFamily="66" charset="0"/>
              </a:rPr>
            </a:br>
            <a:r xmlns:a="http://schemas.openxmlformats.org/drawingml/2006/main">
              <a:rPr lang="no" sz="2700" b="1" dirty="0" smtClean="0">
                <a:solidFill>
                  <a:srgbClr val="000000"/>
                </a:solidFill>
                <a:latin typeface="Comic Sans MS" panose="030F0702030302020204" pitchFamily="66" charset="0"/>
              </a:rPr>
              <a:t>                 </a:t>
            </a:r>
            <a:r xmlns:a="http://schemas.openxmlformats.org/drawingml/2006/main">
              <a:rPr lang="no" sz="2700" b="1" dirty="0" err="1" smtClean="0">
                <a:solidFill>
                  <a:srgbClr val="000000"/>
                </a:solidFill>
                <a:latin typeface="Comic Sans MS" panose="030F0702030302020204" pitchFamily="66" charset="0"/>
              </a:rPr>
              <a:t>enhet</a:t>
            </a:r>
            <a:r xmlns:a="http://schemas.openxmlformats.org/drawingml/2006/main">
              <a:rPr lang="no" sz="2700" b="1" dirty="0" smtClean="0">
                <a:solidFill>
                  <a:srgbClr val="000000"/>
                </a:solidFill>
                <a:latin typeface="Comic Sans MS" panose="030F0702030302020204" pitchFamily="66" charset="0"/>
              </a:rPr>
              <a:t> </a:t>
            </a:r>
            <a:r xmlns:a="http://schemas.openxmlformats.org/drawingml/2006/main">
              <a:rPr lang="no" sz="2700" b="1" dirty="0">
                <a:solidFill>
                  <a:srgbClr val="000000"/>
                </a:solidFill>
                <a:latin typeface="Comic Sans MS" panose="030F0702030302020204" pitchFamily="66" charset="0"/>
              </a:rPr>
              <a:t>4 </a:t>
            </a:r>
            <a:r xmlns:a="http://schemas.openxmlformats.org/drawingml/2006/main">
              <a:rPr lang="no" sz="2700" dirty="0" smtClean="0">
                <a:latin typeface="Comic Sans MS" panose="030F0702030302020204" pitchFamily="66" charset="0"/>
              </a:rPr>
              <a:t>: </a:t>
            </a:r>
            <a:r xmlns:a="http://schemas.openxmlformats.org/drawingml/2006/main">
              <a:rPr lang="no" sz="2700" b="1" dirty="0" err="1" smtClean="0">
                <a:solidFill>
                  <a:srgbClr val="0070C0"/>
                </a:solidFill>
                <a:latin typeface="Comic Sans MS" panose="030F0702030302020204" pitchFamily="66" charset="0"/>
              </a:rPr>
              <a:t>Digital</a:t>
            </a:r>
            <a:r xmlns:a="http://schemas.openxmlformats.org/drawingml/2006/main">
              <a:rPr lang="no" sz="2700" b="1" dirty="0" smtClean="0">
                <a:solidFill>
                  <a:srgbClr val="0070C0"/>
                </a:solidFill>
                <a:latin typeface="Comic Sans MS" panose="030F0702030302020204" pitchFamily="66" charset="0"/>
              </a:rPr>
              <a:t> </a:t>
            </a:r>
            <a:r xmlns:a="http://schemas.openxmlformats.org/drawingml/2006/main">
              <a:rPr lang="no" sz="2700" b="1" dirty="0" err="1" smtClean="0">
                <a:solidFill>
                  <a:srgbClr val="0070C0"/>
                </a:solidFill>
                <a:latin typeface="Comic Sans MS" panose="030F0702030302020204" pitchFamily="66" charset="0"/>
              </a:rPr>
              <a:t>kommunikasjon</a:t>
            </a:r>
            <a:r xmlns:a="http://schemas.openxmlformats.org/drawingml/2006/main">
              <a:rPr lang="no" sz="5400" dirty="0">
                <a:solidFill>
                  <a:srgbClr val="0070C0"/>
                </a:solidFill>
                <a:latin typeface="Comic Sans MS" panose="030F0702030302020204" pitchFamily="66" charset="0"/>
              </a:rPr>
              <a:t/>
            </a:r>
            <a:br xmlns:a="http://schemas.openxmlformats.org/drawingml/2006/main">
              <a:rPr lang="tr-TR" sz="5400" dirty="0">
                <a:solidFill>
                  <a:srgbClr val="0070C0"/>
                </a:solidFill>
                <a:latin typeface="Comic Sans MS" panose="030F0702030302020204" pitchFamily="66" charset="0"/>
              </a:rPr>
            </a:br>
            <a:endParaRPr xmlns:a="http://schemas.openxmlformats.org/drawingml/2006/main" lang="tr-TR" dirty="0"/>
          </a:p>
        </p:txBody>
      </p:sp>
      <p:pic>
        <p:nvPicPr>
          <p:cNvPr id="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8" name="Resim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9"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69890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xmlns:a="http://schemas.openxmlformats.org/drawingml/2006/main" algn="ctr"/>
            <a:r xmlns:a="http://schemas.openxmlformats.org/drawingml/2006/main">
              <a:rPr lang="no" dirty="0" err="1" smtClean="0"/>
              <a:t>Dıgıtal</a:t>
            </a:r>
            <a:r xmlns:a="http://schemas.openxmlformats.org/drawingml/2006/main">
              <a:rPr lang="no" dirty="0" smtClean="0"/>
              <a:t> </a:t>
            </a:r>
            <a:r xmlns:a="http://schemas.openxmlformats.org/drawingml/2006/main">
              <a:rPr lang="no" dirty="0" err="1" smtClean="0"/>
              <a:t>kommunikasjon</a:t>
            </a:r>
            <a:endParaRPr xmlns:a="http://schemas.openxmlformats.org/drawingml/2006/main" lang="tr-TR" dirty="0"/>
          </a:p>
        </p:txBody>
      </p:sp>
      <p:sp>
        <p:nvSpPr>
          <p:cNvPr id="3" name="İçerik Yer Tutucusu 2"/>
          <p:cNvSpPr>
            <a:spLocks noGrp="1"/>
          </p:cNvSpPr>
          <p:nvPr>
            <p:ph idx="1"/>
          </p:nvPr>
        </p:nvSpPr>
        <p:spPr>
          <a:xfrm>
            <a:off x="1251678" y="1874517"/>
            <a:ext cx="4936686" cy="4586501"/>
          </a:xfrm>
        </p:spPr>
        <p:txBody>
          <a:bodyPr>
            <a:normAutofit/>
          </a:bodyPr>
          <a:lstStyle/>
          <a:p>
            <a:pPr marL="0" indent="0">
              <a:buNone/>
            </a:pPr>
            <a:endParaRPr lang="tr-TR" dirty="0" smtClean="0"/>
          </a:p>
          <a:p>
            <a:pPr marL="0" indent="0">
              <a:buNone/>
            </a:pPr>
            <a:endParaRPr lang="tr-TR" dirty="0"/>
          </a:p>
          <a:p>
            <a:pPr xmlns:a="http://schemas.openxmlformats.org/drawingml/2006/main" fontAlgn="base"/>
            <a:r xmlns:a="http://schemas.openxmlformats.org/drawingml/2006/main">
              <a:rPr lang="no" dirty="0" err="1">
                <a:solidFill>
                  <a:schemeClr val="tx1"/>
                </a:solidFill>
              </a:rPr>
              <a:t>Digital</a:t>
            </a:r>
            <a:r xmlns:a="http://schemas.openxmlformats.org/drawingml/2006/main">
              <a:rPr lang="no" dirty="0">
                <a:solidFill>
                  <a:schemeClr val="tx1"/>
                </a:solidFill>
              </a:rPr>
              <a:t> </a:t>
            </a:r>
            <a:r xmlns:a="http://schemas.openxmlformats.org/drawingml/2006/main">
              <a:rPr lang="no" dirty="0" err="1">
                <a:solidFill>
                  <a:schemeClr val="tx1"/>
                </a:solidFill>
              </a:rPr>
              <a:t>kommunikasjon </a:t>
            </a:r>
            <a:r xmlns:a="http://schemas.openxmlformats.org/drawingml/2006/main">
              <a:rPr lang="no" dirty="0">
                <a:solidFill>
                  <a:schemeClr val="tx1"/>
                </a:solidFill>
              </a:rPr>
              <a:t>er </a:t>
            </a:r>
            <a:r xmlns:a="http://schemas.openxmlformats.org/drawingml/2006/main">
              <a:rPr lang="no" dirty="0" err="1">
                <a:solidFill>
                  <a:schemeClr val="tx1"/>
                </a:solidFill>
              </a:rPr>
              <a:t>_</a:t>
            </a:r>
            <a:r xmlns:a="http://schemas.openxmlformats.org/drawingml/2006/main">
              <a:rPr lang="no" dirty="0">
                <a:solidFill>
                  <a:schemeClr val="tx1"/>
                </a:solidFill>
              </a:rPr>
              <a:t> </a:t>
            </a:r>
            <a:r xmlns:a="http://schemas.openxmlformats.org/drawingml/2006/main">
              <a:rPr lang="no" dirty="0" err="1">
                <a:solidFill>
                  <a:schemeClr val="tx1"/>
                </a:solidFill>
              </a:rPr>
              <a:t>bruk </a:t>
            </a:r>
            <a:r xmlns:a="http://schemas.openxmlformats.org/drawingml/2006/main">
              <a:rPr lang="no" dirty="0">
                <a:solidFill>
                  <a:schemeClr val="tx1"/>
                </a:solidFill>
              </a:rPr>
              <a:t>av nettbaserte </a:t>
            </a:r>
            <a:r xmlns:a="http://schemas.openxmlformats.org/drawingml/2006/main">
              <a:rPr lang="no" dirty="0" err="1">
                <a:solidFill>
                  <a:schemeClr val="tx1"/>
                </a:solidFill>
              </a:rPr>
              <a:t>verktøy</a:t>
            </a:r>
            <a:r xmlns:a="http://schemas.openxmlformats.org/drawingml/2006/main">
              <a:rPr lang="no" dirty="0">
                <a:solidFill>
                  <a:schemeClr val="tx1"/>
                </a:solidFill>
              </a:rPr>
              <a:t> </a:t>
            </a:r>
            <a:r xmlns:a="http://schemas.openxmlformats.org/drawingml/2006/main">
              <a:rPr lang="no" dirty="0" err="1">
                <a:solidFill>
                  <a:schemeClr val="tx1"/>
                </a:solidFill>
              </a:rPr>
              <a:t>som</a:t>
            </a:r>
            <a:r xmlns:a="http://schemas.openxmlformats.org/drawingml/2006/main">
              <a:rPr lang="no" dirty="0">
                <a:solidFill>
                  <a:schemeClr val="tx1"/>
                </a:solidFill>
              </a:rPr>
              <a:t> </a:t>
            </a:r>
            <a:r xmlns:a="http://schemas.openxmlformats.org/drawingml/2006/main">
              <a:rPr lang="no" dirty="0" err="1">
                <a:solidFill>
                  <a:schemeClr val="tx1"/>
                </a:solidFill>
              </a:rPr>
              <a:t>e -post </a:t>
            </a:r>
            <a:r xmlns:a="http://schemas.openxmlformats.org/drawingml/2006/main">
              <a:rPr lang="no" dirty="0">
                <a:solidFill>
                  <a:schemeClr val="tx1"/>
                </a:solidFill>
              </a:rPr>
              <a:t>, </a:t>
            </a:r>
            <a:r xmlns:a="http://schemas.openxmlformats.org/drawingml/2006/main">
              <a:rPr lang="no" dirty="0" err="1">
                <a:solidFill>
                  <a:schemeClr val="tx1"/>
                </a:solidFill>
              </a:rPr>
              <a:t>sosialt</a:t>
            </a:r>
            <a:r xmlns:a="http://schemas.openxmlformats.org/drawingml/2006/main">
              <a:rPr lang="no" dirty="0">
                <a:solidFill>
                  <a:schemeClr val="tx1"/>
                </a:solidFill>
              </a:rPr>
              <a:t> </a:t>
            </a:r>
            <a:r xmlns:a="http://schemas.openxmlformats.org/drawingml/2006/main">
              <a:rPr lang="no" dirty="0" err="1">
                <a:solidFill>
                  <a:schemeClr val="tx1"/>
                </a:solidFill>
              </a:rPr>
              <a:t>media</a:t>
            </a:r>
            <a:r xmlns:a="http://schemas.openxmlformats.org/drawingml/2006/main">
              <a:rPr lang="no" dirty="0">
                <a:solidFill>
                  <a:schemeClr val="tx1"/>
                </a:solidFill>
              </a:rPr>
              <a:t> </a:t>
            </a:r>
            <a:r xmlns:a="http://schemas.openxmlformats.org/drawingml/2006/main">
              <a:rPr lang="no" dirty="0" err="1">
                <a:solidFill>
                  <a:schemeClr val="tx1"/>
                </a:solidFill>
              </a:rPr>
              <a:t>meldinger</a:t>
            </a:r>
            <a:r xmlns:a="http://schemas.openxmlformats.org/drawingml/2006/main">
              <a:rPr lang="no" dirty="0">
                <a:solidFill>
                  <a:schemeClr val="tx1"/>
                </a:solidFill>
              </a:rPr>
              <a:t> </a:t>
            </a:r>
            <a:r xmlns:a="http://schemas.openxmlformats.org/drawingml/2006/main">
              <a:rPr lang="no" dirty="0" err="1">
                <a:solidFill>
                  <a:schemeClr val="tx1"/>
                </a:solidFill>
              </a:rPr>
              <a:t>og</a:t>
            </a:r>
            <a:r xmlns:a="http://schemas.openxmlformats.org/drawingml/2006/main">
              <a:rPr lang="no" dirty="0">
                <a:solidFill>
                  <a:schemeClr val="tx1"/>
                </a:solidFill>
              </a:rPr>
              <a:t> </a:t>
            </a:r>
            <a:r xmlns:a="http://schemas.openxmlformats.org/drawingml/2006/main">
              <a:rPr lang="no" dirty="0" err="1">
                <a:solidFill>
                  <a:schemeClr val="tx1"/>
                </a:solidFill>
              </a:rPr>
              <a:t>tekster</a:t>
            </a:r>
            <a:r xmlns:a="http://schemas.openxmlformats.org/drawingml/2006/main">
              <a:rPr lang="no" dirty="0">
                <a:solidFill>
                  <a:schemeClr val="tx1"/>
                </a:solidFill>
              </a:rPr>
              <a:t> </a:t>
            </a:r>
            <a:r xmlns:a="http://schemas.openxmlformats.org/drawingml/2006/main">
              <a:rPr lang="no" dirty="0" err="1">
                <a:solidFill>
                  <a:schemeClr val="tx1"/>
                </a:solidFill>
              </a:rPr>
              <a:t>til</a:t>
            </a:r>
            <a:r xmlns:a="http://schemas.openxmlformats.org/drawingml/2006/main">
              <a:rPr lang="no" dirty="0">
                <a:solidFill>
                  <a:schemeClr val="tx1"/>
                </a:solidFill>
              </a:rPr>
              <a:t> </a:t>
            </a:r>
            <a:r xmlns:a="http://schemas.openxmlformats.org/drawingml/2006/main">
              <a:rPr lang="no" dirty="0" err="1">
                <a:solidFill>
                  <a:schemeClr val="tx1"/>
                </a:solidFill>
              </a:rPr>
              <a:t>å nå</a:t>
            </a:r>
            <a:r xmlns:a="http://schemas.openxmlformats.org/drawingml/2006/main">
              <a:rPr lang="no" dirty="0">
                <a:solidFill>
                  <a:schemeClr val="tx1"/>
                </a:solidFill>
              </a:rPr>
              <a:t> </a:t>
            </a:r>
            <a:r xmlns:a="http://schemas.openxmlformats.org/drawingml/2006/main">
              <a:rPr lang="no" dirty="0" err="1">
                <a:solidFill>
                  <a:schemeClr val="tx1"/>
                </a:solidFill>
              </a:rPr>
              <a:t>annen</a:t>
            </a:r>
            <a:r xmlns:a="http://schemas.openxmlformats.org/drawingml/2006/main">
              <a:rPr lang="no" dirty="0">
                <a:solidFill>
                  <a:schemeClr val="tx1"/>
                </a:solidFill>
              </a:rPr>
              <a:t> </a:t>
            </a:r>
            <a:r xmlns:a="http://schemas.openxmlformats.org/drawingml/2006/main">
              <a:rPr lang="no" dirty="0" err="1">
                <a:solidFill>
                  <a:schemeClr val="tx1"/>
                </a:solidFill>
              </a:rPr>
              <a:t>enkeltpersoner</a:t>
            </a:r>
            <a:r xmlns:a="http://schemas.openxmlformats.org/drawingml/2006/main">
              <a:rPr lang="no" dirty="0">
                <a:solidFill>
                  <a:schemeClr val="tx1"/>
                </a:solidFill>
              </a:rPr>
              <a:t> </a:t>
            </a:r>
            <a:r xmlns:a="http://schemas.openxmlformats.org/drawingml/2006/main">
              <a:rPr lang="no" dirty="0" err="1">
                <a:solidFill>
                  <a:schemeClr val="tx1"/>
                </a:solidFill>
              </a:rPr>
              <a:t>eller </a:t>
            </a:r>
            <a:r xmlns:a="http://schemas.openxmlformats.org/drawingml/2006/main">
              <a:rPr lang="no" dirty="0">
                <a:solidFill>
                  <a:schemeClr val="tx1"/>
                </a:solidFill>
              </a:rPr>
              <a:t>en </a:t>
            </a:r>
            <a:r xmlns:a="http://schemas.openxmlformats.org/drawingml/2006/main">
              <a:rPr lang="no" dirty="0" err="1">
                <a:solidFill>
                  <a:schemeClr val="tx1"/>
                </a:solidFill>
              </a:rPr>
              <a:t>bestemt</a:t>
            </a:r>
            <a:r xmlns:a="http://schemas.openxmlformats.org/drawingml/2006/main">
              <a:rPr lang="no" dirty="0">
                <a:solidFill>
                  <a:schemeClr val="tx1"/>
                </a:solidFill>
              </a:rPr>
              <a:t> </a:t>
            </a:r>
            <a:r xmlns:a="http://schemas.openxmlformats.org/drawingml/2006/main">
              <a:rPr lang="no" dirty="0" err="1">
                <a:solidFill>
                  <a:schemeClr val="tx1"/>
                </a:solidFill>
              </a:rPr>
              <a:t>publikum </a:t>
            </a:r>
            <a:r xmlns:a="http://schemas.openxmlformats.org/drawingml/2006/main">
              <a:rPr lang="no" dirty="0">
                <a:solidFill>
                  <a:schemeClr val="tx1"/>
                </a:solidFill>
              </a:rPr>
              <a:t>i </a:t>
            </a:r>
            <a:r xmlns:a="http://schemas.openxmlformats.org/drawingml/2006/main">
              <a:rPr lang="no" dirty="0" err="1">
                <a:solidFill>
                  <a:schemeClr val="tx1"/>
                </a:solidFill>
              </a:rPr>
              <a:t>rekkefølge</a:t>
            </a:r>
            <a:r xmlns:a="http://schemas.openxmlformats.org/drawingml/2006/main">
              <a:rPr lang="no" dirty="0">
                <a:solidFill>
                  <a:schemeClr val="tx1"/>
                </a:solidFill>
              </a:rPr>
              <a:t> </a:t>
            </a:r>
            <a:r xmlns:a="http://schemas.openxmlformats.org/drawingml/2006/main">
              <a:rPr lang="no" dirty="0" err="1">
                <a:solidFill>
                  <a:schemeClr val="tx1"/>
                </a:solidFill>
              </a:rPr>
              <a:t>til</a:t>
            </a:r>
            <a:r xmlns:a="http://schemas.openxmlformats.org/drawingml/2006/main">
              <a:rPr lang="no" dirty="0">
                <a:solidFill>
                  <a:schemeClr val="tx1"/>
                </a:solidFill>
              </a:rPr>
              <a:t> </a:t>
            </a:r>
            <a:r xmlns:a="http://schemas.openxmlformats.org/drawingml/2006/main">
              <a:rPr lang="no" dirty="0" err="1">
                <a:solidFill>
                  <a:schemeClr val="tx1"/>
                </a:solidFill>
              </a:rPr>
              <a:t>dele </a:t>
            </a:r>
            <a:r xmlns:a="http://schemas.openxmlformats.org/drawingml/2006/main">
              <a:rPr lang="no" dirty="0">
                <a:solidFill>
                  <a:schemeClr val="tx1"/>
                </a:solidFill>
              </a:rPr>
              <a:t>en </a:t>
            </a:r>
            <a:r xmlns:a="http://schemas.openxmlformats.org/drawingml/2006/main">
              <a:rPr lang="no" dirty="0" err="1">
                <a:solidFill>
                  <a:schemeClr val="tx1"/>
                </a:solidFill>
              </a:rPr>
              <a:t>melding </a:t>
            </a:r>
            <a:r xmlns:a="http://schemas.openxmlformats.org/drawingml/2006/main">
              <a:rPr lang="no" dirty="0">
                <a:solidFill>
                  <a:schemeClr val="tx1"/>
                </a:solidFill>
              </a:rPr>
              <a:t>. </a:t>
            </a:r>
            <a:r xmlns:a="http://schemas.openxmlformats.org/drawingml/2006/main">
              <a:rPr lang="no" dirty="0" err="1">
                <a:solidFill>
                  <a:schemeClr val="tx1"/>
                </a:solidFill>
              </a:rPr>
              <a:t>Til og med</a:t>
            </a:r>
            <a:r xmlns:a="http://schemas.openxmlformats.org/drawingml/2006/main">
              <a:rPr lang="no" dirty="0">
                <a:solidFill>
                  <a:schemeClr val="tx1"/>
                </a:solidFill>
              </a:rPr>
              <a:t> </a:t>
            </a:r>
            <a:r xmlns:a="http://schemas.openxmlformats.org/drawingml/2006/main">
              <a:rPr lang="no" dirty="0" err="1">
                <a:solidFill>
                  <a:schemeClr val="tx1"/>
                </a:solidFill>
              </a:rPr>
              <a:t>noe </a:t>
            </a:r>
            <a:r xmlns:a="http://schemas.openxmlformats.org/drawingml/2006/main">
              <a:rPr lang="no" dirty="0">
                <a:solidFill>
                  <a:schemeClr val="tx1"/>
                </a:solidFill>
              </a:rPr>
              <a:t>så </a:t>
            </a:r>
            <a:r xmlns:a="http://schemas.openxmlformats.org/drawingml/2006/main">
              <a:rPr lang="no" dirty="0" err="1">
                <a:solidFill>
                  <a:schemeClr val="tx1"/>
                </a:solidFill>
              </a:rPr>
              <a:t>enkelt </a:t>
            </a:r>
            <a:r xmlns:a="http://schemas.openxmlformats.org/drawingml/2006/main">
              <a:rPr lang="no" dirty="0">
                <a:solidFill>
                  <a:schemeClr val="tx1"/>
                </a:solidFill>
              </a:rPr>
              <a:t>som </a:t>
            </a:r>
            <a:r xmlns:a="http://schemas.openxmlformats.org/drawingml/2006/main">
              <a:rPr lang="no" dirty="0" err="1">
                <a:solidFill>
                  <a:schemeClr val="tx1"/>
                </a:solidFill>
              </a:rPr>
              <a:t>å lese</a:t>
            </a:r>
            <a:r xmlns:a="http://schemas.openxmlformats.org/drawingml/2006/main">
              <a:rPr lang="no" dirty="0">
                <a:solidFill>
                  <a:schemeClr val="tx1"/>
                </a:solidFill>
              </a:rPr>
              <a:t> </a:t>
            </a:r>
            <a:r xmlns:a="http://schemas.openxmlformats.org/drawingml/2006/main">
              <a:rPr lang="no" dirty="0" err="1">
                <a:solidFill>
                  <a:schemeClr val="tx1"/>
                </a:solidFill>
              </a:rPr>
              <a:t>de</a:t>
            </a:r>
            <a:r xmlns:a="http://schemas.openxmlformats.org/drawingml/2006/main">
              <a:rPr lang="no" dirty="0">
                <a:solidFill>
                  <a:schemeClr val="tx1"/>
                </a:solidFill>
              </a:rPr>
              <a:t> </a:t>
            </a:r>
            <a:r xmlns:a="http://schemas.openxmlformats.org/drawingml/2006/main">
              <a:rPr lang="no" dirty="0" err="1">
                <a:solidFill>
                  <a:schemeClr val="tx1"/>
                </a:solidFill>
              </a:rPr>
              <a:t>tekst </a:t>
            </a:r>
            <a:r xmlns:a="http://schemas.openxmlformats.org/drawingml/2006/main">
              <a:rPr lang="no" dirty="0">
                <a:solidFill>
                  <a:schemeClr val="tx1"/>
                </a:solidFill>
              </a:rPr>
              <a:t>på en </a:t>
            </a:r>
            <a:r xmlns:a="http://schemas.openxmlformats.org/drawingml/2006/main">
              <a:rPr lang="no" dirty="0" err="1">
                <a:solidFill>
                  <a:schemeClr val="tx1"/>
                </a:solidFill>
              </a:rPr>
              <a:t>nettside</a:t>
            </a:r>
            <a:r xmlns:a="http://schemas.openxmlformats.org/drawingml/2006/main">
              <a:rPr lang="no" dirty="0">
                <a:solidFill>
                  <a:schemeClr val="tx1"/>
                </a:solidFill>
              </a:rPr>
              <a:t> </a:t>
            </a:r>
            <a:r xmlns:a="http://schemas.openxmlformats.org/drawingml/2006/main">
              <a:rPr lang="no" dirty="0" err="1">
                <a:solidFill>
                  <a:schemeClr val="tx1"/>
                </a:solidFill>
              </a:rPr>
              <a:t>som</a:t>
            </a:r>
            <a:r xmlns:a="http://schemas.openxmlformats.org/drawingml/2006/main">
              <a:rPr lang="no" dirty="0">
                <a:solidFill>
                  <a:schemeClr val="tx1"/>
                </a:solidFill>
              </a:rPr>
              <a:t> </a:t>
            </a:r>
            <a:r xmlns:a="http://schemas.openxmlformats.org/drawingml/2006/main">
              <a:rPr lang="no" dirty="0" err="1">
                <a:solidFill>
                  <a:schemeClr val="tx1"/>
                </a:solidFill>
              </a:rPr>
              <a:t>dette </a:t>
            </a:r>
            <a:r xmlns:a="http://schemas.openxmlformats.org/drawingml/2006/main">
              <a:rPr lang="no" dirty="0">
                <a:solidFill>
                  <a:schemeClr val="tx1"/>
                </a:solidFill>
              </a:rPr>
              <a:t>kan </a:t>
            </a:r>
            <a:r xmlns:a="http://schemas.openxmlformats.org/drawingml/2006/main">
              <a:rPr lang="no" dirty="0" err="1">
                <a:solidFill>
                  <a:schemeClr val="tx1"/>
                </a:solidFill>
              </a:rPr>
              <a:t>vurderes</a:t>
            </a:r>
            <a:r xmlns:a="http://schemas.openxmlformats.org/drawingml/2006/main">
              <a:rPr lang="no" dirty="0">
                <a:solidFill>
                  <a:schemeClr val="tx1"/>
                </a:solidFill>
              </a:rPr>
              <a:t> </a:t>
            </a:r>
            <a:r xmlns:a="http://schemas.openxmlformats.org/drawingml/2006/main">
              <a:rPr lang="no" dirty="0" err="1">
                <a:solidFill>
                  <a:schemeClr val="tx1"/>
                </a:solidFill>
              </a:rPr>
              <a:t>digital</a:t>
            </a:r>
            <a:r xmlns:a="http://schemas.openxmlformats.org/drawingml/2006/main">
              <a:rPr lang="no" dirty="0">
                <a:solidFill>
                  <a:schemeClr val="tx1"/>
                </a:solidFill>
              </a:rPr>
              <a:t> </a:t>
            </a:r>
            <a:r xmlns:a="http://schemas.openxmlformats.org/drawingml/2006/main">
              <a:rPr lang="no" dirty="0" err="1">
                <a:solidFill>
                  <a:schemeClr val="tx1"/>
                </a:solidFill>
              </a:rPr>
              <a:t>kommunikasjon </a:t>
            </a:r>
            <a:r xmlns:a="http://schemas.openxmlformats.org/drawingml/2006/main">
              <a:rPr lang="no" dirty="0">
                <a:solidFill>
                  <a:schemeClr val="tx1"/>
                </a:solidFill>
              </a:rPr>
              <a:t>.</a:t>
            </a:r>
          </a:p>
          <a:p>
            <a:endParaRPr lang="tr-TR" dirty="0"/>
          </a:p>
        </p:txBody>
      </p:sp>
      <p:pic>
        <p:nvPicPr>
          <p:cNvPr id="1026" name="Picture 2" descr="https://er.educause.edu/-/media/images/blogs/2020/6/er20_2412_706x394_blog.jpg?hash=17F35852FE92A2C287CF84F29605C4EEBC57FAFD&amp;la=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0812" y="2426319"/>
            <a:ext cx="5377008" cy="30007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75367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043709" y="382385"/>
            <a:ext cx="10386291" cy="1492132"/>
          </a:xfrm>
        </p:spPr>
        <p:txBody>
          <a:bodyPr>
            <a:normAutofit fontScale="90000"/>
          </a:bodyPr>
          <a:lstStyle/>
          <a:p>
            <a:r xmlns:a="http://schemas.openxmlformats.org/drawingml/2006/main">
              <a:rPr lang="no" sz="4600" dirty="0" smtClean="0"/>
              <a:t>  </a:t>
            </a:r>
            <a:r xmlns:a="http://schemas.openxmlformats.org/drawingml/2006/main">
              <a:rPr lang="no" sz="5700" b="1" dirty="0"/>
              <a:t>Hvorfor er digital kommunikasjon</a:t>
            </a:r>
            <a:r xmlns:a="http://schemas.openxmlformats.org/drawingml/2006/main">
              <a:rPr lang="no" sz="5700" b="1" dirty="0" smtClean="0"/>
              <a:t> </a:t>
            </a:r>
            <a:r xmlns:a="http://schemas.openxmlformats.org/drawingml/2006/main">
              <a:rPr lang="no" sz="5700" b="1" dirty="0" smtClean="0"/>
              <a:t>viktig </a:t>
            </a:r>
            <a:r xmlns:a="http://schemas.openxmlformats.org/drawingml/2006/main">
              <a:rPr lang="no" sz="5700" b="1" dirty="0"/>
              <a:t>?</a:t>
            </a:r>
            <a:r xmlns:a="http://schemas.openxmlformats.org/drawingml/2006/main">
              <a:rPr lang="no" b="1" i="1" dirty="0"/>
              <a:t/>
            </a:r>
            <a:br xmlns:a="http://schemas.openxmlformats.org/drawingml/2006/main">
              <a:rPr lang="tr-TR" b="1" i="1" dirty="0"/>
            </a:br>
            <a:endParaRPr xmlns:a="http://schemas.openxmlformats.org/drawingml/2006/main" lang="tr-TR" b="1" i="1" dirty="0"/>
          </a:p>
        </p:txBody>
      </p:sp>
      <p:sp>
        <p:nvSpPr>
          <p:cNvPr id="3" name="İçerik Yer Tutucusu 2"/>
          <p:cNvSpPr>
            <a:spLocks noGrp="1"/>
          </p:cNvSpPr>
          <p:nvPr>
            <p:ph idx="1"/>
          </p:nvPr>
        </p:nvSpPr>
        <p:spPr>
          <a:xfrm>
            <a:off x="1251678" y="1939636"/>
            <a:ext cx="10178322" cy="3939956"/>
          </a:xfrm>
        </p:spPr>
        <p:txBody>
          <a:bodyPr>
            <a:normAutofit lnSpcReduction="10000"/>
          </a:bodyPr>
          <a:lstStyle/>
          <a:p>
            <a:r xmlns:a="http://schemas.openxmlformats.org/drawingml/2006/main">
              <a:rPr lang="no" dirty="0">
                <a:solidFill>
                  <a:schemeClr val="tx1"/>
                </a:solidFill>
              </a:rPr>
              <a:t>For det første er det viktig for myndigheter på grunn av hvor populær digital kommunikasjon er blant befolkningen. Innbyggere stiller ikke spørsmål som "hva er digital kommunikasjon?" de lurer på hvorfor mange regjeringer har vært tregere med å ta i bruk det og tilby de digitale tjenestene de forventer å se.</a:t>
            </a:r>
            <a:endParaRPr xmlns:a="http://schemas.openxmlformats.org/drawingml/2006/main" lang="tr-TR" dirty="0">
              <a:solidFill>
                <a:schemeClr val="tx1"/>
              </a:solidFill>
            </a:endParaRPr>
          </a:p>
          <a:p>
            <a:r xmlns:a="http://schemas.openxmlformats.org/drawingml/2006/main">
              <a:rPr lang="no" dirty="0">
                <a:solidFill>
                  <a:schemeClr val="tx1"/>
                </a:solidFill>
              </a:rPr>
              <a:t>Digital kommunikasjon er viktig for myndigheter, ikke bare fordi innbyggerne forventer mer av det fra myndigheter, men også fordi myndigheter kan engasjere innbyggerne mer meningsfullt ved å bruke digital kommunikasjon.</a:t>
            </a:r>
            <a:endParaRPr xmlns:a="http://schemas.openxmlformats.org/drawingml/2006/main" lang="tr-TR" dirty="0">
              <a:solidFill>
                <a:schemeClr val="tx1"/>
              </a:solidFill>
            </a:endParaRPr>
          </a:p>
          <a:p>
            <a:r xmlns:a="http://schemas.openxmlformats.org/drawingml/2006/main">
              <a:rPr lang="no" dirty="0">
                <a:solidFill>
                  <a:schemeClr val="tx1"/>
                </a:solidFill>
              </a:rPr>
              <a:t>Mobiltelefoner og andre enheter gir mulighet for personlig kommunikasjon. Verktøy som Google Hangouts, blant andre video- og meldingssystemer, blir brukt som en måte for elever å kommunisere med lærere. Mange distrikter oppfordrer studenter til å ta med din egen enhet (BYOD) for å tillate supplerende teknologi på skolene og tillate teknologi som elevene er komfortable med.</a:t>
            </a:r>
            <a:endParaRPr xmlns:a="http://schemas.openxmlformats.org/drawingml/2006/main" lang="tr-TR" dirty="0">
              <a:solidFill>
                <a:schemeClr val="tx1"/>
              </a:solidFill>
            </a:endParaRPr>
          </a:p>
        </p:txBody>
      </p:sp>
    </p:spTree>
    <p:extLst>
      <p:ext uri="{BB962C8B-B14F-4D97-AF65-F5344CB8AC3E}">
        <p14:creationId xmlns:p14="http://schemas.microsoft.com/office/powerpoint/2010/main" val="31409256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052945" y="382385"/>
            <a:ext cx="10778837" cy="1492132"/>
          </a:xfrm>
        </p:spPr>
        <p:txBody>
          <a:bodyPr>
            <a:normAutofit/>
          </a:bodyPr>
          <a:lstStyle/>
          <a:p>
            <a:r xmlns:a="http://schemas.openxmlformats.org/drawingml/2006/main">
              <a:rPr lang="no" b="1" dirty="0"/>
              <a:t>Former for </a:t>
            </a:r>
            <a:r xmlns:a="http://schemas.openxmlformats.org/drawingml/2006/main">
              <a:rPr lang="no" b="1" dirty="0" err="1" smtClean="0"/>
              <a:t>dIGItal</a:t>
            </a:r>
            <a:r xmlns:a="http://schemas.openxmlformats.org/drawingml/2006/main">
              <a:rPr lang="no" b="1" dirty="0" smtClean="0"/>
              <a:t> </a:t>
            </a:r>
            <a:r xmlns:a="http://schemas.openxmlformats.org/drawingml/2006/main">
              <a:rPr lang="no" b="1" dirty="0" err="1" smtClean="0"/>
              <a:t>KOMMUNIKASJONER</a:t>
            </a:r>
            <a:endParaRPr xmlns:a="http://schemas.openxmlformats.org/drawingml/2006/main" lang="tr-TR" dirty="0"/>
          </a:p>
        </p:txBody>
      </p:sp>
      <p:sp>
        <p:nvSpPr>
          <p:cNvPr id="3" name="İçerik Yer Tutucusu 2"/>
          <p:cNvSpPr>
            <a:spLocks noGrp="1"/>
          </p:cNvSpPr>
          <p:nvPr>
            <p:ph idx="1"/>
          </p:nvPr>
        </p:nvSpPr>
        <p:spPr>
          <a:xfrm>
            <a:off x="1251678" y="1256145"/>
            <a:ext cx="10178322" cy="4623447"/>
          </a:xfrm>
        </p:spPr>
        <p:txBody>
          <a:bodyPr>
            <a:normAutofit/>
          </a:bodyPr>
          <a:lstStyle/>
          <a:p>
            <a:r xmlns:a="http://schemas.openxmlformats.org/drawingml/2006/main">
              <a:rPr lang="no" b="1" dirty="0">
                <a:solidFill>
                  <a:schemeClr val="tx1"/>
                </a:solidFill>
              </a:rPr>
              <a:t>Internett og e- </a:t>
            </a:r>
            <a:r xmlns:a="http://schemas.openxmlformats.org/drawingml/2006/main">
              <a:rPr lang="no" b="1" dirty="0" smtClean="0">
                <a:solidFill>
                  <a:schemeClr val="tx1"/>
                </a:solidFill>
              </a:rPr>
              <a:t>poster </a:t>
            </a:r>
            <a:r xmlns:a="http://schemas.openxmlformats.org/drawingml/2006/main">
              <a:rPr lang="no" b="1" dirty="0" smtClean="0">
                <a:solidFill>
                  <a:schemeClr val="tx1"/>
                </a:solidFill>
              </a:rPr>
              <a:t>: Internett </a:t>
            </a:r>
            <a:r xmlns:a="http://schemas.openxmlformats.org/drawingml/2006/main">
              <a:rPr lang="no" dirty="0" smtClean="0">
                <a:solidFill>
                  <a:schemeClr val="tx1"/>
                </a:solidFill>
              </a:rPr>
              <a:t>, </a:t>
            </a:r>
            <a:r xmlns:a="http://schemas.openxmlformats.org/drawingml/2006/main">
              <a:rPr lang="no" dirty="0">
                <a:solidFill>
                  <a:schemeClr val="tx1"/>
                </a:solidFill>
              </a:rPr>
              <a:t>som er kjent som nettverket som forbinder forskjellige datamaskiner over hele verden, er en enorm kommunikasjonskanal med anslagsvis 972 millioner nettbefolkning i 2007. E-post har derimot helt siden den ble introdusert på 1960-tallet. blitt ansett som det fremtredende verktøyet for digital kommunikasjon i både offentlige og private miljøer</a:t>
            </a:r>
            <a:endParaRPr xmlns:a="http://schemas.openxmlformats.org/drawingml/2006/main" lang="tr-TR" dirty="0" smtClean="0">
              <a:solidFill>
                <a:schemeClr val="tx1"/>
              </a:solidFill>
            </a:endParaRPr>
          </a:p>
          <a:p>
            <a:r xmlns:a="http://schemas.openxmlformats.org/drawingml/2006/main">
              <a:rPr lang="no" b="1" dirty="0">
                <a:solidFill>
                  <a:schemeClr val="tx1"/>
                </a:solidFill>
              </a:rPr>
              <a:t>Mobiltelefoner </a:t>
            </a:r>
            <a:r xmlns:a="http://schemas.openxmlformats.org/drawingml/2006/main">
              <a:rPr lang="no" b="1" dirty="0" smtClean="0">
                <a:solidFill>
                  <a:schemeClr val="tx1"/>
                </a:solidFill>
              </a:rPr>
              <a:t>: Tidligere hadde </a:t>
            </a:r>
            <a:r xmlns:a="http://schemas.openxmlformats.org/drawingml/2006/main">
              <a:rPr lang="no" b="1" dirty="0" smtClean="0">
                <a:solidFill>
                  <a:schemeClr val="tx1"/>
                </a:solidFill>
              </a:rPr>
              <a:t>mobiltelefoner </a:t>
            </a:r>
            <a:r xmlns:a="http://schemas.openxmlformats.org/drawingml/2006/main">
              <a:rPr lang="no" dirty="0">
                <a:solidFill>
                  <a:schemeClr val="tx1"/>
                </a:solidFill>
              </a:rPr>
              <a:t>kun anrop og tekstmeldinger (SMS) som kommunikasjonsmetoder. Takket være gjennombruddet av smarttelefon med 3G og Wi-Fi på midten av 2000-tallet og 4G de siste årene, har mobiltelefoner forvandlet seg til digitale overføringsenheter med flere praktiske kommunikasjonstyper. Multimediemeldinger, tale- og videosamtaler er nå tilgjengelige via dette elektroniske mediet.</a:t>
            </a:r>
            <a:endParaRPr xmlns:a="http://schemas.openxmlformats.org/drawingml/2006/main" lang="tr-TR" b="1" dirty="0" smtClean="0">
              <a:solidFill>
                <a:schemeClr val="tx1"/>
              </a:solidFill>
            </a:endParaRPr>
          </a:p>
          <a:p>
            <a:pPr marL="0" indent="0">
              <a:buNone/>
            </a:pPr>
            <a:endParaRPr lang="tr-TR" b="1" dirty="0" smtClean="0">
              <a:solidFill>
                <a:schemeClr val="tx1"/>
              </a:solidFill>
            </a:endParaRPr>
          </a:p>
        </p:txBody>
      </p:sp>
      <p:pic>
        <p:nvPicPr>
          <p:cNvPr id="2050" name="Picture 2" descr="https://www.techlineinfo.com/wp-content/uploads/2012/05/mobile-app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9396" y="4553528"/>
            <a:ext cx="3140604" cy="1884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6449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51678" y="360218"/>
            <a:ext cx="10178322" cy="5560291"/>
          </a:xfrm>
        </p:spPr>
        <p:txBody>
          <a:bodyPr/>
          <a:lstStyle/>
          <a:p>
            <a:r xmlns:a="http://schemas.openxmlformats.org/drawingml/2006/main">
              <a:rPr lang="no" b="1" dirty="0">
                <a:solidFill>
                  <a:schemeClr val="tx1"/>
                </a:solidFill>
              </a:rPr>
              <a:t>Høyoppløselig TV. </a:t>
            </a:r>
            <a:r xmlns:a="http://schemas.openxmlformats.org/drawingml/2006/main">
              <a:rPr lang="no" dirty="0">
                <a:solidFill>
                  <a:schemeClr val="tx1"/>
                </a:solidFill>
              </a:rPr>
              <a:t>TV blir vanligvis sett på som konvensjonelle medier og en form for kringkastingsmedier. Denne enheten mottar signaler for visuell og lyd for å vise meldinger fra markedsførere til kunder. Nyere teknologiinnovasjoner tillater imidlertid TV-er å streame Internett, spille spill, shoppe osv. Som et resultat blir høyoppløsnings-TV et digitalt kommunikasjonsmedium med digital interaktivitet.</a:t>
            </a:r>
            <a:endParaRPr xmlns:a="http://schemas.openxmlformats.org/drawingml/2006/main" lang="tr-TR" dirty="0">
              <a:solidFill>
                <a:schemeClr val="tx1"/>
              </a:solidFill>
            </a:endParaRPr>
          </a:p>
          <a:p>
            <a:r xmlns:a="http://schemas.openxmlformats.org/drawingml/2006/main">
              <a:rPr lang="no" b="1" dirty="0">
                <a:solidFill>
                  <a:schemeClr val="tx1"/>
                </a:solidFill>
              </a:rPr>
              <a:t>Fysiske digitale medier. </a:t>
            </a:r>
            <a:r xmlns:a="http://schemas.openxmlformats.org/drawingml/2006/main">
              <a:rPr lang="no" dirty="0">
                <a:solidFill>
                  <a:schemeClr val="tx1"/>
                </a:solidFill>
              </a:rPr>
              <a:t>De økende behovene til digitale overføringer krever at folk lagrer data elektronisk. Digitale filer utveksles daglig i nettmiljøet. Det er også en form for engasjerende digital kommunikasjon mellom mennesker.</a:t>
            </a:r>
            <a:endParaRPr xmlns:a="http://schemas.openxmlformats.org/drawingml/2006/main" lang="tr-TR" dirty="0">
              <a:solidFill>
                <a:schemeClr val="tx1"/>
              </a:solidFill>
            </a:endParaRPr>
          </a:p>
          <a:p>
            <a:pPr marL="0" indent="0">
              <a:buNone/>
            </a:pPr>
            <a:endParaRPr lang="tr-TR" dirty="0"/>
          </a:p>
        </p:txBody>
      </p:sp>
      <p:pic>
        <p:nvPicPr>
          <p:cNvPr id="3074" name="Picture 2" descr="https://s.yimg.com/uu/api/res/1.2/dfGlpg03BjU1.bGpY3aUDA--~B/aD05MDU7dz0xNDAwO2FwcGlkPXl0YWNoeW9u/https:/o.aolcdn.com/hss/storage/midas/b06a6be369bb902c913441e001418c/205531663/samsung-88-inch-qled-2017-08-0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473" y="3207930"/>
            <a:ext cx="5373254" cy="3473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27451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xmlns:a="http://schemas.openxmlformats.org/drawingml/2006/main">
              <a:rPr lang="no" b="1" dirty="0"/>
              <a:t>Eksempler på upassende digital kommunikasjon</a:t>
            </a:r>
            <a:endParaRPr xmlns:a="http://schemas.openxmlformats.org/drawingml/2006/main" lang="tr-TR" b="1" i="1" dirty="0"/>
          </a:p>
        </p:txBody>
      </p:sp>
      <p:sp>
        <p:nvSpPr>
          <p:cNvPr id="3" name="İçerik Yer Tutucusu 2"/>
          <p:cNvSpPr>
            <a:spLocks noGrp="1"/>
          </p:cNvSpPr>
          <p:nvPr>
            <p:ph idx="1"/>
          </p:nvPr>
        </p:nvSpPr>
        <p:spPr>
          <a:xfrm>
            <a:off x="1251678" y="1874517"/>
            <a:ext cx="10178322" cy="4792059"/>
          </a:xfrm>
        </p:spPr>
        <p:txBody>
          <a:bodyPr>
            <a:normAutofit/>
          </a:bodyPr>
          <a:lstStyle/>
          <a:p>
            <a:pPr xmlns:a="http://schemas.openxmlformats.org/drawingml/2006/main" marL="0" indent="0">
              <a:buNone/>
            </a:pPr>
            <a:r xmlns:a="http://schemas.openxmlformats.org/drawingml/2006/main">
              <a:rPr lang="no" dirty="0" smtClean="0">
                <a:sym typeface="Symbol" panose="05050102010706020507" pitchFamily="18" charset="2"/>
              </a:rPr>
              <a:t></a:t>
            </a:r>
            <a:r xmlns:a="http://schemas.openxmlformats.org/drawingml/2006/main">
              <a:rPr lang="no" dirty="0" smtClean="0"/>
              <a:t> </a:t>
            </a:r>
            <a:r xmlns:a="http://schemas.openxmlformats.org/drawingml/2006/main">
              <a:rPr lang="no" dirty="0">
                <a:solidFill>
                  <a:schemeClr val="tx1"/>
                </a:solidFill>
              </a:rPr>
              <a:t>Elevene sender tekstmeldinger i timen.</a:t>
            </a:r>
            <a:endParaRPr xmlns:a="http://schemas.openxmlformats.org/drawingml/2006/main" lang="tr-TR" b="1" i="1" dirty="0">
              <a:solidFill>
                <a:schemeClr val="tx1"/>
              </a:solidFill>
            </a:endParaRPr>
          </a:p>
          <a:p>
            <a:pPr xmlns:a="http://schemas.openxmlformats.org/drawingml/2006/main" marL="0" indent="0">
              <a:buNone/>
            </a:pPr>
            <a:r xmlns:a="http://schemas.openxmlformats.org/drawingml/2006/main">
              <a:rPr lang="no" dirty="0">
                <a:solidFill>
                  <a:schemeClr val="tx1"/>
                </a:solidFill>
                <a:sym typeface="Symbol" panose="05050102010706020507" pitchFamily="18" charset="2"/>
              </a:rPr>
              <a:t> </a:t>
            </a:r>
            <a:r xmlns:a="http://schemas.openxmlformats.org/drawingml/2006/main">
              <a:rPr lang="no" dirty="0">
                <a:solidFill>
                  <a:schemeClr val="tx1"/>
                </a:solidFill>
              </a:rPr>
              <a:t>Elever bruker tekstmeldinger og e-poststenografi for klasseoppgaver når de blir bedt om å gi fullstendige svar.</a:t>
            </a:r>
            <a:endParaRPr xmlns:a="http://schemas.openxmlformats.org/drawingml/2006/main" lang="tr-TR" b="1" i="1" dirty="0">
              <a:solidFill>
                <a:schemeClr val="tx1"/>
              </a:solidFill>
            </a:endParaRPr>
          </a:p>
          <a:p>
            <a:pPr xmlns:a="http://schemas.openxmlformats.org/drawingml/2006/main" marL="0" indent="0">
              <a:buNone/>
            </a:pPr>
            <a:r xmlns:a="http://schemas.openxmlformats.org/drawingml/2006/main">
              <a:rPr lang="no" dirty="0">
                <a:solidFill>
                  <a:schemeClr val="tx1"/>
                </a:solidFill>
                <a:sym typeface="Symbol" panose="05050102010706020507" pitchFamily="18" charset="2"/>
              </a:rPr>
              <a:t> </a:t>
            </a:r>
            <a:r xmlns:a="http://schemas.openxmlformats.org/drawingml/2006/main">
              <a:rPr lang="no" dirty="0">
                <a:solidFill>
                  <a:schemeClr val="tx1"/>
                </a:solidFill>
              </a:rPr>
              <a:t>Elever bruker tekstmeldinger for å jukse på prøver.</a:t>
            </a:r>
            <a:endParaRPr xmlns:a="http://schemas.openxmlformats.org/drawingml/2006/main" lang="tr-TR" b="1" i="1" dirty="0">
              <a:solidFill>
                <a:schemeClr val="tx1"/>
              </a:solidFill>
            </a:endParaRPr>
          </a:p>
          <a:p>
            <a:pPr marL="0" indent="0">
              <a:buNone/>
            </a:pPr>
            <a:endParaRPr lang="tr-TR" dirty="0" smtClean="0"/>
          </a:p>
        </p:txBody>
      </p:sp>
      <p:pic>
        <p:nvPicPr>
          <p:cNvPr id="4" name="Picture 2" descr="https://www.gannett-cdn.com/-mm-/857724d0e7f46fe30f451142b8187537a99ddfb9/c=0-201-3865-2375/local/-/media/2018/05/14/USATODAY/usatsports/wp-USAT-allthemoms-front1-9604-gettyimages-5383596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40839" y="3198698"/>
            <a:ext cx="5474307" cy="30792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82010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xmlns:a="http://schemas.openxmlformats.org/drawingml/2006/main">
              <a:rPr lang="no" b="1" dirty="0"/>
              <a:t>Eksempler på passende digital kommunikasjon</a:t>
            </a:r>
            <a:endParaRPr xmlns:a="http://schemas.openxmlformats.org/drawingml/2006/main" lang="tr-TR" dirty="0"/>
          </a:p>
        </p:txBody>
      </p:sp>
      <p:sp>
        <p:nvSpPr>
          <p:cNvPr id="3" name="İçerik Yer Tutucusu 2"/>
          <p:cNvSpPr>
            <a:spLocks noGrp="1"/>
          </p:cNvSpPr>
          <p:nvPr>
            <p:ph idx="1"/>
          </p:nvPr>
        </p:nvSpPr>
        <p:spPr>
          <a:xfrm>
            <a:off x="1179442" y="1996669"/>
            <a:ext cx="10178322" cy="3537527"/>
          </a:xfrm>
        </p:spPr>
        <p:txBody>
          <a:bodyPr>
            <a:normAutofit/>
          </a:bodyPr>
          <a:lstStyle/>
          <a:p>
            <a:pPr xmlns:a="http://schemas.openxmlformats.org/drawingml/2006/main" marL="0" indent="0">
              <a:buNone/>
            </a:pPr>
            <a:r xmlns:a="http://schemas.openxmlformats.org/drawingml/2006/main">
              <a:rPr lang="no" dirty="0" smtClean="0">
                <a:solidFill>
                  <a:schemeClr val="tx1"/>
                </a:solidFill>
                <a:sym typeface="Symbol" panose="05050102010706020507" pitchFamily="18" charset="2"/>
              </a:rPr>
              <a:t></a:t>
            </a:r>
            <a:r xmlns:a="http://schemas.openxmlformats.org/drawingml/2006/main">
              <a:rPr lang="no" dirty="0" smtClean="0">
                <a:solidFill>
                  <a:schemeClr val="tx1"/>
                </a:solidFill>
              </a:rPr>
              <a:t> </a:t>
            </a:r>
            <a:r xmlns:a="http://schemas.openxmlformats.org/drawingml/2006/main">
              <a:rPr lang="no" dirty="0">
                <a:solidFill>
                  <a:schemeClr val="tx1"/>
                </a:solidFill>
              </a:rPr>
              <a:t>Elever og lærere bruker digitale kommunikasjonsenheter når de ikke vil avbryte det som foregår i skolen eller klasserommet.</a:t>
            </a:r>
            <a:endParaRPr xmlns:a="http://schemas.openxmlformats.org/drawingml/2006/main" lang="tr-TR" dirty="0">
              <a:solidFill>
                <a:schemeClr val="tx1"/>
              </a:solidFill>
            </a:endParaRPr>
          </a:p>
          <a:p>
            <a:pPr xmlns:a="http://schemas.openxmlformats.org/drawingml/2006/main" marL="0" indent="0">
              <a:buNone/>
            </a:pPr>
            <a:r xmlns:a="http://schemas.openxmlformats.org/drawingml/2006/main">
              <a:rPr lang="no" dirty="0">
                <a:solidFill>
                  <a:schemeClr val="tx1"/>
                </a:solidFill>
                <a:sym typeface="Symbol" panose="05050102010706020507" pitchFamily="18" charset="2"/>
              </a:rPr>
              <a:t> </a:t>
            </a:r>
            <a:r xmlns:a="http://schemas.openxmlformats.org/drawingml/2006/main">
              <a:rPr lang="no" dirty="0">
                <a:solidFill>
                  <a:schemeClr val="tx1"/>
                </a:solidFill>
              </a:rPr>
              <a:t>Digital kommunikasjonsteknologi som sosiale nettverkssider brukes til å støtte elevaktiviteter i klasserommet, for eksempel å dele ideer eller skrivesaker med andre.</a:t>
            </a:r>
            <a:endParaRPr xmlns:a="http://schemas.openxmlformats.org/drawingml/2006/main" lang="tr-TR" dirty="0">
              <a:solidFill>
                <a:schemeClr val="tx1"/>
              </a:solidFill>
            </a:endParaRPr>
          </a:p>
          <a:p>
            <a:pPr xmlns:a="http://schemas.openxmlformats.org/drawingml/2006/main" marL="0" indent="0">
              <a:buNone/>
            </a:pPr>
            <a:r xmlns:a="http://schemas.openxmlformats.org/drawingml/2006/main">
              <a:rPr lang="no" dirty="0">
                <a:solidFill>
                  <a:schemeClr val="tx1"/>
                </a:solidFill>
                <a:sym typeface="Symbol" panose="05050102010706020507" pitchFamily="18" charset="2"/>
              </a:rPr>
              <a:t> </a:t>
            </a:r>
            <a:r xmlns:a="http://schemas.openxmlformats.org/drawingml/2006/main">
              <a:rPr lang="no" dirty="0">
                <a:solidFill>
                  <a:schemeClr val="tx1"/>
                </a:solidFill>
              </a:rPr>
              <a:t>Lærere bruker blogger for å informere foreldre om klasseromsaktiviteter.</a:t>
            </a:r>
            <a:endParaRPr xmlns:a="http://schemas.openxmlformats.org/drawingml/2006/main" lang="tr-TR" dirty="0">
              <a:solidFill>
                <a:schemeClr val="tx1"/>
              </a:solidFill>
            </a:endParaRPr>
          </a:p>
          <a:p>
            <a:pPr marL="0" indent="0">
              <a:buNone/>
            </a:pPr>
            <a:endParaRPr lang="tr-TR" dirty="0"/>
          </a:p>
        </p:txBody>
      </p:sp>
    </p:spTree>
    <p:extLst>
      <p:ext uri="{BB962C8B-B14F-4D97-AF65-F5344CB8AC3E}">
        <p14:creationId xmlns:p14="http://schemas.microsoft.com/office/powerpoint/2010/main" val="913010613"/>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Rozet</Template>
  <TotalTime>285</TotalTime>
  <Words>703</Words>
  <Application>Microsoft Office PowerPoint</Application>
  <PresentationFormat>Geniş ekran</PresentationFormat>
  <Paragraphs>41</Paragraphs>
  <Slides>12</Slides>
  <Notes>0</Notes>
  <HiddenSlides>0</HiddenSlides>
  <MMClips>0</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12</vt:i4>
      </vt:variant>
    </vt:vector>
  </HeadingPairs>
  <TitlesOfParts>
    <vt:vector size="18" baseType="lpstr">
      <vt:lpstr>Arial</vt:lpstr>
      <vt:lpstr>Comic Sans MS</vt:lpstr>
      <vt:lpstr>Gill Sans MT</vt:lpstr>
      <vt:lpstr>Impact</vt:lpstr>
      <vt:lpstr>Symbol</vt:lpstr>
      <vt:lpstr>Badge</vt:lpstr>
      <vt:lpstr>PowerPoint Sunusu</vt:lpstr>
      <vt:lpstr>Dıgıtal cıtızenshıp</vt:lpstr>
      <vt:lpstr>                    unıt 4: Dıgıtal communıcatıon </vt:lpstr>
      <vt:lpstr>Dıgıtal communıcatıon</vt:lpstr>
      <vt:lpstr>  Why is digital communication  important? </vt:lpstr>
      <vt:lpstr>Forms of dIGItal communIcatIons</vt:lpstr>
      <vt:lpstr>PowerPoint Sunusu</vt:lpstr>
      <vt:lpstr>Examples of Inappropriate Digital Communication </vt:lpstr>
      <vt:lpstr>Examples of Appropriate Digital Communication </vt:lpstr>
      <vt:lpstr>More features of digital communication  </vt:lpstr>
      <vt:lpstr>Evaluatıon questıons</vt:lpstr>
      <vt:lpstr>References</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ronaldinho424</cp:lastModifiedBy>
  <cp:revision>71</cp:revision>
  <dcterms:created xsi:type="dcterms:W3CDTF">2022-09-12T18:30:20Z</dcterms:created>
  <dcterms:modified xsi:type="dcterms:W3CDTF">2022-10-21T18:34:38Z</dcterms:modified>
</cp:coreProperties>
</file>