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0"/>
  </p:notesMasterIdLst>
  <p:sldIdLst>
    <p:sldId id="289" r:id="rId2"/>
    <p:sldId id="270" r:id="rId3"/>
    <p:sldId id="257" r:id="rId4"/>
    <p:sldId id="259" r:id="rId5"/>
    <p:sldId id="272" r:id="rId6"/>
    <p:sldId id="273" r:id="rId7"/>
    <p:sldId id="280" r:id="rId8"/>
    <p:sldId id="274" r:id="rId9"/>
    <p:sldId id="281" r:id="rId10"/>
    <p:sldId id="282" r:id="rId11"/>
    <p:sldId id="284" r:id="rId12"/>
    <p:sldId id="285" r:id="rId13"/>
    <p:sldId id="286" r:id="rId14"/>
    <p:sldId id="287" r:id="rId15"/>
    <p:sldId id="277" r:id="rId16"/>
    <p:sldId id="271" r:id="rId17"/>
    <p:sldId id="278" r:id="rId18"/>
    <p:sldId id="288"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81"/>
  </p:normalViewPr>
  <p:slideViewPr>
    <p:cSldViewPr snapToGrid="0" snapToObjects="1">
      <p:cViewPr varScale="1">
        <p:scale>
          <a:sx n="80" d="100"/>
          <a:sy n="80" d="100"/>
        </p:scale>
        <p:origin x="682" y="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sanna fuscoporcaro" userId="3cca933a-74e7-4458-811e-1fe57bf91a20" providerId="ADAL" clId="{C9DD8E11-9716-4560-A845-E3E182965E71}"/>
    <pc:docChg chg="undo custSel addSld delSld modSld">
      <pc:chgData name="rosanna fuscoporcaro" userId="3cca933a-74e7-4458-811e-1fe57bf91a20" providerId="ADAL" clId="{C9DD8E11-9716-4560-A845-E3E182965E71}" dt="2022-07-27T16:24:04.691" v="211" actId="20577"/>
      <pc:docMkLst>
        <pc:docMk/>
      </pc:docMkLst>
      <pc:sldChg chg="modSp mod">
        <pc:chgData name="rosanna fuscoporcaro" userId="3cca933a-74e7-4458-811e-1fe57bf91a20" providerId="ADAL" clId="{C9DD8E11-9716-4560-A845-E3E182965E71}" dt="2022-07-27T15:58:46.490" v="14" actId="20577"/>
        <pc:sldMkLst>
          <pc:docMk/>
          <pc:sldMk cId="8609517" sldId="259"/>
        </pc:sldMkLst>
        <pc:spChg chg="mod">
          <ac:chgData name="rosanna fuscoporcaro" userId="3cca933a-74e7-4458-811e-1fe57bf91a20" providerId="ADAL" clId="{C9DD8E11-9716-4560-A845-E3E182965E71}" dt="2022-07-27T15:58:46.490" v="14" actId="20577"/>
          <ac:spMkLst>
            <pc:docMk/>
            <pc:sldMk cId="8609517" sldId="259"/>
            <ac:spMk id="3" creationId="{BE3CEB23-B66C-3B4F-9B4E-F91DF82F1542}"/>
          </ac:spMkLst>
        </pc:spChg>
      </pc:sldChg>
      <pc:sldChg chg="modSp mod">
        <pc:chgData name="rosanna fuscoporcaro" userId="3cca933a-74e7-4458-811e-1fe57bf91a20" providerId="ADAL" clId="{C9DD8E11-9716-4560-A845-E3E182965E71}" dt="2022-07-27T16:24:04.691" v="211" actId="20577"/>
        <pc:sldMkLst>
          <pc:docMk/>
          <pc:sldMk cId="8609517" sldId="271"/>
        </pc:sldMkLst>
        <pc:spChg chg="mod">
          <ac:chgData name="rosanna fuscoporcaro" userId="3cca933a-74e7-4458-811e-1fe57bf91a20" providerId="ADAL" clId="{C9DD8E11-9716-4560-A845-E3E182965E71}" dt="2022-07-27T16:21:56.150" v="148" actId="20577"/>
          <ac:spMkLst>
            <pc:docMk/>
            <pc:sldMk cId="8609517" sldId="271"/>
            <ac:spMk id="2" creationId="{B3F9D76A-5185-9542-9D9F-D4E0F61B70B9}"/>
          </ac:spMkLst>
        </pc:spChg>
        <pc:spChg chg="mod">
          <ac:chgData name="rosanna fuscoporcaro" userId="3cca933a-74e7-4458-811e-1fe57bf91a20" providerId="ADAL" clId="{C9DD8E11-9716-4560-A845-E3E182965E71}" dt="2022-07-27T16:24:04.691" v="211" actId="20577"/>
          <ac:spMkLst>
            <pc:docMk/>
            <pc:sldMk cId="8609517" sldId="271"/>
            <ac:spMk id="3" creationId="{BE3CEB23-B66C-3B4F-9B4E-F91DF82F1542}"/>
          </ac:spMkLst>
        </pc:spChg>
      </pc:sldChg>
      <pc:sldChg chg="addSp delSp mod">
        <pc:chgData name="rosanna fuscoporcaro" userId="3cca933a-74e7-4458-811e-1fe57bf91a20" providerId="ADAL" clId="{C9DD8E11-9716-4560-A845-E3E182965E71}" dt="2022-07-27T16:00:27.139" v="16" actId="478"/>
        <pc:sldMkLst>
          <pc:docMk/>
          <pc:sldMk cId="8609517" sldId="272"/>
        </pc:sldMkLst>
        <pc:picChg chg="add del">
          <ac:chgData name="rosanna fuscoporcaro" userId="3cca933a-74e7-4458-811e-1fe57bf91a20" providerId="ADAL" clId="{C9DD8E11-9716-4560-A845-E3E182965E71}" dt="2022-07-27T16:00:27.139" v="16" actId="478"/>
          <ac:picMkLst>
            <pc:docMk/>
            <pc:sldMk cId="8609517" sldId="272"/>
            <ac:picMk id="11" creationId="{00000000-0000-0000-0000-000000000000}"/>
          </ac:picMkLst>
        </pc:picChg>
      </pc:sldChg>
      <pc:sldChg chg="modSp mod">
        <pc:chgData name="rosanna fuscoporcaro" userId="3cca933a-74e7-4458-811e-1fe57bf91a20" providerId="ADAL" clId="{C9DD8E11-9716-4560-A845-E3E182965E71}" dt="2022-07-27T16:01:54.810" v="34" actId="20577"/>
        <pc:sldMkLst>
          <pc:docMk/>
          <pc:sldMk cId="0" sldId="274"/>
        </pc:sldMkLst>
        <pc:spChg chg="mod">
          <ac:chgData name="rosanna fuscoporcaro" userId="3cca933a-74e7-4458-811e-1fe57bf91a20" providerId="ADAL" clId="{C9DD8E11-9716-4560-A845-E3E182965E71}" dt="2022-07-27T16:01:54.810" v="34" actId="20577"/>
          <ac:spMkLst>
            <pc:docMk/>
            <pc:sldMk cId="0" sldId="274"/>
            <ac:spMk id="3" creationId="{00000000-0000-0000-0000-000000000000}"/>
          </ac:spMkLst>
        </pc:spChg>
      </pc:sldChg>
      <pc:sldChg chg="modSp mod">
        <pc:chgData name="rosanna fuscoporcaro" userId="3cca933a-74e7-4458-811e-1fe57bf91a20" providerId="ADAL" clId="{C9DD8E11-9716-4560-A845-E3E182965E71}" dt="2022-07-27T16:05:23.356" v="41" actId="20577"/>
        <pc:sldMkLst>
          <pc:docMk/>
          <pc:sldMk cId="302008366" sldId="281"/>
        </pc:sldMkLst>
        <pc:spChg chg="mod">
          <ac:chgData name="rosanna fuscoporcaro" userId="3cca933a-74e7-4458-811e-1fe57bf91a20" providerId="ADAL" clId="{C9DD8E11-9716-4560-A845-E3E182965E71}" dt="2022-07-27T16:05:23.356" v="41" actId="20577"/>
          <ac:spMkLst>
            <pc:docMk/>
            <pc:sldMk cId="302008366" sldId="281"/>
            <ac:spMk id="3" creationId="{00000000-0000-0000-0000-000000000000}"/>
          </ac:spMkLst>
        </pc:spChg>
      </pc:sldChg>
      <pc:sldChg chg="new del">
        <pc:chgData name="rosanna fuscoporcaro" userId="3cca933a-74e7-4458-811e-1fe57bf91a20" providerId="ADAL" clId="{C9DD8E11-9716-4560-A845-E3E182965E71}" dt="2022-07-27T16:20:13.781" v="43" actId="680"/>
        <pc:sldMkLst>
          <pc:docMk/>
          <pc:sldMk cId="2913351339" sldId="29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3600DB-2A10-5940-B9D2-87F74DB15118}" type="datetimeFigureOut">
              <a:rPr lang="en-US" smtClean="0"/>
              <a:pPr/>
              <a:t>7/28/2022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C93BB8-EEF5-0D40-B56A-60215615190E}" type="slidenum">
              <a:rPr lang="en-US" smtClean="0"/>
              <a:pPr/>
              <a:t>‹N›</a:t>
            </a:fld>
            <a:endParaRPr lang="en-US"/>
          </a:p>
        </p:txBody>
      </p:sp>
    </p:spTree>
    <p:extLst>
      <p:ext uri="{BB962C8B-B14F-4D97-AF65-F5344CB8AC3E}">
        <p14:creationId xmlns:p14="http://schemas.microsoft.com/office/powerpoint/2010/main" val="2340467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D5C93BB8-EEF5-0D40-B56A-60215615190E}" type="slidenum">
              <a:rPr lang="en-US" smtClean="0"/>
              <a:pPr/>
              <a:t>10</a:t>
            </a:fld>
            <a:endParaRPr lang="en-US"/>
          </a:p>
        </p:txBody>
      </p:sp>
    </p:spTree>
    <p:extLst>
      <p:ext uri="{BB962C8B-B14F-4D97-AF65-F5344CB8AC3E}">
        <p14:creationId xmlns:p14="http://schemas.microsoft.com/office/powerpoint/2010/main" val="28250366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D5C93BB8-EEF5-0D40-B56A-60215615190E}" type="slidenum">
              <a:rPr lang="en-US" smtClean="0"/>
              <a:pPr/>
              <a:t>11</a:t>
            </a:fld>
            <a:endParaRPr lang="en-US"/>
          </a:p>
        </p:txBody>
      </p:sp>
    </p:spTree>
    <p:extLst>
      <p:ext uri="{BB962C8B-B14F-4D97-AF65-F5344CB8AC3E}">
        <p14:creationId xmlns:p14="http://schemas.microsoft.com/office/powerpoint/2010/main" val="4278642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D5C93BB8-EEF5-0D40-B56A-60215615190E}" type="slidenum">
              <a:rPr lang="en-US" smtClean="0"/>
              <a:pPr/>
              <a:t>12</a:t>
            </a:fld>
            <a:endParaRPr lang="en-US"/>
          </a:p>
        </p:txBody>
      </p:sp>
    </p:spTree>
    <p:extLst>
      <p:ext uri="{BB962C8B-B14F-4D97-AF65-F5344CB8AC3E}">
        <p14:creationId xmlns:p14="http://schemas.microsoft.com/office/powerpoint/2010/main" val="3699258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D5C93BB8-EEF5-0D40-B56A-60215615190E}" type="slidenum">
              <a:rPr lang="en-US" smtClean="0"/>
              <a:pPr/>
              <a:t>13</a:t>
            </a:fld>
            <a:endParaRPr lang="en-US"/>
          </a:p>
        </p:txBody>
      </p:sp>
    </p:spTree>
    <p:extLst>
      <p:ext uri="{BB962C8B-B14F-4D97-AF65-F5344CB8AC3E}">
        <p14:creationId xmlns:p14="http://schemas.microsoft.com/office/powerpoint/2010/main" val="378094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D5C93BB8-EEF5-0D40-B56A-60215615190E}" type="slidenum">
              <a:rPr lang="en-US" smtClean="0"/>
              <a:pPr/>
              <a:t>14</a:t>
            </a:fld>
            <a:endParaRPr lang="en-US"/>
          </a:p>
        </p:txBody>
      </p:sp>
    </p:spTree>
    <p:extLst>
      <p:ext uri="{BB962C8B-B14F-4D97-AF65-F5344CB8AC3E}">
        <p14:creationId xmlns:p14="http://schemas.microsoft.com/office/powerpoint/2010/main" val="2247819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GB"/>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A979761-B9C8-914C-B087-A5CB49315B3A}" type="datetime1">
              <a:rPr lang="en-GB" smtClean="0"/>
              <a:pPr/>
              <a:t>28/07/2022</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‹N›</a:t>
            </a:fld>
            <a:endParaRPr lang="en-US" dirty="0"/>
          </a:p>
        </p:txBody>
      </p:sp>
      <p:sp>
        <p:nvSpPr>
          <p:cNvPr id="13" name="Rectangle 12"/>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F56BC35-0C87-1E4C-8148-720B3088BA45}" type="datetime1">
              <a:rPr lang="en-GB" smtClean="0"/>
              <a:pPr/>
              <a:t>28/07/2022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AC3267F-0A1D-8445-89F5-D8FEE83EFFC7}" type="datetime1">
              <a:rPr lang="en-GB" smtClean="0"/>
              <a:pPr/>
              <a:t>28/07/2022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71736E9B-9413-8343-828B-2D54377CAE81}" type="datetime1">
              <a:rPr lang="en-GB" smtClean="0"/>
              <a:pPr/>
              <a:t>28/07/2022</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‹N›</a:t>
            </a:fld>
            <a:endParaRPr lang="en-US" dirty="0"/>
          </a:p>
        </p:txBody>
      </p:sp>
      <p:grpSp>
        <p:nvGrpSpPr>
          <p:cNvPr id="7" name="Group 6"/>
          <p:cNvGrpSpPr/>
          <p:nvPr/>
        </p:nvGrpSpPr>
        <p:grpSpPr>
          <a:xfrm>
            <a:off x="0" y="0"/>
            <a:ext cx="2814638" cy="6858000"/>
            <a:chOff x="0" y="0"/>
            <a:chExt cx="2814638" cy="6858000"/>
          </a:xfrm>
        </p:grpSpPr>
        <p:sp>
          <p:nvSpPr>
            <p:cNvPr id="11" name="Freeform 6"/>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E61774E-19EB-B44B-942E-BCE0854D6A0C}" type="datetime1">
              <a:rPr lang="en-GB" smtClean="0"/>
              <a:pPr/>
              <a:t>28/07/2022</a:t>
            </a:fld>
            <a:endParaRPr lang="en-US" dirty="0"/>
          </a:p>
        </p:txBody>
      </p:sp>
      <p:sp>
        <p:nvSpPr>
          <p:cNvPr id="6" name="Footer Placeholder 5"/>
          <p:cNvSpPr>
            <a:spLocks noGrp="1"/>
          </p:cNvSpPr>
          <p:nvPr>
            <p:ph type="ftr" sz="quarter" idx="11"/>
          </p:nvPr>
        </p:nvSpPr>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3CD2F6B-FA66-B04E-B61D-28343A78A4D9}" type="datetime1">
              <a:rPr lang="en-GB" smtClean="0"/>
              <a:pPr/>
              <a:t>28/07/2022</a:t>
            </a:fld>
            <a:endParaRPr lang="en-US" dirty="0"/>
          </a:p>
        </p:txBody>
      </p:sp>
      <p:sp>
        <p:nvSpPr>
          <p:cNvPr id="8" name="Footer Placeholder 7"/>
          <p:cNvSpPr>
            <a:spLocks noGrp="1"/>
          </p:cNvSpPr>
          <p:nvPr>
            <p:ph type="ftr" sz="quarter" idx="11"/>
          </p:nvPr>
        </p:nvSpPr>
        <p:spPr/>
        <p:txBody>
          <a:bodyPr/>
          <a:lstStyle/>
          <a:p>
            <a:r>
              <a:rPr lang="en-US"/>
              <a:t>Project Number: 2020-1-UK01-KA227-SCH-094437</a:t>
            </a:r>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53830F8C-BFFB-5D4C-ACF5-E563FDFA3D8F}" type="datetime1">
              <a:rPr lang="en-GB" smtClean="0"/>
              <a:pPr/>
              <a:t>28/07/2022</a:t>
            </a:fld>
            <a:endParaRPr lang="en-US" dirty="0"/>
          </a:p>
        </p:txBody>
      </p:sp>
      <p:sp>
        <p:nvSpPr>
          <p:cNvPr id="4" name="Footer Placeholder 3"/>
          <p:cNvSpPr>
            <a:spLocks noGrp="1"/>
          </p:cNvSpPr>
          <p:nvPr>
            <p:ph type="ftr" sz="quarter" idx="11"/>
          </p:nvPr>
        </p:nvSpPr>
        <p:spPr/>
        <p:txBody>
          <a:bodyPr/>
          <a:lstStyle/>
          <a:p>
            <a:r>
              <a:rPr lang="en-US"/>
              <a:t>Project Number: 2020-1-UK01-KA227-SCH-094437</a:t>
            </a:r>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DCED11-2C8D-5B47-902D-86B57F185A5D}" type="datetime1">
              <a:rPr lang="en-GB" smtClean="0"/>
              <a:pPr/>
              <a:t>28/07/2022</a:t>
            </a:fld>
            <a:endParaRPr lang="en-US" dirty="0"/>
          </a:p>
        </p:txBody>
      </p:sp>
      <p:sp>
        <p:nvSpPr>
          <p:cNvPr id="3" name="Footer Placeholder 2"/>
          <p:cNvSpPr>
            <a:spLocks noGrp="1"/>
          </p:cNvSpPr>
          <p:nvPr>
            <p:ph type="ftr" sz="quarter" idx="11"/>
          </p:nvPr>
        </p:nvSpPr>
        <p:spPr/>
        <p:txBody>
          <a:bodyPr/>
          <a:lstStyle/>
          <a:p>
            <a:r>
              <a:rPr lang="en-US"/>
              <a:t>Project Number: 2020-1-UK01-KA227-SCH-094437</a:t>
            </a:r>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D427772D-D78E-964F-9997-8A7B9565E962}" type="datetime1">
              <a:rPr lang="en-GB" smtClean="0"/>
              <a:pPr/>
              <a:t>28/07/2022</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pPr/>
              <a:t>‹N›</a:t>
            </a:fld>
            <a:endParaRPr lang="en-US" dirty="0"/>
          </a:p>
        </p:txBody>
      </p:sp>
      <p:sp>
        <p:nvSpPr>
          <p:cNvPr id="8" name="Rectangle 7"/>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11"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CECC396E-2263-914E-A99B-9B2DC42B3F38}" type="datetime1">
              <a:rPr lang="en-GB" smtClean="0"/>
              <a:pPr/>
              <a:t>28/07/2022</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09391D8E-3AC0-2643-BE71-EC31FBF298E5}" type="datetime1">
              <a:rPr lang="en-GB" smtClean="0"/>
              <a:pPr/>
              <a:t>28/07/2022</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‹N›</a:t>
            </a:fld>
            <a:endParaRPr lang="en-US" dirty="0"/>
          </a:p>
        </p:txBody>
      </p:sp>
      <p:sp>
        <p:nvSpPr>
          <p:cNvPr id="11" name="Freeform 6"/>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rivistaitalianadicounseling.it/la-sospensione-del-giudizio/" TargetMode="External"/><Relationship Id="rId2" Type="http://schemas.openxmlformats.org/officeDocument/2006/relationships/hyperlink" Target="https://learnfromblogs.com/improve-your-social-awareness" TargetMode="External"/><Relationship Id="rId1" Type="http://schemas.openxmlformats.org/officeDocument/2006/relationships/slideLayout" Target="../slideLayouts/slideLayout2.xml"/><Relationship Id="rId4" Type="http://schemas.openxmlformats.org/officeDocument/2006/relationships/hyperlink" Target="https://lamenteemeravigliosa.it/teoria-di-giudizio-sociale-non-basta-avere-ragion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image" Target="../media/image4.tiff"/><Relationship Id="rId1" Type="http://schemas.openxmlformats.org/officeDocument/2006/relationships/slideLayout" Target="../slideLayouts/slideLayout2.xml"/><Relationship Id="rId6" Type="http://schemas.openxmlformats.org/officeDocument/2006/relationships/image" Target="../media/image8.tiff"/><Relationship Id="rId5" Type="http://schemas.openxmlformats.org/officeDocument/2006/relationships/image" Target="../media/image7.tiff"/><Relationship Id="rId4" Type="http://schemas.openxmlformats.org/officeDocument/2006/relationships/image" Target="../media/image6.tiff"/></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0" name="Google Shape;100;p1"/>
          <p:cNvSpPr/>
          <p:nvPr/>
        </p:nvSpPr>
        <p:spPr>
          <a:xfrm>
            <a:off x="0" y="5070708"/>
            <a:ext cx="12192000" cy="1787292"/>
          </a:xfrm>
          <a:custGeom>
            <a:avLst/>
            <a:gdLst/>
            <a:ahLst/>
            <a:cxnLst/>
            <a:rect l="l" t="t" r="r" b="b"/>
            <a:pathLst>
              <a:path w="12192000" h="1787292" extrusionOk="0">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4" y="20637"/>
                </a:lnTo>
                <a:lnTo>
                  <a:pt x="4605602" y="9525"/>
                </a:lnTo>
                <a:lnTo>
                  <a:pt x="4665928" y="3175"/>
                </a:lnTo>
                <a:lnTo>
                  <a:pt x="4734189" y="0"/>
                </a:lnTo>
                <a:lnTo>
                  <a:pt x="4802453" y="3175"/>
                </a:lnTo>
                <a:lnTo>
                  <a:pt x="4862777" y="9525"/>
                </a:lnTo>
                <a:lnTo>
                  <a:pt x="4915165" y="20637"/>
                </a:lnTo>
                <a:lnTo>
                  <a:pt x="4961201" y="36512"/>
                </a:lnTo>
                <a:lnTo>
                  <a:pt x="5002476" y="52387"/>
                </a:lnTo>
                <a:lnTo>
                  <a:pt x="5038989" y="68262"/>
                </a:lnTo>
                <a:lnTo>
                  <a:pt x="5077089" y="87312"/>
                </a:lnTo>
                <a:lnTo>
                  <a:pt x="5115189" y="106362"/>
                </a:lnTo>
                <a:lnTo>
                  <a:pt x="5151701" y="125412"/>
                </a:lnTo>
                <a:lnTo>
                  <a:pt x="5192976"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09" y="106362"/>
                </a:lnTo>
                <a:lnTo>
                  <a:pt x="5743308" y="87312"/>
                </a:lnTo>
                <a:lnTo>
                  <a:pt x="5781408" y="68262"/>
                </a:lnTo>
                <a:lnTo>
                  <a:pt x="5817921" y="52387"/>
                </a:lnTo>
                <a:lnTo>
                  <a:pt x="5859196" y="36512"/>
                </a:lnTo>
                <a:lnTo>
                  <a:pt x="5905234" y="20637"/>
                </a:lnTo>
                <a:lnTo>
                  <a:pt x="5957621" y="9525"/>
                </a:lnTo>
                <a:lnTo>
                  <a:pt x="6017947" y="3175"/>
                </a:lnTo>
                <a:lnTo>
                  <a:pt x="6086208"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2000" y="174668"/>
                </a:lnTo>
                <a:lnTo>
                  <a:pt x="12192000" y="885826"/>
                </a:lnTo>
                <a:lnTo>
                  <a:pt x="12192000" y="1787292"/>
                </a:lnTo>
                <a:lnTo>
                  <a:pt x="0" y="1787292"/>
                </a:lnTo>
                <a:lnTo>
                  <a:pt x="0" y="885826"/>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1" name="Google Shape;101;p1"/>
          <p:cNvSpPr txBox="1">
            <a:spLocks noGrp="1"/>
          </p:cNvSpPr>
          <p:nvPr>
            <p:ph type="ctrTitle"/>
          </p:nvPr>
        </p:nvSpPr>
        <p:spPr>
          <a:xfrm>
            <a:off x="1078523" y="5449151"/>
            <a:ext cx="10318418" cy="523811"/>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2A1A00"/>
              </a:buClr>
              <a:buSzPts val="2400"/>
              <a:buFont typeface="Impact"/>
              <a:buNone/>
            </a:pPr>
            <a:r>
              <a:rPr lang="en-US" sz="2400">
                <a:solidFill>
                  <a:srgbClr val="2A1A00"/>
                </a:solidFill>
              </a:rPr>
              <a:t>NOBODY WILL BE LEFT BEHIND (NWBLB)</a:t>
            </a:r>
            <a:endParaRPr/>
          </a:p>
        </p:txBody>
      </p:sp>
      <p:pic>
        <p:nvPicPr>
          <p:cNvPr id="102" name="Google Shape;102;p1"/>
          <p:cNvPicPr preferRelativeResize="0"/>
          <p:nvPr/>
        </p:nvPicPr>
        <p:blipFill rotWithShape="1">
          <a:blip r:embed="rId3">
            <a:alphaModFix/>
          </a:blip>
          <a:srcRect/>
          <a:stretch/>
        </p:blipFill>
        <p:spPr>
          <a:xfrm>
            <a:off x="3443287" y="142875"/>
            <a:ext cx="5457825" cy="4921599"/>
          </a:xfrm>
          <a:prstGeom prst="rect">
            <a:avLst/>
          </a:prstGeom>
          <a:noFill/>
          <a:ln>
            <a:noFill/>
          </a:ln>
        </p:spPr>
      </p:pic>
      <p:sp>
        <p:nvSpPr>
          <p:cNvPr id="103" name="Google Shape;103;p1"/>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744817" y="1324303"/>
            <a:ext cx="5879624" cy="4643111"/>
          </a:xfrm>
        </p:spPr>
        <p:txBody>
          <a:bodyPr>
            <a:normAutofit lnSpcReduction="10000"/>
          </a:bodyPr>
          <a:lstStyle/>
          <a:p>
            <a:pPr marL="0" indent="0">
              <a:buNone/>
            </a:pPr>
            <a:r>
              <a:rPr lang="en-US" sz="2400" dirty="0">
                <a:solidFill>
                  <a:schemeClr val="tx1"/>
                </a:solidFill>
                <a:latin typeface="Times New Roman" panose="02020603050405020304" pitchFamily="18" charset="0"/>
                <a:cs typeface="Times New Roman" panose="02020603050405020304" pitchFamily="18" charset="0"/>
              </a:rPr>
              <a:t>The way something is said can have very different meanings if said in different tones. In addition, it is important to know the energy of the tone. It is important to understand what is being said. For example, something said positively could be misunderstood. So, pay attention to the tone of the speaker. Also, a person's tone can help you read how they feel about something. It also allows you to decide on a better answer and helps improve your social awareness.
</a:t>
            </a:r>
          </a:p>
        </p:txBody>
      </p:sp>
      <p:sp>
        <p:nvSpPr>
          <p:cNvPr id="5" name="CasellaDiTesto 4">
            <a:extLst>
              <a:ext uri="{FF2B5EF4-FFF2-40B4-BE49-F238E27FC236}">
                <a16:creationId xmlns:a16="http://schemas.microsoft.com/office/drawing/2014/main" id="{D14C805C-C83A-1604-E591-30F56EFBB6AB}"/>
              </a:ext>
            </a:extLst>
          </p:cNvPr>
          <p:cNvSpPr txBox="1"/>
          <p:nvPr/>
        </p:nvSpPr>
        <p:spPr>
          <a:xfrm>
            <a:off x="5744817" y="1"/>
            <a:ext cx="5799483" cy="2123658"/>
          </a:xfrm>
          <a:prstGeom prst="rect">
            <a:avLst/>
          </a:prstGeom>
          <a:noFill/>
        </p:spPr>
        <p:txBody>
          <a:bodyPr wrap="square">
            <a:spAutoFit/>
          </a:bodyPr>
          <a:lstStyle/>
          <a:p>
            <a:pPr>
              <a:buFont typeface="Arial" panose="020B0604020202020204" pitchFamily="34" charset="0"/>
              <a:buNone/>
            </a:pPr>
            <a:r>
              <a:rPr lang="en-US" sz="4400" b="1" i="1" dirty="0">
                <a:latin typeface="Times New Roman" panose="02020603050405020304" pitchFamily="18" charset="0"/>
                <a:cs typeface="Times New Roman" panose="02020603050405020304" pitchFamily="18" charset="0"/>
              </a:rPr>
              <a:t>Be careful with the tone!
</a:t>
            </a:r>
            <a:endParaRPr lang="en-US" sz="4000" i="1" dirty="0">
              <a:latin typeface="Times New Roman" panose="02020603050405020304" pitchFamily="18" charset="0"/>
              <a:cs typeface="Times New Roman" panose="02020603050405020304" pitchFamily="18" charset="0"/>
            </a:endParaRPr>
          </a:p>
        </p:txBody>
      </p:sp>
      <p:pic>
        <p:nvPicPr>
          <p:cNvPr id="4098" name="Picture 2" descr="Urlare disegno Immagini senza sfondo e Foto Stock ritagliate - Alamy">
            <a:extLst>
              <a:ext uri="{FF2B5EF4-FFF2-40B4-BE49-F238E27FC236}">
                <a16:creationId xmlns:a16="http://schemas.microsoft.com/office/drawing/2014/main" id="{944E64B9-397D-08B9-69F4-6232402EFF5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8116"/>
          <a:stretch/>
        </p:blipFill>
        <p:spPr bwMode="auto">
          <a:xfrm>
            <a:off x="911087" y="1446551"/>
            <a:ext cx="4833730" cy="4164742"/>
          </a:xfrm>
          <a:prstGeom prst="rect">
            <a:avLst/>
          </a:prstGeom>
          <a:noFill/>
          <a:extLst>
            <a:ext uri="{909E8E84-426E-40DD-AFC4-6F175D3DCCD1}">
              <a14:hiddenFill xmlns:a14="http://schemas.microsoft.com/office/drawing/2010/main">
                <a:solidFill>
                  <a:srgbClr val="FFFFFF"/>
                </a:solidFill>
              </a14:hiddenFill>
            </a:ext>
          </a:extLst>
        </p:spPr>
      </p:pic>
      <p:sp>
        <p:nvSpPr>
          <p:cNvPr id="6" name="Google Shape;103;p1">
            <a:extLst>
              <a:ext uri="{FF2B5EF4-FFF2-40B4-BE49-F238E27FC236}">
                <a16:creationId xmlns:a16="http://schemas.microsoft.com/office/drawing/2014/main" id="{AA996FF4-6A26-28C9-C39A-B700306CA693}"/>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04889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619461" y="1756607"/>
            <a:ext cx="5036511" cy="5101393"/>
          </a:xfrm>
        </p:spPr>
        <p:txBody>
          <a:bodyPr>
            <a:normAutofit/>
          </a:bodyPr>
          <a:lstStyle/>
          <a:p>
            <a:pPr marL="0" indent="0" algn="just">
              <a:buNone/>
            </a:pPr>
            <a:r>
              <a:rPr lang="en-US" sz="2400" dirty="0">
                <a:solidFill>
                  <a:schemeClr val="tx1"/>
                </a:solidFill>
                <a:latin typeface="Times New Roman" panose="02020603050405020304" pitchFamily="18" charset="0"/>
                <a:cs typeface="Times New Roman" panose="02020603050405020304" pitchFamily="18" charset="0"/>
              </a:rPr>
              <a:t>This is an important skill that should be mastered. On the contrary, it is also one of the most ignored types of skills. In addition, a person's body language and expressions can tell you how they feel. This type of skill will certainly take some time to master, but it is not impossible. Keep an eye on body language and expressions to get information.
</a:t>
            </a:r>
          </a:p>
        </p:txBody>
      </p:sp>
      <p:sp>
        <p:nvSpPr>
          <p:cNvPr id="5" name="CasellaDiTesto 4">
            <a:extLst>
              <a:ext uri="{FF2B5EF4-FFF2-40B4-BE49-F238E27FC236}">
                <a16:creationId xmlns:a16="http://schemas.microsoft.com/office/drawing/2014/main" id="{D14C805C-C83A-1604-E591-30F56EFBB6AB}"/>
              </a:ext>
            </a:extLst>
          </p:cNvPr>
          <p:cNvSpPr txBox="1"/>
          <p:nvPr/>
        </p:nvSpPr>
        <p:spPr>
          <a:xfrm>
            <a:off x="6619461" y="0"/>
            <a:ext cx="5799483" cy="2123658"/>
          </a:xfrm>
          <a:prstGeom prst="rect">
            <a:avLst/>
          </a:prstGeom>
          <a:noFill/>
        </p:spPr>
        <p:txBody>
          <a:bodyPr wrap="square">
            <a:spAutoFit/>
          </a:bodyPr>
          <a:lstStyle/>
          <a:p>
            <a:pPr>
              <a:buFont typeface="Arial" panose="020B0604020202020204" pitchFamily="34" charset="0"/>
              <a:buNone/>
            </a:pPr>
            <a:r>
              <a:rPr lang="en-US" sz="4400" b="1" i="1" dirty="0">
                <a:latin typeface="Times New Roman" panose="02020603050405020304" pitchFamily="18" charset="0"/>
                <a:cs typeface="Times New Roman" panose="02020603050405020304" pitchFamily="18" charset="0"/>
              </a:rPr>
              <a:t>Keep an eye on body language!
</a:t>
            </a:r>
            <a:endParaRPr lang="en-US" sz="4000" i="1" dirty="0">
              <a:latin typeface="Times New Roman" panose="02020603050405020304" pitchFamily="18" charset="0"/>
              <a:cs typeface="Times New Roman" panose="02020603050405020304" pitchFamily="18" charset="0"/>
            </a:endParaRPr>
          </a:p>
        </p:txBody>
      </p:sp>
      <p:pic>
        <p:nvPicPr>
          <p:cNvPr id="5122" name="Picture 2" descr="I Segreti del Linguaggio del Corpo LIBRO di - Marco Pacori">
            <a:extLst>
              <a:ext uri="{FF2B5EF4-FFF2-40B4-BE49-F238E27FC236}">
                <a16:creationId xmlns:a16="http://schemas.microsoft.com/office/drawing/2014/main" id="{E3617F48-DC66-3CA0-E115-402DF3A537F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624" t="38841" r="4619" b="34492"/>
          <a:stretch/>
        </p:blipFill>
        <p:spPr bwMode="auto">
          <a:xfrm>
            <a:off x="1057463" y="2216805"/>
            <a:ext cx="5561998" cy="2713003"/>
          </a:xfrm>
          <a:prstGeom prst="rect">
            <a:avLst/>
          </a:prstGeom>
          <a:noFill/>
          <a:extLst>
            <a:ext uri="{909E8E84-426E-40DD-AFC4-6F175D3DCCD1}">
              <a14:hiddenFill xmlns:a14="http://schemas.microsoft.com/office/drawing/2010/main">
                <a:solidFill>
                  <a:srgbClr val="FFFFFF"/>
                </a:solidFill>
              </a14:hiddenFill>
            </a:ext>
          </a:extLst>
        </p:spPr>
      </p:pic>
      <p:sp>
        <p:nvSpPr>
          <p:cNvPr id="6" name="Google Shape;103;p1">
            <a:extLst>
              <a:ext uri="{FF2B5EF4-FFF2-40B4-BE49-F238E27FC236}">
                <a16:creationId xmlns:a16="http://schemas.microsoft.com/office/drawing/2014/main" id="{768CAA48-B0F5-99F2-9C47-15B1BBA050CD}"/>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7555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619461" y="1446552"/>
            <a:ext cx="4743864" cy="3849348"/>
          </a:xfrm>
        </p:spPr>
        <p:txBody>
          <a:bodyPr>
            <a:normAutofit/>
          </a:bodyPr>
          <a:lstStyle/>
          <a:p>
            <a:pPr marL="0" indent="0" algn="just">
              <a:buNone/>
            </a:pPr>
            <a:r>
              <a:rPr lang="en-US" sz="2400" dirty="0">
                <a:solidFill>
                  <a:schemeClr val="tx1"/>
                </a:solidFill>
                <a:latin typeface="Times New Roman" panose="02020603050405020304" pitchFamily="18" charset="0"/>
                <a:cs typeface="Times New Roman" panose="02020603050405020304" pitchFamily="18" charset="0"/>
              </a:rPr>
              <a:t>Empathy and compassion help you understand other perspectives. Being compassionate is vital to healthy relationships. In addition, it also helps communication and troubleshooting. In addition, it helps to broaden your horizons and see situations in a different light.
</a:t>
            </a:r>
            <a:endParaRPr lang="it-IT" sz="2400" dirty="0">
              <a:solidFill>
                <a:schemeClr val="tx1"/>
              </a:solidFill>
              <a:latin typeface="Times New Roman" panose="020206030504050203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D14C805C-C83A-1604-E591-30F56EFBB6AB}"/>
              </a:ext>
            </a:extLst>
          </p:cNvPr>
          <p:cNvSpPr txBox="1"/>
          <p:nvPr/>
        </p:nvSpPr>
        <p:spPr>
          <a:xfrm>
            <a:off x="6619461" y="0"/>
            <a:ext cx="5799483" cy="2123658"/>
          </a:xfrm>
          <a:prstGeom prst="rect">
            <a:avLst/>
          </a:prstGeom>
          <a:noFill/>
        </p:spPr>
        <p:txBody>
          <a:bodyPr wrap="square">
            <a:spAutoFit/>
          </a:bodyPr>
          <a:lstStyle/>
          <a:p>
            <a:pPr>
              <a:buFont typeface="Arial" panose="020B0604020202020204" pitchFamily="34" charset="0"/>
              <a:buNone/>
            </a:pPr>
            <a:r>
              <a:rPr lang="en-US" sz="4400" b="1" i="1" dirty="0">
                <a:latin typeface="Times New Roman" panose="02020603050405020304" pitchFamily="18" charset="0"/>
                <a:cs typeface="Times New Roman" panose="02020603050405020304" pitchFamily="18" charset="0"/>
              </a:rPr>
              <a:t>Put yourself in other people's shoes!
</a:t>
            </a:r>
            <a:endParaRPr lang="en-US" sz="4000" i="1" dirty="0">
              <a:latin typeface="Times New Roman" panose="02020603050405020304" pitchFamily="18" charset="0"/>
              <a:cs typeface="Times New Roman" panose="02020603050405020304" pitchFamily="18" charset="0"/>
            </a:endParaRPr>
          </a:p>
        </p:txBody>
      </p:sp>
      <p:sp>
        <p:nvSpPr>
          <p:cNvPr id="2" name="AutoShape 2" descr="Empatia: mettersi consapevolmente nei panni dell'altro - Visione Olistica">
            <a:extLst>
              <a:ext uri="{FF2B5EF4-FFF2-40B4-BE49-F238E27FC236}">
                <a16:creationId xmlns:a16="http://schemas.microsoft.com/office/drawing/2014/main" id="{66BBB6E5-21D2-129E-17AC-F62094335F9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 name="AutoShape 4" descr="Empatia: mettersi consapevolmente nei panni dell'altro - Visione Olistica">
            <a:extLst>
              <a:ext uri="{FF2B5EF4-FFF2-40B4-BE49-F238E27FC236}">
                <a16:creationId xmlns:a16="http://schemas.microsoft.com/office/drawing/2014/main" id="{5953EE42-29A7-431E-EA43-E6B2B3847753}"/>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7" name="Immagine 6">
            <a:extLst>
              <a:ext uri="{FF2B5EF4-FFF2-40B4-BE49-F238E27FC236}">
                <a16:creationId xmlns:a16="http://schemas.microsoft.com/office/drawing/2014/main" id="{B71DF5FF-30E3-8F4D-0ADB-4903807377CE}"/>
              </a:ext>
            </a:extLst>
          </p:cNvPr>
          <p:cNvPicPr>
            <a:picLocks noChangeAspect="1"/>
          </p:cNvPicPr>
          <p:nvPr/>
        </p:nvPicPr>
        <p:blipFill rotWithShape="1">
          <a:blip r:embed="rId3"/>
          <a:srcRect l="8765" r="10726"/>
          <a:stretch/>
        </p:blipFill>
        <p:spPr>
          <a:xfrm>
            <a:off x="911087" y="1288774"/>
            <a:ext cx="5337313" cy="4114800"/>
          </a:xfrm>
          <a:prstGeom prst="rect">
            <a:avLst/>
          </a:prstGeom>
        </p:spPr>
      </p:pic>
      <p:sp>
        <p:nvSpPr>
          <p:cNvPr id="8" name="Google Shape;103;p1">
            <a:extLst>
              <a:ext uri="{FF2B5EF4-FFF2-40B4-BE49-F238E27FC236}">
                <a16:creationId xmlns:a16="http://schemas.microsoft.com/office/drawing/2014/main" id="{6992068E-510C-4DE8-08D9-0F2438523FA0}"/>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73161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619461" y="1446552"/>
            <a:ext cx="4661452" cy="4520862"/>
          </a:xfrm>
        </p:spPr>
        <p:txBody>
          <a:bodyPr>
            <a:normAutofit fontScale="92500"/>
          </a:bodyPr>
          <a:lstStyle/>
          <a:p>
            <a:pPr marL="0" indent="0">
              <a:buNone/>
            </a:pPr>
            <a:r>
              <a:rPr lang="en-US" sz="2400" dirty="0">
                <a:solidFill>
                  <a:schemeClr val="tx1"/>
                </a:solidFill>
                <a:latin typeface="Times New Roman" panose="02020603050405020304" pitchFamily="18" charset="0"/>
                <a:cs typeface="Times New Roman" panose="02020603050405020304" pitchFamily="18" charset="0"/>
              </a:rPr>
              <a:t>It can be difficult to understand others if we fail to label and understand our emotions. The best way to identify your emotions is to talk to someone. Sharing your feelings will help you get feedback. In addition, you can get a different perspective on your emotions. You can also practice writing a dairy. Write down how you feel and name each feeling
</a:t>
            </a:r>
            <a:endParaRPr lang="it-IT" sz="2400" dirty="0">
              <a:solidFill>
                <a:schemeClr val="tx1"/>
              </a:solidFill>
              <a:latin typeface="Times New Roman" panose="020206030504050203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D14C805C-C83A-1604-E591-30F56EFBB6AB}"/>
              </a:ext>
            </a:extLst>
          </p:cNvPr>
          <p:cNvSpPr txBox="1"/>
          <p:nvPr/>
        </p:nvSpPr>
        <p:spPr>
          <a:xfrm>
            <a:off x="6619461" y="0"/>
            <a:ext cx="5572539" cy="2123658"/>
          </a:xfrm>
          <a:prstGeom prst="rect">
            <a:avLst/>
          </a:prstGeom>
          <a:noFill/>
        </p:spPr>
        <p:txBody>
          <a:bodyPr wrap="square">
            <a:spAutoFit/>
          </a:bodyPr>
          <a:lstStyle/>
          <a:p>
            <a:pPr>
              <a:buFont typeface="Arial" panose="020B0604020202020204" pitchFamily="34" charset="0"/>
              <a:buNone/>
            </a:pPr>
            <a:r>
              <a:rPr lang="it-IT" sz="4400" b="1" i="1" dirty="0" err="1">
                <a:latin typeface="Times New Roman" panose="02020603050405020304" pitchFamily="18" charset="0"/>
                <a:cs typeface="Times New Roman" panose="02020603050405020304" pitchFamily="18" charset="0"/>
              </a:rPr>
              <a:t>Identify</a:t>
            </a:r>
            <a:r>
              <a:rPr lang="it-IT" sz="4400" b="1" i="1" dirty="0">
                <a:latin typeface="Times New Roman" panose="02020603050405020304" pitchFamily="18" charset="0"/>
                <a:cs typeface="Times New Roman" panose="02020603050405020304" pitchFamily="18" charset="0"/>
              </a:rPr>
              <a:t> </a:t>
            </a:r>
            <a:r>
              <a:rPr lang="it-IT" sz="4400" b="1" i="1" dirty="0" err="1">
                <a:latin typeface="Times New Roman" panose="02020603050405020304" pitchFamily="18" charset="0"/>
                <a:cs typeface="Times New Roman" panose="02020603050405020304" pitchFamily="18" charset="0"/>
              </a:rPr>
              <a:t>your</a:t>
            </a:r>
            <a:r>
              <a:rPr lang="it-IT" sz="4400" b="1" i="1" dirty="0">
                <a:latin typeface="Times New Roman" panose="02020603050405020304" pitchFamily="18" charset="0"/>
                <a:cs typeface="Times New Roman" panose="02020603050405020304" pitchFamily="18" charset="0"/>
              </a:rPr>
              <a:t> </a:t>
            </a:r>
            <a:r>
              <a:rPr lang="it-IT" sz="4400" b="1" i="1" dirty="0" err="1">
                <a:latin typeface="Times New Roman" panose="02020603050405020304" pitchFamily="18" charset="0"/>
                <a:cs typeface="Times New Roman" panose="02020603050405020304" pitchFamily="18" charset="0"/>
              </a:rPr>
              <a:t>emotions</a:t>
            </a:r>
            <a:r>
              <a:rPr lang="it-IT" sz="4400" b="1" i="1" dirty="0">
                <a:latin typeface="Times New Roman" panose="02020603050405020304" pitchFamily="18" charset="0"/>
                <a:cs typeface="Times New Roman" panose="02020603050405020304" pitchFamily="18" charset="0"/>
              </a:rPr>
              <a:t>!
</a:t>
            </a:r>
            <a:endParaRPr lang="en-US" sz="4000" i="1" dirty="0">
              <a:latin typeface="Times New Roman" panose="02020603050405020304" pitchFamily="18" charset="0"/>
              <a:cs typeface="Times New Roman" panose="02020603050405020304" pitchFamily="18" charset="0"/>
            </a:endParaRPr>
          </a:p>
        </p:txBody>
      </p:sp>
      <p:sp>
        <p:nvSpPr>
          <p:cNvPr id="2" name="AutoShape 2" descr="Empatia: mettersi consapevolmente nei panni dell'altro - Visione Olistica">
            <a:extLst>
              <a:ext uri="{FF2B5EF4-FFF2-40B4-BE49-F238E27FC236}">
                <a16:creationId xmlns:a16="http://schemas.microsoft.com/office/drawing/2014/main" id="{66BBB6E5-21D2-129E-17AC-F62094335F9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 name="AutoShape 4" descr="Empatia: mettersi consapevolmente nei panni dell'altro - Visione Olistica">
            <a:extLst>
              <a:ext uri="{FF2B5EF4-FFF2-40B4-BE49-F238E27FC236}">
                <a16:creationId xmlns:a16="http://schemas.microsoft.com/office/drawing/2014/main" id="{5953EE42-29A7-431E-EA43-E6B2B3847753}"/>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7170" name="Picture 2">
            <a:extLst>
              <a:ext uri="{FF2B5EF4-FFF2-40B4-BE49-F238E27FC236}">
                <a16:creationId xmlns:a16="http://schemas.microsoft.com/office/drawing/2014/main" id="{CCCAC95C-2B20-40C4-7494-3C402636259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000" t="15123" r="5261" b="1633"/>
          <a:stretch/>
        </p:blipFill>
        <p:spPr bwMode="auto">
          <a:xfrm>
            <a:off x="911087" y="1311965"/>
            <a:ext cx="5695122" cy="4234069"/>
          </a:xfrm>
          <a:prstGeom prst="rect">
            <a:avLst/>
          </a:prstGeom>
          <a:noFill/>
          <a:extLst>
            <a:ext uri="{909E8E84-426E-40DD-AFC4-6F175D3DCCD1}">
              <a14:hiddenFill xmlns:a14="http://schemas.microsoft.com/office/drawing/2010/main">
                <a:solidFill>
                  <a:srgbClr val="FFFFFF"/>
                </a:solidFill>
              </a14:hiddenFill>
            </a:ext>
          </a:extLst>
        </p:spPr>
      </p:pic>
      <p:sp>
        <p:nvSpPr>
          <p:cNvPr id="8" name="Google Shape;103;p1">
            <a:extLst>
              <a:ext uri="{FF2B5EF4-FFF2-40B4-BE49-F238E27FC236}">
                <a16:creationId xmlns:a16="http://schemas.microsoft.com/office/drawing/2014/main" id="{B64D5C6C-0BBC-CB10-FE72-CED982D9B1CB}"/>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897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028911" y="1212445"/>
            <a:ext cx="4661452" cy="4520862"/>
          </a:xfrm>
        </p:spPr>
        <p:txBody>
          <a:bodyPr>
            <a:normAutofit lnSpcReduction="10000"/>
          </a:bodyPr>
          <a:lstStyle/>
          <a:p>
            <a:pPr marL="0" indent="0">
              <a:buNone/>
            </a:pPr>
            <a:r>
              <a:rPr lang="en-US" sz="2400" dirty="0">
                <a:solidFill>
                  <a:schemeClr val="tx1"/>
                </a:solidFill>
                <a:latin typeface="Times New Roman" panose="02020603050405020304" pitchFamily="18" charset="0"/>
                <a:cs typeface="Times New Roman" panose="02020603050405020304" pitchFamily="18" charset="0"/>
              </a:rPr>
              <a:t>It's also important to let the person know how you feel when they share something. This helps you to fully understand a person. Similarly, your feedback makes the other person happy too. It is important to show your appreciation for others. In addition, it is an important factor for the development of social awareness.
</a:t>
            </a:r>
            <a:endParaRPr lang="it-IT" sz="2400" dirty="0">
              <a:solidFill>
                <a:schemeClr val="tx1"/>
              </a:solidFill>
              <a:latin typeface="Times New Roman" panose="020206030504050203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D14C805C-C83A-1604-E591-30F56EFBB6AB}"/>
              </a:ext>
            </a:extLst>
          </p:cNvPr>
          <p:cNvSpPr txBox="1"/>
          <p:nvPr/>
        </p:nvSpPr>
        <p:spPr>
          <a:xfrm>
            <a:off x="6028911" y="66822"/>
            <a:ext cx="5799483" cy="1569660"/>
          </a:xfrm>
          <a:prstGeom prst="rect">
            <a:avLst/>
          </a:prstGeom>
          <a:noFill/>
        </p:spPr>
        <p:txBody>
          <a:bodyPr wrap="square">
            <a:spAutoFit/>
          </a:bodyPr>
          <a:lstStyle/>
          <a:p>
            <a:pPr>
              <a:buFont typeface="Arial" panose="020B0604020202020204" pitchFamily="34" charset="0"/>
              <a:buNone/>
            </a:pPr>
            <a:r>
              <a:rPr lang="en-US" sz="4800" b="1" i="1" dirty="0">
                <a:latin typeface="Times New Roman" panose="02020603050405020304" pitchFamily="18" charset="0"/>
                <a:cs typeface="Times New Roman" panose="02020603050405020304" pitchFamily="18" charset="0"/>
              </a:rPr>
              <a:t>Think!
</a:t>
            </a:r>
            <a:endParaRPr lang="en-US" sz="4000" i="1" dirty="0">
              <a:latin typeface="Times New Roman" panose="02020603050405020304" pitchFamily="18" charset="0"/>
              <a:cs typeface="Times New Roman" panose="02020603050405020304" pitchFamily="18" charset="0"/>
            </a:endParaRPr>
          </a:p>
        </p:txBody>
      </p:sp>
      <p:sp>
        <p:nvSpPr>
          <p:cNvPr id="2" name="AutoShape 2" descr="Empatia: mettersi consapevolmente nei panni dell'altro - Visione Olistica">
            <a:extLst>
              <a:ext uri="{FF2B5EF4-FFF2-40B4-BE49-F238E27FC236}">
                <a16:creationId xmlns:a16="http://schemas.microsoft.com/office/drawing/2014/main" id="{66BBB6E5-21D2-129E-17AC-F62094335F9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 name="AutoShape 4" descr="Empatia: mettersi consapevolmente nei panni dell'altro - Visione Olistica">
            <a:extLst>
              <a:ext uri="{FF2B5EF4-FFF2-40B4-BE49-F238E27FC236}">
                <a16:creationId xmlns:a16="http://schemas.microsoft.com/office/drawing/2014/main" id="{5953EE42-29A7-431E-EA43-E6B2B3847753}"/>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7" name="Immagine 6">
            <a:extLst>
              <a:ext uri="{FF2B5EF4-FFF2-40B4-BE49-F238E27FC236}">
                <a16:creationId xmlns:a16="http://schemas.microsoft.com/office/drawing/2014/main" id="{DA5601D4-44F4-17C7-3783-504F05A9E654}"/>
              </a:ext>
            </a:extLst>
          </p:cNvPr>
          <p:cNvPicPr>
            <a:picLocks noChangeAspect="1"/>
          </p:cNvPicPr>
          <p:nvPr/>
        </p:nvPicPr>
        <p:blipFill rotWithShape="1">
          <a:blip r:embed="rId3"/>
          <a:srcRect l="18636" t="6612" r="22325" b="4568"/>
          <a:stretch/>
        </p:blipFill>
        <p:spPr>
          <a:xfrm>
            <a:off x="1739348" y="993913"/>
            <a:ext cx="3081130" cy="4715064"/>
          </a:xfrm>
          <a:prstGeom prst="rect">
            <a:avLst/>
          </a:prstGeom>
        </p:spPr>
      </p:pic>
      <p:sp>
        <p:nvSpPr>
          <p:cNvPr id="8" name="Google Shape;103;p1">
            <a:extLst>
              <a:ext uri="{FF2B5EF4-FFF2-40B4-BE49-F238E27FC236}">
                <a16:creationId xmlns:a16="http://schemas.microsoft.com/office/drawing/2014/main" id="{31F5F6DF-16CC-9C53-DEB7-E159E2FB2805}"/>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07025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Segnaposto contenuto 6" descr="how-to-improve-your-social-awareness (1).png"/>
          <p:cNvPicPr>
            <a:picLocks noGrp="1" noChangeAspect="1"/>
          </p:cNvPicPr>
          <p:nvPr>
            <p:ph idx="1"/>
          </p:nvPr>
        </p:nvPicPr>
        <p:blipFill>
          <a:blip r:embed="rId2"/>
          <a:stretch>
            <a:fillRect/>
          </a:stretch>
        </p:blipFill>
        <p:spPr>
          <a:xfrm>
            <a:off x="1449838" y="968992"/>
            <a:ext cx="9440080" cy="4720040"/>
          </a:xfrm>
        </p:spPr>
      </p:pic>
      <p:sp>
        <p:nvSpPr>
          <p:cNvPr id="5" name="Google Shape;103;p1">
            <a:extLst>
              <a:ext uri="{FF2B5EF4-FFF2-40B4-BE49-F238E27FC236}">
                <a16:creationId xmlns:a16="http://schemas.microsoft.com/office/drawing/2014/main" id="{3E2DE42A-D160-641B-2E2C-FCDE0199DD9D}"/>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9D76A-5185-9542-9D9F-D4E0F61B70B9}"/>
              </a:ext>
            </a:extLst>
          </p:cNvPr>
          <p:cNvSpPr>
            <a:spLocks noGrp="1"/>
          </p:cNvSpPr>
          <p:nvPr>
            <p:ph type="title"/>
          </p:nvPr>
        </p:nvSpPr>
        <p:spPr/>
        <p:txBody>
          <a:bodyPr>
            <a:normAutofit/>
          </a:bodyPr>
          <a:lstStyle/>
          <a:p>
            <a:pPr algn="ctr" rtl="0"/>
            <a:r>
              <a:rPr lang="en-GB" sz="3600" b="1" i="1" dirty="0">
                <a:latin typeface="Times New Roman" panose="02020603050405020304" pitchFamily="18" charset="0"/>
                <a:cs typeface="Times New Roman" panose="02020603050405020304" pitchFamily="18" charset="0"/>
              </a:rPr>
              <a:t>Social awareness: suspension of the social judgement</a:t>
            </a:r>
            <a:endParaRPr lang="en-US" sz="3600" b="1" i="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BE3CEB23-B66C-3B4F-9B4E-F91DF82F1542}"/>
              </a:ext>
            </a:extLst>
          </p:cNvPr>
          <p:cNvSpPr>
            <a:spLocks noGrp="1"/>
          </p:cNvSpPr>
          <p:nvPr>
            <p:ph idx="1"/>
          </p:nvPr>
        </p:nvSpPr>
        <p:spPr>
          <a:xfrm>
            <a:off x="1010653" y="1578390"/>
            <a:ext cx="6821804" cy="5093417"/>
          </a:xfrm>
        </p:spPr>
        <p:txBody>
          <a:bodyPr>
            <a:normAutofit fontScale="40000" lnSpcReduction="20000"/>
          </a:bodyPr>
          <a:lstStyle/>
          <a:p>
            <a:pPr marL="0" indent="0" algn="just">
              <a:buNone/>
            </a:pPr>
            <a:r>
              <a:rPr lang="en-US" sz="3800" dirty="0">
                <a:latin typeface="Times New Roman" pitchFamily="18" charset="0"/>
                <a:cs typeface="Times New Roman" pitchFamily="18" charset="0"/>
              </a:rPr>
              <a:t>1</a:t>
            </a:r>
            <a:r>
              <a:rPr lang="en-US" sz="4500" dirty="0">
                <a:latin typeface="Times New Roman" pitchFamily="18" charset="0"/>
                <a:cs typeface="Times New Roman" pitchFamily="18" charset="0"/>
              </a:rPr>
              <a:t>. Procedure: divide the class into groups of two and ask these two questions that the couple must answer:
- "Have you ever felt sorry for something someone did to you? What did you say to him/her or did you do? "
- "Have you ever been in a situation where you felt irritated, but didn't know what to say?"
2. Present the communication model with the message "ME":
"I feel ____________________________________ when you ________________because I need ______________________"
3. Give students/teachers some examples, then divide the class into pairs where students practice in reference to certain situations. For example:
- "Your best friend didn't call you when he/she promised he/she would have"
- "A classmate made fun of you for your name" 
 - "A friend did not show you attention and respect"</a:t>
            </a:r>
            <a:r>
              <a:rPr lang="en-US" sz="3800" dirty="0">
                <a:latin typeface="Times New Roman" pitchFamily="18" charset="0"/>
                <a:cs typeface="Times New Roman" pitchFamily="18" charset="0"/>
              </a:rPr>
              <a:t>
</a:t>
            </a:r>
            <a:endParaRPr lang="en-US" dirty="0"/>
          </a:p>
        </p:txBody>
      </p:sp>
      <p:pic>
        <p:nvPicPr>
          <p:cNvPr id="7" name="Immagine 6" descr="snapchat1785556844-DBdN8qu7qz94taeN.jpg"/>
          <p:cNvPicPr>
            <a:picLocks noChangeAspect="1"/>
          </p:cNvPicPr>
          <p:nvPr/>
        </p:nvPicPr>
        <p:blipFill>
          <a:blip r:embed="rId2"/>
          <a:stretch>
            <a:fillRect/>
          </a:stretch>
        </p:blipFill>
        <p:spPr>
          <a:xfrm>
            <a:off x="7832457" y="1384300"/>
            <a:ext cx="3826143" cy="4838700"/>
          </a:xfrm>
          <a:prstGeom prst="rect">
            <a:avLst/>
          </a:prstGeom>
        </p:spPr>
      </p:pic>
      <p:sp>
        <p:nvSpPr>
          <p:cNvPr id="6" name="Google Shape;103;p1">
            <a:extLst>
              <a:ext uri="{FF2B5EF4-FFF2-40B4-BE49-F238E27FC236}">
                <a16:creationId xmlns:a16="http://schemas.microsoft.com/office/drawing/2014/main" id="{EA540681-1793-D0CB-288C-6D9EFB53A996}"/>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09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3CEB23-B66C-3B4F-9B4E-F91DF82F1542}"/>
              </a:ext>
            </a:extLst>
          </p:cNvPr>
          <p:cNvSpPr>
            <a:spLocks noGrp="1"/>
          </p:cNvSpPr>
          <p:nvPr>
            <p:ph idx="1"/>
          </p:nvPr>
        </p:nvSpPr>
        <p:spPr>
          <a:xfrm>
            <a:off x="1296170" y="1472922"/>
            <a:ext cx="6126747" cy="4750078"/>
          </a:xfrm>
        </p:spPr>
        <p:txBody>
          <a:bodyPr>
            <a:normAutofit/>
          </a:bodyPr>
          <a:lstStyle/>
          <a:p>
            <a:pPr marL="0" indent="0" algn="just">
              <a:buNone/>
            </a:pPr>
            <a:r>
              <a:rPr lang="en-US" sz="2400" dirty="0">
                <a:latin typeface="Times New Roman" pitchFamily="18" charset="0"/>
                <a:cs typeface="Times New Roman" pitchFamily="18" charset="0"/>
              </a:rPr>
              <a:t>
4. After the students/teachers have practiced in pairs, the couples say aloud how they responded in the given situations.
5. Conclude the work by asking students to respond again in pairs "How can this way of communicating resolve interpersonal conflicts 'peacefully'?" Your best friend didn't call you when he promised you would."
</a:t>
            </a:r>
            <a:endParaRPr lang="en-US" sz="2400" dirty="0"/>
          </a:p>
        </p:txBody>
      </p:sp>
      <p:pic>
        <p:nvPicPr>
          <p:cNvPr id="7" name="Immagine 6" descr="snapchat1785556844-DBdN8qu7qz94taeN.jpg"/>
          <p:cNvPicPr>
            <a:picLocks noChangeAspect="1"/>
          </p:cNvPicPr>
          <p:nvPr/>
        </p:nvPicPr>
        <p:blipFill>
          <a:blip r:embed="rId2"/>
          <a:stretch>
            <a:fillRect/>
          </a:stretch>
        </p:blipFill>
        <p:spPr>
          <a:xfrm>
            <a:off x="7832457" y="1384300"/>
            <a:ext cx="3826143" cy="4838700"/>
          </a:xfrm>
          <a:prstGeom prst="rect">
            <a:avLst/>
          </a:prstGeom>
        </p:spPr>
      </p:pic>
      <p:sp>
        <p:nvSpPr>
          <p:cNvPr id="6" name="Google Shape;103;p1">
            <a:extLst>
              <a:ext uri="{FF2B5EF4-FFF2-40B4-BE49-F238E27FC236}">
                <a16:creationId xmlns:a16="http://schemas.microsoft.com/office/drawing/2014/main" id="{266CDCBC-F5E4-2E1E-F178-CA04D0074A5A}"/>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095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002DFE13-8E38-510F-33D3-059304F8AFB1}"/>
              </a:ext>
            </a:extLst>
          </p:cNvPr>
          <p:cNvSpPr>
            <a:spLocks noGrp="1"/>
          </p:cNvSpPr>
          <p:nvPr>
            <p:ph type="ftr" sz="quarter" idx="11"/>
          </p:nvPr>
        </p:nvSpPr>
        <p:spPr/>
        <p:txBody>
          <a:bodyPr/>
          <a:lstStyle/>
          <a:p>
            <a:r>
              <a:rPr lang="en-US"/>
              <a:t>Project Number: 2020-1-UK01-KA227-SCH-094437</a:t>
            </a:r>
            <a:endParaRPr lang="en-US" dirty="0"/>
          </a:p>
        </p:txBody>
      </p:sp>
      <p:sp>
        <p:nvSpPr>
          <p:cNvPr id="6" name="CasellaDiTesto 5">
            <a:extLst>
              <a:ext uri="{FF2B5EF4-FFF2-40B4-BE49-F238E27FC236}">
                <a16:creationId xmlns:a16="http://schemas.microsoft.com/office/drawing/2014/main" id="{D7E3514F-EF65-3174-EFF7-8E0DEFCB6F93}"/>
              </a:ext>
            </a:extLst>
          </p:cNvPr>
          <p:cNvSpPr txBox="1"/>
          <p:nvPr/>
        </p:nvSpPr>
        <p:spPr>
          <a:xfrm>
            <a:off x="3048000" y="2676775"/>
            <a:ext cx="6096000" cy="2308324"/>
          </a:xfrm>
          <a:prstGeom prst="rect">
            <a:avLst/>
          </a:prstGeom>
          <a:noFill/>
        </p:spPr>
        <p:txBody>
          <a:bodyPr wrap="square">
            <a:spAutoFit/>
          </a:bodyPr>
          <a:lstStyle/>
          <a:p>
            <a:pPr algn="l" rtl="0">
              <a:buNone/>
            </a:pPr>
            <a:r>
              <a:rPr lang="it-IT" sz="1800" dirty="0">
                <a:latin typeface="Times New Roman" pitchFamily="18" charset="0"/>
                <a:cs typeface="Times New Roman" pitchFamily="18" charset="0"/>
                <a:hlinkClick r:id="rId2"/>
              </a:rPr>
              <a:t>https://learnfromblogs.com/improve-your-social-awareness</a:t>
            </a:r>
            <a:endParaRPr lang="it-IT" sz="1800" dirty="0">
              <a:latin typeface="Times New Roman" pitchFamily="18" charset="0"/>
              <a:cs typeface="Times New Roman" pitchFamily="18" charset="0"/>
            </a:endParaRPr>
          </a:p>
          <a:p>
            <a:pPr algn="l" rtl="0">
              <a:buNone/>
            </a:pPr>
            <a:endParaRPr lang="it-IT" dirty="0">
              <a:latin typeface="Times New Roman" pitchFamily="18" charset="0"/>
              <a:cs typeface="Times New Roman" pitchFamily="18" charset="0"/>
            </a:endParaRPr>
          </a:p>
          <a:p>
            <a:pPr algn="l" rtl="0">
              <a:buNone/>
            </a:pPr>
            <a:r>
              <a:rPr lang="it-IT" sz="1800" dirty="0">
                <a:latin typeface="Times New Roman" pitchFamily="18" charset="0"/>
                <a:cs typeface="Times New Roman" pitchFamily="18" charset="0"/>
                <a:hlinkClick r:id="rId3"/>
              </a:rPr>
              <a:t>https://rivistaitalianadicounseling.it/la-sospensione-del-giudizio/</a:t>
            </a:r>
            <a:endParaRPr lang="it-IT" sz="1800" dirty="0">
              <a:latin typeface="Times New Roman" pitchFamily="18" charset="0"/>
              <a:cs typeface="Times New Roman" pitchFamily="18" charset="0"/>
            </a:endParaRPr>
          </a:p>
          <a:p>
            <a:pPr algn="l" rtl="0">
              <a:buNone/>
            </a:pPr>
            <a:endParaRPr lang="it-IT" sz="1800" dirty="0">
              <a:latin typeface="Times New Roman" pitchFamily="18" charset="0"/>
              <a:cs typeface="Times New Roman" pitchFamily="18" charset="0"/>
            </a:endParaRPr>
          </a:p>
          <a:p>
            <a:pPr algn="l" rtl="0">
              <a:buNone/>
            </a:pPr>
            <a:r>
              <a:rPr lang="it-IT" sz="1800" dirty="0">
                <a:latin typeface="Times New Roman" pitchFamily="18" charset="0"/>
                <a:cs typeface="Times New Roman" pitchFamily="18" charset="0"/>
                <a:hlinkClick r:id="rId4"/>
              </a:rPr>
              <a:t>https://lamenteemeravigliosa.it/teoria-di-giudizio-sociale-non-basta-avere-ragione/</a:t>
            </a:r>
            <a:endParaRPr lang="it-IT" dirty="0">
              <a:latin typeface="Times New Roman" pitchFamily="18" charset="0"/>
              <a:cs typeface="Times New Roman" pitchFamily="18" charset="0"/>
            </a:endParaRPr>
          </a:p>
          <a:p>
            <a:pPr algn="l" rtl="0">
              <a:buNone/>
            </a:pPr>
            <a:endParaRPr lang="it-IT" sz="1800" dirty="0">
              <a:latin typeface="Times New Roman" pitchFamily="18" charset="0"/>
              <a:cs typeface="Times New Roman" pitchFamily="18" charset="0"/>
            </a:endParaRPr>
          </a:p>
          <a:p>
            <a:pPr algn="l" rtl="0">
              <a:buNone/>
            </a:pPr>
            <a:endParaRPr lang="it-IT" sz="1800" dirty="0">
              <a:latin typeface="Times New Roman" pitchFamily="18" charset="0"/>
              <a:cs typeface="Times New Roman" pitchFamily="18" charset="0"/>
            </a:endParaRPr>
          </a:p>
        </p:txBody>
      </p:sp>
      <p:sp>
        <p:nvSpPr>
          <p:cNvPr id="2" name="CasellaDiTesto 1">
            <a:extLst>
              <a:ext uri="{FF2B5EF4-FFF2-40B4-BE49-F238E27FC236}">
                <a16:creationId xmlns:a16="http://schemas.microsoft.com/office/drawing/2014/main" id="{0644109D-CACC-C3E5-2EDC-0DFF4F6C7BA5}"/>
              </a:ext>
            </a:extLst>
          </p:cNvPr>
          <p:cNvSpPr txBox="1"/>
          <p:nvPr/>
        </p:nvSpPr>
        <p:spPr>
          <a:xfrm>
            <a:off x="2795752" y="1124607"/>
            <a:ext cx="6180082" cy="923330"/>
          </a:xfrm>
          <a:prstGeom prst="rect">
            <a:avLst/>
          </a:prstGeom>
          <a:noFill/>
        </p:spPr>
        <p:txBody>
          <a:bodyPr wrap="square" rtlCol="0">
            <a:spAutoFit/>
          </a:bodyPr>
          <a:lstStyle/>
          <a:p>
            <a:pPr algn="ctr"/>
            <a:r>
              <a:rPr lang="it-IT" sz="5400" dirty="0">
                <a:latin typeface="Times New Roman" panose="02020603050405020304" pitchFamily="18" charset="0"/>
                <a:cs typeface="Times New Roman" panose="02020603050405020304" pitchFamily="18" charset="0"/>
              </a:rPr>
              <a:t>REFERENCES</a:t>
            </a:r>
          </a:p>
        </p:txBody>
      </p:sp>
    </p:spTree>
    <p:extLst>
      <p:ext uri="{BB962C8B-B14F-4D97-AF65-F5344CB8AC3E}">
        <p14:creationId xmlns:p14="http://schemas.microsoft.com/office/powerpoint/2010/main" val="4192330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C7E8067-5A01-674C-95D8-5E2CB7287DB8}"/>
              </a:ext>
            </a:extLst>
          </p:cNvPr>
          <p:cNvSpPr>
            <a:spLocks noGrp="1"/>
          </p:cNvSpPr>
          <p:nvPr>
            <p:ph type="subTitle" idx="1"/>
          </p:nvPr>
        </p:nvSpPr>
        <p:spPr>
          <a:xfrm>
            <a:off x="2043595" y="5633400"/>
            <a:ext cx="8045373" cy="742279"/>
          </a:xfrm>
        </p:spPr>
        <p:txBody>
          <a:bodyPr>
            <a:noAutofit/>
          </a:bodyPr>
          <a:lstStyle/>
          <a:p>
            <a:r>
              <a:rPr lang="en-US"/>
              <a:t>Social awareness: suspension of social judgment.
</a:t>
            </a:r>
            <a:endParaRPr lang="en-US" dirty="0"/>
          </a:p>
        </p:txBody>
      </p:sp>
      <p:pic>
        <p:nvPicPr>
          <p:cNvPr id="4" name="Grafik 3" descr="A picture containing logo  Description automatically generated">
            <a:extLst>
              <a:ext uri="{FF2B5EF4-FFF2-40B4-BE49-F238E27FC236}">
                <a16:creationId xmlns:a16="http://schemas.microsoft.com/office/drawing/2014/main" id="{8B67029D-13E4-BC44-A0DD-043723D2DF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1678" y="6131626"/>
            <a:ext cx="1508125" cy="442912"/>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5">
            <a:extLst>
              <a:ext uri="{FF2B5EF4-FFF2-40B4-BE49-F238E27FC236}">
                <a16:creationId xmlns:a16="http://schemas.microsoft.com/office/drawing/2014/main" id="{785C29A9-A69F-3249-A76B-53923856FA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7250" y="6060188"/>
            <a:ext cx="1682750" cy="514350"/>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1">
            <a:extLst>
              <a:ext uri="{FF2B5EF4-FFF2-40B4-BE49-F238E27FC236}">
                <a16:creationId xmlns:a16="http://schemas.microsoft.com/office/drawing/2014/main" id="{0EF15AFC-058A-FF4F-A98B-737D1FE47131}"/>
              </a:ext>
            </a:extLst>
          </p:cNvPr>
          <p:cNvSpPr>
            <a:spLocks noGrp="1"/>
          </p:cNvSpPr>
          <p:nvPr>
            <p:ph type="ctrTitle"/>
          </p:nvPr>
        </p:nvSpPr>
        <p:spPr/>
        <p:txBody>
          <a:bodyPr/>
          <a:lstStyle/>
          <a:p>
            <a:r>
              <a:rPr lang="en-US" sz="5400" b="1" dirty="0"/>
              <a:t>Social Citizenship Training Module</a:t>
            </a:r>
            <a:br>
              <a:rPr lang="en-US" sz="5400" b="1" dirty="0"/>
            </a:br>
            <a:r>
              <a:rPr lang="en-US" sz="5400" b="1" dirty="0" err="1"/>
              <a:t>IiSS</a:t>
            </a:r>
            <a:r>
              <a:rPr lang="en-US" sz="5400" b="1" dirty="0"/>
              <a:t> G.SIANI-</a:t>
            </a:r>
            <a:r>
              <a:rPr lang="en-US" sz="5400" b="1" dirty="0" err="1"/>
              <a:t>Casalnuovodi</a:t>
            </a:r>
            <a:r>
              <a:rPr lang="en-US" sz="5400" b="1" dirty="0"/>
              <a:t> Napoli, Italy 
</a:t>
            </a:r>
            <a:endParaRPr lang="en-US" sz="5400" dirty="0"/>
          </a:p>
        </p:txBody>
      </p:sp>
      <p:sp>
        <p:nvSpPr>
          <p:cNvPr id="12" name="Google Shape;103;p1">
            <a:extLst>
              <a:ext uri="{FF2B5EF4-FFF2-40B4-BE49-F238E27FC236}">
                <a16:creationId xmlns:a16="http://schemas.microsoft.com/office/drawing/2014/main" id="{1B142D17-976D-F2FB-6EE2-4D08B35E9703}"/>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0695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DD896-32BA-0B47-9B8F-0D7F0D133EF9}"/>
              </a:ext>
            </a:extLst>
          </p:cNvPr>
          <p:cNvSpPr>
            <a:spLocks noGrp="1"/>
          </p:cNvSpPr>
          <p:nvPr>
            <p:ph type="title"/>
          </p:nvPr>
        </p:nvSpPr>
        <p:spPr/>
        <p:txBody>
          <a:bodyPr>
            <a:normAutofit fontScale="90000"/>
          </a:bodyPr>
          <a:lstStyle/>
          <a:p>
            <a:pPr algn="ctr"/>
            <a:r>
              <a:rPr lang="en-US"/>
              <a:t>Social awareness: suspension of social judgment.
</a:t>
            </a:r>
            <a:endParaRPr lang="en-US" dirty="0"/>
          </a:p>
        </p:txBody>
      </p:sp>
      <p:sp>
        <p:nvSpPr>
          <p:cNvPr id="4" name="Footer Placeholder 3">
            <a:extLst>
              <a:ext uri="{FF2B5EF4-FFF2-40B4-BE49-F238E27FC236}">
                <a16:creationId xmlns:a16="http://schemas.microsoft.com/office/drawing/2014/main" id="{CCA591B9-B74A-8243-862E-92B945949F1B}"/>
              </a:ext>
            </a:extLst>
          </p:cNvPr>
          <p:cNvSpPr>
            <a:spLocks noGrp="1"/>
          </p:cNvSpPr>
          <p:nvPr>
            <p:ph type="ftr" sz="quarter" idx="11"/>
          </p:nvPr>
        </p:nvSpPr>
        <p:spPr>
          <a:xfrm>
            <a:off x="3579241" y="11566566"/>
            <a:ext cx="10178321" cy="676935"/>
          </a:xfrm>
        </p:spPr>
        <p:txBody>
          <a:bodyPr/>
          <a:lstStyle/>
          <a:p>
            <a:pPr algn="l" rtl="0"/>
            <a:r>
              <a:rPr lang="en-US"/>
              <a:t>Numero progetto: 2020-1-UK01-KA227-SCH-094437</a:t>
            </a:r>
            <a:endParaRPr lang="en-US" dirty="0"/>
          </a:p>
        </p:txBody>
      </p:sp>
      <p:sp>
        <p:nvSpPr>
          <p:cNvPr id="5" name="Rectangle 3">
            <a:extLst>
              <a:ext uri="{FF2B5EF4-FFF2-40B4-BE49-F238E27FC236}">
                <a16:creationId xmlns:a16="http://schemas.microsoft.com/office/drawing/2014/main" id="{B18A1CAB-74DD-B341-B670-9ECABBDA0F5C}"/>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l" rtl="0"/>
            <a:endParaRPr lang="en-US"/>
          </a:p>
        </p:txBody>
      </p:sp>
      <p:sp>
        <p:nvSpPr>
          <p:cNvPr id="6" name="Rectangle 4">
            <a:extLst>
              <a:ext uri="{FF2B5EF4-FFF2-40B4-BE49-F238E27FC236}">
                <a16:creationId xmlns:a16="http://schemas.microsoft.com/office/drawing/2014/main" id="{76722079-BBE2-754F-A87B-9FAE617BEFF5}"/>
              </a:ext>
            </a:extLst>
          </p:cNvPr>
          <p:cNvSpPr>
            <a:spLocks noChangeArrowheads="1"/>
          </p:cNvSpPr>
          <p:nvPr/>
        </p:nvSpPr>
        <p:spPr bwMode="auto">
          <a:xfrm>
            <a:off x="0" y="72480"/>
            <a:ext cx="518603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1pPr>
            <a:lvl2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2pPr>
            <a:lvl3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3pPr>
            <a:lvl4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4pPr>
            <a:lvl5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5pPr>
            <a:lvl6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6pPr>
            <a:lvl7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7pPr>
            <a:lvl8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8pPr>
            <a:lvl9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tr-TR"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tr-TR" altLang="en-US" sz="1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en-US" altLang="en-US" sz="1500" b="1" i="0" u="none" strike="noStrike" cap="none" normalizeH="0" baseline="0" dirty="0">
                <a:ln>
                  <a:noFill/>
                </a:ln>
                <a:solidFill>
                  <a:srgbClr val="0070C0"/>
                </a:solidFill>
                <a:effectLst/>
                <a:latin typeface="Verdana" panose="020B0604030504040204" pitchFamily="34" charset="0"/>
                <a:ea typeface="Calibri" panose="020F0502020204030204" pitchFamily="34" charset="0"/>
                <a:cs typeface="Times New Roman" panose="02020603050405020304" pitchFamily="18" charset="0"/>
              </a:rPr>
              <a:t> </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7">
            <a:extLst>
              <a:ext uri="{FF2B5EF4-FFF2-40B4-BE49-F238E27FC236}">
                <a16:creationId xmlns:a16="http://schemas.microsoft.com/office/drawing/2014/main" id="{FF228D38-254A-0743-AD46-66B756C207AD}"/>
              </a:ext>
            </a:extLst>
          </p:cNvPr>
          <p:cNvSpPr>
            <a:spLocks noChangeArrowheads="1"/>
          </p:cNvSpPr>
          <p:nvPr/>
        </p:nvSpPr>
        <p:spPr bwMode="auto">
          <a:xfrm>
            <a:off x="-262458" y="5593519"/>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l" rtl="0"/>
            <a:endParaRPr lang="en-US"/>
          </a:p>
        </p:txBody>
      </p:sp>
      <p:sp>
        <p:nvSpPr>
          <p:cNvPr id="8" name="Rectangle 8">
            <a:extLst>
              <a:ext uri="{FF2B5EF4-FFF2-40B4-BE49-F238E27FC236}">
                <a16:creationId xmlns:a16="http://schemas.microsoft.com/office/drawing/2014/main" id="{34BADA24-ACE7-BC47-B15B-2F9C733A5BA0}"/>
              </a:ext>
            </a:extLst>
          </p:cNvPr>
          <p:cNvSpPr>
            <a:spLocks noChangeArrowheads="1"/>
          </p:cNvSpPr>
          <p:nvPr/>
        </p:nvSpPr>
        <p:spPr bwMode="auto">
          <a:xfrm flipV="1">
            <a:off x="7772400" y="5782760"/>
            <a:ext cx="8810144" cy="938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1pPr>
            <a:lvl2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2pPr>
            <a:lvl3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3pPr>
            <a:lvl4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4pPr>
            <a:lvl5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5pPr>
            <a:lvl6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6pPr>
            <a:lvl7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7pPr>
            <a:lvl8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8pPr>
            <a:lvl9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tr-TR"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tr-TR" altLang="en-US" sz="1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en-US" altLang="en-US" sz="1500" b="1" i="0" u="none" strike="noStrike" cap="none" normalizeH="0" baseline="0" dirty="0">
                <a:ln>
                  <a:noFill/>
                </a:ln>
                <a:solidFill>
                  <a:srgbClr val="0070C0"/>
                </a:solidFill>
                <a:effectLst/>
                <a:latin typeface="Verdana" panose="020B0604030504040204" pitchFamily="34" charset="0"/>
                <a:ea typeface="Calibri" panose="020F0502020204030204" pitchFamily="34" charset="0"/>
                <a:cs typeface="Times New Roman" panose="02020603050405020304" pitchFamily="18" charset="0"/>
              </a:rPr>
              <a:t> </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it-IT"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Progetto</a:t>
            </a:r>
            <a:r>
              <a:rPr kumimoji="0" lang="it-IT" altLang="en-US" sz="1100" b="0"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Numbe</a:t>
            </a:r>
            <a:r>
              <a:rPr kumimoji="0" lang="it-IT" altLang="en-US" sz="1100" b="0"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Calibri" panose="020F0502020204030204" pitchFamily="34" charset="0"/>
              </a:rPr>
              <a:t>r</a:t>
            </a:r>
            <a:r>
              <a:rPr kumimoji="0" lang="it-IT"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Calibri" panose="020F0502020204030204" pitchFamily="34" charset="0"/>
              </a:rPr>
              <a:t>:</a:t>
            </a:r>
            <a:r>
              <a:rPr kumimoji="0" lang="it-IT" altLang="en-US" sz="1100" b="1"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Calibri" panose="020F0502020204030204" pitchFamily="34" charset="0"/>
              </a:rPr>
              <a:t>2020-1-UK01-KA227-SCH-094437</a:t>
            </a:r>
            <a:r>
              <a:rPr kumimoji="0" lang="en-US" altLang="en-US" sz="800" b="0" i="0" u="none" strike="noStrike" cap="none" normalizeH="0" baseline="0" dirty="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a:t>
            </a:r>
            <a:r>
              <a:rPr kumimoji="0" lang="en-US" altLang="en-US" sz="600" b="0" i="0" u="none" strike="noStrike" cap="none" normalizeH="0" baseline="0" dirty="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038" name="Content Placeholder 3" descr="Logo  Description automatically generated">
            <a:extLst>
              <a:ext uri="{FF2B5EF4-FFF2-40B4-BE49-F238E27FC236}">
                <a16:creationId xmlns:a16="http://schemas.microsoft.com/office/drawing/2014/main" id="{6AB00B85-E4ED-344D-A9F3-D79D0570CBE1}"/>
              </a:ext>
            </a:extLst>
          </p:cNvPr>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3202" y="2535189"/>
            <a:ext cx="1508125" cy="1094474"/>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9">
            <a:extLst>
              <a:ext uri="{FF2B5EF4-FFF2-40B4-BE49-F238E27FC236}">
                <a16:creationId xmlns:a16="http://schemas.microsoft.com/office/drawing/2014/main" id="{960B13B3-46E9-C942-9895-A2A8074BA6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8258" y="2545463"/>
            <a:ext cx="1697581" cy="102387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
            <a:extLst>
              <a:ext uri="{FF2B5EF4-FFF2-40B4-BE49-F238E27FC236}">
                <a16:creationId xmlns:a16="http://schemas.microsoft.com/office/drawing/2014/main" id="{FAC62EAC-5A16-7D4E-AF57-BE69C8ADBD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34732" y="2491689"/>
            <a:ext cx="1508124" cy="113797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Text  Description automatically generated">
            <a:extLst>
              <a:ext uri="{FF2B5EF4-FFF2-40B4-BE49-F238E27FC236}">
                <a16:creationId xmlns:a16="http://schemas.microsoft.com/office/drawing/2014/main" id="{47139EB6-9E6B-E64A-8ECB-099E1F353D9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21327" y="3886777"/>
            <a:ext cx="1771650" cy="892238"/>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1" descr="A picture containing diagram  Description automatically generated">
            <a:extLst>
              <a:ext uri="{FF2B5EF4-FFF2-40B4-BE49-F238E27FC236}">
                <a16:creationId xmlns:a16="http://schemas.microsoft.com/office/drawing/2014/main" id="{6B48E10D-7F2B-5E4C-AF8B-4BC4987ECF1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66932" y="3879044"/>
            <a:ext cx="1905505" cy="97674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15">
            <a:extLst>
              <a:ext uri="{FF2B5EF4-FFF2-40B4-BE49-F238E27FC236}">
                <a16:creationId xmlns:a16="http://schemas.microsoft.com/office/drawing/2014/main" id="{D7443FF5-E938-4A4B-AF2F-193136755E46}"/>
              </a:ext>
            </a:extLst>
          </p:cNvPr>
          <p:cNvSpPr>
            <a:spLocks noChangeArrowheads="1"/>
          </p:cNvSpPr>
          <p:nvPr/>
        </p:nvSpPr>
        <p:spPr bwMode="auto">
          <a:xfrm>
            <a:off x="2532352" y="280257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l" rtl="0"/>
            <a:endParaRPr lang="en-US"/>
          </a:p>
        </p:txBody>
      </p:sp>
      <p:sp>
        <p:nvSpPr>
          <p:cNvPr id="10" name="Rectangle 16">
            <a:extLst>
              <a:ext uri="{FF2B5EF4-FFF2-40B4-BE49-F238E27FC236}">
                <a16:creationId xmlns:a16="http://schemas.microsoft.com/office/drawing/2014/main" id="{A2D3A3EF-F382-8045-A88E-52759836BE13}"/>
              </a:ext>
            </a:extLst>
          </p:cNvPr>
          <p:cNvSpPr>
            <a:spLocks noChangeArrowheads="1"/>
          </p:cNvSpPr>
          <p:nvPr/>
        </p:nvSpPr>
        <p:spPr bwMode="auto">
          <a:xfrm>
            <a:off x="2532352" y="325977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en-US" sz="1100" b="1" i="0" u="none" strike="noStrike" cap="none" normalizeH="0" baseline="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en-US" sz="1800" b="0" i="0" u="none" strike="noStrike" cap="none" normalizeH="0" baseline="0">
              <a:ln>
                <a:noFill/>
              </a:ln>
              <a:solidFill>
                <a:schemeClr val="tx1"/>
              </a:solidFill>
              <a:effectLst/>
              <a:latin typeface="Arial" panose="020B0604020202020204" pitchFamily="34" charset="0"/>
            </a:endParaRPr>
          </a:p>
        </p:txBody>
      </p:sp>
      <p:sp>
        <p:nvSpPr>
          <p:cNvPr id="11" name="Rectangle 17">
            <a:extLst>
              <a:ext uri="{FF2B5EF4-FFF2-40B4-BE49-F238E27FC236}">
                <a16:creationId xmlns:a16="http://schemas.microsoft.com/office/drawing/2014/main" id="{EBA9FAA2-47BA-2441-AB33-02AB2A48DEFC}"/>
              </a:ext>
            </a:extLst>
          </p:cNvPr>
          <p:cNvSpPr>
            <a:spLocks noChangeArrowheads="1"/>
          </p:cNvSpPr>
          <p:nvPr/>
        </p:nvSpPr>
        <p:spPr bwMode="auto">
          <a:xfrm>
            <a:off x="2532352" y="371697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en-US" sz="11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en-US" sz="10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en-US" sz="1800" b="0" i="0" u="none" strike="noStrike" cap="none" normalizeH="0" baseline="0">
              <a:ln>
                <a:noFill/>
              </a:ln>
              <a:solidFill>
                <a:schemeClr val="tx1"/>
              </a:solidFill>
              <a:effectLst/>
              <a:latin typeface="Arial" panose="020B0604020202020204" pitchFamily="34" charset="0"/>
            </a:endParaRPr>
          </a:p>
        </p:txBody>
      </p:sp>
      <p:sp>
        <p:nvSpPr>
          <p:cNvPr id="12" name="Rectangle 18">
            <a:extLst>
              <a:ext uri="{FF2B5EF4-FFF2-40B4-BE49-F238E27FC236}">
                <a16:creationId xmlns:a16="http://schemas.microsoft.com/office/drawing/2014/main" id="{E7BD2943-4E9D-8F40-BA10-60413A8C3138}"/>
              </a:ext>
            </a:extLst>
          </p:cNvPr>
          <p:cNvSpPr>
            <a:spLocks noChangeArrowheads="1"/>
          </p:cNvSpPr>
          <p:nvPr/>
        </p:nvSpPr>
        <p:spPr bwMode="auto">
          <a:xfrm>
            <a:off x="2532352" y="417417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l" rtl="0"/>
            <a:endParaRPr lang="en-US"/>
          </a:p>
        </p:txBody>
      </p:sp>
      <p:pic>
        <p:nvPicPr>
          <p:cNvPr id="18" name="Immagine 17" descr="Immagine che contiene testo, clipart&#10;&#10;Descrizione generata automaticamente">
            <a:extLst>
              <a:ext uri="{FF2B5EF4-FFF2-40B4-BE49-F238E27FC236}">
                <a16:creationId xmlns:a16="http://schemas.microsoft.com/office/drawing/2014/main" id="{9D99E12C-8805-8412-B7A3-04B8DC7B86C5}"/>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208207" y="2399448"/>
            <a:ext cx="1129510" cy="1129510"/>
          </a:xfrm>
          <a:prstGeom prst="rect">
            <a:avLst/>
          </a:prstGeom>
          <a:noFill/>
        </p:spPr>
      </p:pic>
      <p:sp>
        <p:nvSpPr>
          <p:cNvPr id="19" name="Google Shape;103;p1">
            <a:extLst>
              <a:ext uri="{FF2B5EF4-FFF2-40B4-BE49-F238E27FC236}">
                <a16:creationId xmlns:a16="http://schemas.microsoft.com/office/drawing/2014/main" id="{7B1769CE-ADE3-1735-712F-42A9F0132F6A}"/>
              </a:ext>
            </a:extLst>
          </p:cNvPr>
          <p:cNvSpPr txBox="1">
            <a:spLocks/>
          </p:cNvSpPr>
          <p:nvPr/>
        </p:nvSpPr>
        <p:spPr>
          <a:xfrm>
            <a:off x="4180332" y="6375679"/>
            <a:ext cx="4114800" cy="345796"/>
          </a:xfrm>
          <a:prstGeom prst="rect">
            <a:avLst/>
          </a:prstGeom>
          <a:noFill/>
          <a:ln>
            <a:noFill/>
          </a:ln>
        </p:spPr>
        <p:txBody>
          <a:bodyPr spcFirstLastPara="1" vert="horz" wrap="square" lIns="91425" tIns="45700" rIns="91425" bIns="45700" rtlCol="0" anchor="ctr" anchorCtr="0">
            <a:noAutofit/>
          </a:bodyPr>
          <a:lstStyle>
            <a:defPPr>
              <a:defRPr lang="en-US"/>
            </a:defPPr>
            <a:lvl1pPr marL="0" algn="ct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latin typeface="Times New Roman" panose="02020603050405020304" pitchFamily="18" charset="0"/>
                <a:cs typeface="Times New Roman" panose="02020603050405020304" pitchFamily="18" charset="0"/>
              </a:rPr>
              <a:t>Project Number: 2020-1-UK01-KA227-SCH-094437</a:t>
            </a:r>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7322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9D76A-5185-9542-9D9F-D4E0F61B70B9}"/>
              </a:ext>
            </a:extLst>
          </p:cNvPr>
          <p:cNvSpPr>
            <a:spLocks noGrp="1"/>
          </p:cNvSpPr>
          <p:nvPr>
            <p:ph type="title"/>
          </p:nvPr>
        </p:nvSpPr>
        <p:spPr>
          <a:xfrm>
            <a:off x="5728139" y="1072055"/>
            <a:ext cx="5701862" cy="802462"/>
          </a:xfrm>
        </p:spPr>
        <p:txBody>
          <a:bodyPr>
            <a:noAutofit/>
          </a:bodyPr>
          <a:lstStyle/>
          <a:p>
            <a:r>
              <a:rPr lang="en-US" sz="5400" b="1" i="1" cap="none" dirty="0">
                <a:solidFill>
                  <a:schemeClr val="tx1"/>
                </a:solidFill>
                <a:latin typeface="Times New Roman" panose="02020603050405020304" pitchFamily="18" charset="0"/>
                <a:cs typeface="Times New Roman" panose="02020603050405020304" pitchFamily="18" charset="0"/>
              </a:rPr>
              <a:t>Social skills
</a:t>
            </a:r>
            <a:endParaRPr lang="en-US" sz="5400" b="1" i="1" cap="none"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BE3CEB23-B66C-3B4F-9B4E-F91DF82F1542}"/>
              </a:ext>
            </a:extLst>
          </p:cNvPr>
          <p:cNvSpPr>
            <a:spLocks noGrp="1"/>
          </p:cNvSpPr>
          <p:nvPr>
            <p:ph idx="1"/>
          </p:nvPr>
        </p:nvSpPr>
        <p:spPr>
          <a:xfrm>
            <a:off x="5618746" y="2220286"/>
            <a:ext cx="5811253" cy="4255329"/>
          </a:xfrm>
        </p:spPr>
        <p:txBody>
          <a:bodyPr>
            <a:normAutofit/>
          </a:bodyPr>
          <a:lstStyle/>
          <a:p>
            <a:pPr marL="0" indent="0">
              <a:buNone/>
            </a:pPr>
            <a:r>
              <a:rPr lang="en-US" sz="3200" dirty="0">
                <a:solidFill>
                  <a:schemeClr val="tx1"/>
                </a:solidFill>
                <a:latin typeface="Times New Roman" panose="02020603050405020304" pitchFamily="18" charset="0"/>
                <a:cs typeface="Times New Roman" panose="02020603050405020304" pitchFamily="18" charset="0"/>
              </a:rPr>
              <a:t>Objective: to introduce the pro-social ability not to give a judgmental response that shows how one's actions or words affect others
</a:t>
            </a:r>
          </a:p>
        </p:txBody>
      </p:sp>
      <p:pic>
        <p:nvPicPr>
          <p:cNvPr id="6" name="Immagine 5" descr="handshake-2009183_1920.png"/>
          <p:cNvPicPr/>
          <p:nvPr/>
        </p:nvPicPr>
        <p:blipFill>
          <a:blip r:embed="rId2" cstate="print"/>
          <a:stretch>
            <a:fillRect/>
          </a:stretch>
        </p:blipFill>
        <p:spPr>
          <a:xfrm>
            <a:off x="971550" y="2266950"/>
            <a:ext cx="4472809" cy="2693933"/>
          </a:xfrm>
          <a:prstGeom prst="rect">
            <a:avLst/>
          </a:prstGeom>
        </p:spPr>
      </p:pic>
      <p:sp>
        <p:nvSpPr>
          <p:cNvPr id="7" name="Google Shape;103;p1">
            <a:extLst>
              <a:ext uri="{FF2B5EF4-FFF2-40B4-BE49-F238E27FC236}">
                <a16:creationId xmlns:a16="http://schemas.microsoft.com/office/drawing/2014/main" id="{7BA54FDF-E430-748D-9609-A2EB903723A4}"/>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09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9D76A-5185-9542-9D9F-D4E0F61B70B9}"/>
              </a:ext>
            </a:extLst>
          </p:cNvPr>
          <p:cNvSpPr>
            <a:spLocks noGrp="1"/>
          </p:cNvSpPr>
          <p:nvPr>
            <p:ph type="title"/>
          </p:nvPr>
        </p:nvSpPr>
        <p:spPr/>
        <p:txBody>
          <a:bodyPr>
            <a:normAutofit fontScale="90000"/>
          </a:bodyPr>
          <a:lstStyle/>
          <a:p>
            <a:pPr algn="ctr"/>
            <a:r>
              <a:rPr lang="en-US" sz="4400" b="1" i="1" cap="none" dirty="0">
                <a:latin typeface="Times New Roman" panose="02020603050405020304" pitchFamily="18" charset="0"/>
                <a:cs typeface="Times New Roman" panose="02020603050405020304" pitchFamily="18" charset="0"/>
              </a:rPr>
              <a:t>Social awareness: suspension of social judgment
</a:t>
            </a:r>
            <a:endParaRPr lang="en-US" sz="3600" b="1" i="1" cap="none" dirty="0">
              <a:latin typeface="Times New Roman" panose="02020603050405020304" pitchFamily="18" charset="0"/>
              <a:cs typeface="Times New Roman" panose="02020603050405020304" pitchFamily="18" charset="0"/>
            </a:endParaRPr>
          </a:p>
        </p:txBody>
      </p:sp>
      <p:pic>
        <p:nvPicPr>
          <p:cNvPr id="11" name="Immagine 10" descr="theory.jpg"/>
          <p:cNvPicPr>
            <a:picLocks noChangeAspect="1"/>
          </p:cNvPicPr>
          <p:nvPr/>
        </p:nvPicPr>
        <p:blipFill>
          <a:blip r:embed="rId2">
            <a:clrChange>
              <a:clrFrom>
                <a:srgbClr val="FFFFFF"/>
              </a:clrFrom>
              <a:clrTo>
                <a:srgbClr val="FFFFFF">
                  <a:alpha val="0"/>
                </a:srgbClr>
              </a:clrTo>
            </a:clrChange>
          </a:blip>
          <a:stretch>
            <a:fillRect/>
          </a:stretch>
        </p:blipFill>
        <p:spPr>
          <a:xfrm>
            <a:off x="1950178" y="1571625"/>
            <a:ext cx="9263922" cy="4473575"/>
          </a:xfrm>
          <a:prstGeom prst="rect">
            <a:avLst/>
          </a:prstGeom>
        </p:spPr>
      </p:pic>
      <p:sp>
        <p:nvSpPr>
          <p:cNvPr id="5" name="Google Shape;103;p1">
            <a:extLst>
              <a:ext uri="{FF2B5EF4-FFF2-40B4-BE49-F238E27FC236}">
                <a16:creationId xmlns:a16="http://schemas.microsoft.com/office/drawing/2014/main" id="{9318DFDF-FD91-4557-471D-E9D1ADBBEA08}"/>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09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Segnaposto contenuto 8" descr="165689633_728827117794648_5632614384453418373_n.png"/>
          <p:cNvPicPr>
            <a:picLocks noGrp="1" noChangeAspect="1"/>
          </p:cNvPicPr>
          <p:nvPr>
            <p:ph idx="1"/>
          </p:nvPr>
        </p:nvPicPr>
        <p:blipFill>
          <a:blip r:embed="rId2"/>
          <a:stretch>
            <a:fillRect/>
          </a:stretch>
        </p:blipFill>
        <p:spPr>
          <a:xfrm>
            <a:off x="1064525" y="259307"/>
            <a:ext cx="10768083" cy="6116371"/>
          </a:xfrm>
        </p:spPr>
      </p:pic>
      <p:sp>
        <p:nvSpPr>
          <p:cNvPr id="5" name="Google Shape;103;p1">
            <a:extLst>
              <a:ext uri="{FF2B5EF4-FFF2-40B4-BE49-F238E27FC236}">
                <a16:creationId xmlns:a16="http://schemas.microsoft.com/office/drawing/2014/main" id="{AF751FA2-DC93-00C0-9AD2-05843E68BCDC}"/>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D2232E40-1DEA-8174-729D-22F4C26DD42B}"/>
              </a:ext>
            </a:extLst>
          </p:cNvPr>
          <p:cNvSpPr>
            <a:spLocks noGrp="1"/>
          </p:cNvSpPr>
          <p:nvPr>
            <p:ph type="ftr" sz="quarter" idx="11"/>
          </p:nvPr>
        </p:nvSpPr>
        <p:spPr/>
        <p:txBody>
          <a:bodyPr/>
          <a:lstStyle/>
          <a:p>
            <a:r>
              <a:rPr lang="en-US"/>
              <a:t>Project Number: 2020-1-UK01-KA227-SCH-094437</a:t>
            </a:r>
            <a:endParaRPr lang="en-US" dirty="0"/>
          </a:p>
        </p:txBody>
      </p:sp>
      <p:sp>
        <p:nvSpPr>
          <p:cNvPr id="5" name="Titolo 4">
            <a:extLst>
              <a:ext uri="{FF2B5EF4-FFF2-40B4-BE49-F238E27FC236}">
                <a16:creationId xmlns:a16="http://schemas.microsoft.com/office/drawing/2014/main" id="{535A5DA3-338B-9801-24A5-72343663212B}"/>
              </a:ext>
            </a:extLst>
          </p:cNvPr>
          <p:cNvSpPr txBox="1">
            <a:spLocks noGrp="1"/>
          </p:cNvSpPr>
          <p:nvPr>
            <p:ph type="title"/>
          </p:nvPr>
        </p:nvSpPr>
        <p:spPr>
          <a:xfrm>
            <a:off x="1340403" y="2131875"/>
            <a:ext cx="9990207" cy="1754326"/>
          </a:xfrm>
          <a:prstGeom prst="rect">
            <a:avLst/>
          </a:prstGeom>
          <a:noFill/>
        </p:spPr>
        <p:txBody>
          <a:bodyPr wrap="square">
            <a:spAutoFit/>
          </a:bodyPr>
          <a:lstStyle/>
          <a:p>
            <a:pPr algn="ctr"/>
            <a:r>
              <a:rPr lang="en-US" sz="4000" b="1" dirty="0">
                <a:latin typeface="Times New Roman" panose="02020603050405020304" pitchFamily="18" charset="0"/>
                <a:cs typeface="Times New Roman" panose="02020603050405020304" pitchFamily="18" charset="0"/>
              </a:rPr>
              <a:t>Seven Ways to Improve Social Awareness
</a:t>
            </a:r>
          </a:p>
        </p:txBody>
      </p:sp>
      <p:sp>
        <p:nvSpPr>
          <p:cNvPr id="6" name="Freccia in giù 5">
            <a:extLst>
              <a:ext uri="{FF2B5EF4-FFF2-40B4-BE49-F238E27FC236}">
                <a16:creationId xmlns:a16="http://schemas.microsoft.com/office/drawing/2014/main" id="{4F6C13CF-514F-3B92-3933-DCBE2C417136}"/>
              </a:ext>
            </a:extLst>
          </p:cNvPr>
          <p:cNvSpPr/>
          <p:nvPr/>
        </p:nvSpPr>
        <p:spPr>
          <a:xfrm>
            <a:off x="5410200" y="3819525"/>
            <a:ext cx="1000125" cy="15335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607657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546677" y="798244"/>
            <a:ext cx="5496910" cy="6358758"/>
          </a:xfrm>
        </p:spPr>
        <p:txBody>
          <a:bodyPr>
            <a:normAutofit fontScale="55000" lnSpcReduction="20000"/>
          </a:bodyPr>
          <a:lstStyle/>
          <a:p>
            <a:pPr marL="179388" indent="0">
              <a:lnSpc>
                <a:spcPct val="120000"/>
              </a:lnSpc>
              <a:buNone/>
            </a:pPr>
            <a:r>
              <a:rPr lang="en-US" sz="2300" dirty="0">
                <a:solidFill>
                  <a:schemeClr val="tx1"/>
                </a:solidFill>
                <a:latin typeface="Times New Roman" panose="02020603050405020304" pitchFamily="18" charset="0"/>
                <a:cs typeface="Times New Roman" panose="02020603050405020304" pitchFamily="18" charset="0"/>
              </a:rPr>
              <a:t>
</a:t>
            </a:r>
            <a:r>
              <a:rPr lang="en-US" sz="3600" dirty="0">
                <a:solidFill>
                  <a:schemeClr val="tx1"/>
                </a:solidFill>
                <a:latin typeface="Times New Roman" panose="02020603050405020304" pitchFamily="18" charset="0"/>
                <a:cs typeface="Times New Roman" panose="02020603050405020304" pitchFamily="18" charset="0"/>
              </a:rPr>
              <a:t>We always think we are good listeners. But actually, we are easily distracted by the slightest distraction. In addition, we continue to think about what our response to what is being said should be. However, this is not how a good listener behaves. Good listeners never judge the situation before they know the reality. They do not behave as if they know the situation. They focus on listening and analysis. They focus on what is being said and then look for emotions to improve your social awareness.
Also, when you are calm with people, you will be surprised to know a lot of things. A good listener is always valued for his abilities. In addition, they are valued in any organization.
</a:t>
            </a:r>
          </a:p>
        </p:txBody>
      </p:sp>
      <p:sp>
        <p:nvSpPr>
          <p:cNvPr id="5" name="CasellaDiTesto 4">
            <a:extLst>
              <a:ext uri="{FF2B5EF4-FFF2-40B4-BE49-F238E27FC236}">
                <a16:creationId xmlns:a16="http://schemas.microsoft.com/office/drawing/2014/main" id="{D14C805C-C83A-1604-E591-30F56EFBB6AB}"/>
              </a:ext>
            </a:extLst>
          </p:cNvPr>
          <p:cNvSpPr txBox="1"/>
          <p:nvPr/>
        </p:nvSpPr>
        <p:spPr>
          <a:xfrm>
            <a:off x="5635487" y="136525"/>
            <a:ext cx="6556513" cy="1323439"/>
          </a:xfrm>
          <a:prstGeom prst="rect">
            <a:avLst/>
          </a:prstGeom>
          <a:noFill/>
        </p:spPr>
        <p:txBody>
          <a:bodyPr wrap="square">
            <a:spAutoFit/>
          </a:bodyPr>
          <a:lstStyle/>
          <a:p>
            <a:r>
              <a:rPr lang="en-US" sz="4000" b="1" i="1" dirty="0">
                <a:latin typeface="Times New Roman" panose="02020603050405020304" pitchFamily="18" charset="0"/>
                <a:cs typeface="Times New Roman" panose="02020603050405020304" pitchFamily="18" charset="0"/>
              </a:rPr>
              <a:t>Give importance to listening!
</a:t>
            </a:r>
          </a:p>
        </p:txBody>
      </p:sp>
      <p:pic>
        <p:nvPicPr>
          <p:cNvPr id="1028" name="Picture 4" descr="Strumenti e Tecniche di Ascolto del Cliente - Strategie di Social Listening">
            <a:extLst>
              <a:ext uri="{FF2B5EF4-FFF2-40B4-BE49-F238E27FC236}">
                <a16:creationId xmlns:a16="http://schemas.microsoft.com/office/drawing/2014/main" id="{32388FB2-941E-C181-59F8-406F2CAAD89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121" r="14254"/>
          <a:stretch/>
        </p:blipFill>
        <p:spPr bwMode="auto">
          <a:xfrm>
            <a:off x="911087" y="1736828"/>
            <a:ext cx="4724400" cy="3956787"/>
          </a:xfrm>
          <a:prstGeom prst="rect">
            <a:avLst/>
          </a:prstGeom>
          <a:noFill/>
          <a:extLst>
            <a:ext uri="{909E8E84-426E-40DD-AFC4-6F175D3DCCD1}">
              <a14:hiddenFill xmlns:a14="http://schemas.microsoft.com/office/drawing/2010/main">
                <a:solidFill>
                  <a:srgbClr val="FFFFFF"/>
                </a:solidFill>
              </a14:hiddenFill>
            </a:ext>
          </a:extLst>
        </p:spPr>
      </p:pic>
      <p:sp>
        <p:nvSpPr>
          <p:cNvPr id="6" name="Google Shape;103;p1">
            <a:extLst>
              <a:ext uri="{FF2B5EF4-FFF2-40B4-BE49-F238E27FC236}">
                <a16:creationId xmlns:a16="http://schemas.microsoft.com/office/drawing/2014/main" id="{0237105F-1E07-D0A2-57EB-E6863224DBDE}"/>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857488" y="1759071"/>
            <a:ext cx="5536096" cy="4129089"/>
          </a:xfrm>
        </p:spPr>
        <p:txBody>
          <a:bodyPr>
            <a:normAutofit fontScale="92500" lnSpcReduction="10000"/>
          </a:bodyPr>
          <a:lstStyle/>
          <a:p>
            <a:pPr marL="0" indent="0">
              <a:buNone/>
            </a:pPr>
            <a:r>
              <a:rPr lang="en-US" sz="2300" dirty="0">
                <a:solidFill>
                  <a:schemeClr val="tx1"/>
                </a:solidFill>
                <a:latin typeface="Times New Roman" panose="02020603050405020304" pitchFamily="18" charset="0"/>
                <a:cs typeface="Times New Roman" panose="02020603050405020304" pitchFamily="18" charset="0"/>
              </a:rPr>
              <a:t>Were you listening? Now is the time to prove it. If you have actively listened, chances are you will be able to repeat them. Also, when you repeat what is said, you can get more information. Also, if you missed something, the speaker can fix it for you. When you repeat, you show your attention.
In the same way, this also shows that his words are heard and valued. Active listening leads to better trust and understanding of people. This is very beneficial in an organization.
</a:t>
            </a:r>
            <a:endParaRPr lang="it-IT" sz="2300" dirty="0">
              <a:solidFill>
                <a:schemeClr val="tx1"/>
              </a:solidFill>
              <a:latin typeface="Times New Roman" panose="020206030504050203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D14C805C-C83A-1604-E591-30F56EFBB6AB}"/>
              </a:ext>
            </a:extLst>
          </p:cNvPr>
          <p:cNvSpPr txBox="1"/>
          <p:nvPr/>
        </p:nvSpPr>
        <p:spPr>
          <a:xfrm>
            <a:off x="5857488" y="1"/>
            <a:ext cx="5686812" cy="1938992"/>
          </a:xfrm>
          <a:prstGeom prst="rect">
            <a:avLst/>
          </a:prstGeom>
          <a:noFill/>
        </p:spPr>
        <p:txBody>
          <a:bodyPr wrap="square">
            <a:spAutoFit/>
          </a:bodyPr>
          <a:lstStyle/>
          <a:p>
            <a:pPr>
              <a:buFont typeface="Arial" panose="020B0604020202020204" pitchFamily="34" charset="0"/>
              <a:buNone/>
            </a:pPr>
            <a:r>
              <a:rPr lang="en-US" sz="4000" b="1" i="1" dirty="0">
                <a:latin typeface="Times New Roman" panose="02020603050405020304" pitchFamily="18" charset="0"/>
                <a:cs typeface="Times New Roman" panose="02020603050405020304" pitchFamily="18" charset="0"/>
              </a:rPr>
              <a:t>Make sure to repeat what is said!
</a:t>
            </a:r>
            <a:endParaRPr lang="en-US" sz="4000" i="1" dirty="0">
              <a:latin typeface="Times New Roman" panose="02020603050405020304" pitchFamily="18" charset="0"/>
              <a:cs typeface="Times New Roman" panose="02020603050405020304" pitchFamily="18" charset="0"/>
            </a:endParaRPr>
          </a:p>
        </p:txBody>
      </p:sp>
      <p:pic>
        <p:nvPicPr>
          <p:cNvPr id="1026" name="Picture 2" descr="Nell'era della tecnologia, l'ascolto reciproco è un'arte da coltivare - GG  Giovani Genitori">
            <a:extLst>
              <a:ext uri="{FF2B5EF4-FFF2-40B4-BE49-F238E27FC236}">
                <a16:creationId xmlns:a16="http://schemas.microsoft.com/office/drawing/2014/main" id="{1A21B4C6-29CF-94F8-F444-11F1049DF1F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626" t="4123" r="5268"/>
          <a:stretch/>
        </p:blipFill>
        <p:spPr bwMode="auto">
          <a:xfrm>
            <a:off x="1009650" y="1838324"/>
            <a:ext cx="4847838" cy="3339963"/>
          </a:xfrm>
          <a:prstGeom prst="rect">
            <a:avLst/>
          </a:prstGeom>
          <a:noFill/>
          <a:extLst>
            <a:ext uri="{909E8E84-426E-40DD-AFC4-6F175D3DCCD1}">
              <a14:hiddenFill xmlns:a14="http://schemas.microsoft.com/office/drawing/2010/main">
                <a:solidFill>
                  <a:srgbClr val="FFFFFF"/>
                </a:solidFill>
              </a14:hiddenFill>
            </a:ext>
          </a:extLst>
        </p:spPr>
      </p:pic>
      <p:sp>
        <p:nvSpPr>
          <p:cNvPr id="6" name="Google Shape;103;p1">
            <a:extLst>
              <a:ext uri="{FF2B5EF4-FFF2-40B4-BE49-F238E27FC236}">
                <a16:creationId xmlns:a16="http://schemas.microsoft.com/office/drawing/2014/main" id="{DEBC0087-B04A-1621-E838-A1AEDD21D251}"/>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008366"/>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1075</Words>
  <Application>Microsoft Office PowerPoint</Application>
  <PresentationFormat>Widescreen</PresentationFormat>
  <Paragraphs>62</Paragraphs>
  <Slides>18</Slides>
  <Notes>6</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18</vt:i4>
      </vt:variant>
    </vt:vector>
  </HeadingPairs>
  <TitlesOfParts>
    <vt:vector size="26" baseType="lpstr">
      <vt:lpstr>Arial</vt:lpstr>
      <vt:lpstr>Calibri</vt:lpstr>
      <vt:lpstr>Gill Sans</vt:lpstr>
      <vt:lpstr>Gill Sans MT</vt:lpstr>
      <vt:lpstr>Impact</vt:lpstr>
      <vt:lpstr>Times New Roman</vt:lpstr>
      <vt:lpstr>Verdana</vt:lpstr>
      <vt:lpstr>Badge</vt:lpstr>
      <vt:lpstr>NOBODY WILL BE LEFT BEHIND (NWBLB)</vt:lpstr>
      <vt:lpstr>Social Citizenship Training Module IiSS G.SIANI-Casalnuovodi Napoli, Italy 
</vt:lpstr>
      <vt:lpstr>Social awareness: suspension of social judgment.
</vt:lpstr>
      <vt:lpstr>Social skills
</vt:lpstr>
      <vt:lpstr>Social awareness: suspension of social judgment
</vt:lpstr>
      <vt:lpstr>Presentazione standard di PowerPoint</vt:lpstr>
      <vt:lpstr>Seven Ways to Improve Social Awareness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Social awareness: suspension of the social judgement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Nobody will be left behind (nwblb)</dc:title>
  <dc:creator>Bradley-Mc Cauley, Laura</dc:creator>
  <cp:lastModifiedBy>caterina esposito</cp:lastModifiedBy>
  <cp:revision>14</cp:revision>
  <dcterms:created xsi:type="dcterms:W3CDTF">2021-12-01T10:07:52Z</dcterms:created>
  <dcterms:modified xsi:type="dcterms:W3CDTF">2022-07-28T09:59:14Z</dcterms:modified>
</cp:coreProperties>
</file>