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4"/>
  </p:notesMasterIdLst>
  <p:sldIdLst>
    <p:sldId id="289" r:id="rId2"/>
    <p:sldId id="270" r:id="rId3"/>
    <p:sldId id="257" r:id="rId4"/>
    <p:sldId id="259" r:id="rId5"/>
    <p:sldId id="273" r:id="rId6"/>
    <p:sldId id="275" r:id="rId7"/>
    <p:sldId id="274" r:id="rId8"/>
    <p:sldId id="278" r:id="rId9"/>
    <p:sldId id="279" r:id="rId10"/>
    <p:sldId id="272" r:id="rId11"/>
    <p:sldId id="276" r:id="rId12"/>
    <p:sldId id="290"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1"/>
  </p:normalViewPr>
  <p:slideViewPr>
    <p:cSldViewPr snapToGrid="0" snapToObjects="1">
      <p:cViewPr varScale="1">
        <p:scale>
          <a:sx n="80" d="100"/>
          <a:sy n="80" d="100"/>
        </p:scale>
        <p:origin x="682"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na fuscoporcaro" userId="3cca933a-74e7-4458-811e-1fe57bf91a20" providerId="ADAL" clId="{BDBD7ADD-08E0-4118-8DCA-C918FFC8A14A}"/>
    <pc:docChg chg="custSel modSld">
      <pc:chgData name="rosanna fuscoporcaro" userId="3cca933a-74e7-4458-811e-1fe57bf91a20" providerId="ADAL" clId="{BDBD7ADD-08E0-4118-8DCA-C918FFC8A14A}" dt="2022-07-27T17:46:45.980" v="63" actId="20577"/>
      <pc:docMkLst>
        <pc:docMk/>
      </pc:docMkLst>
      <pc:sldChg chg="modSp mod">
        <pc:chgData name="rosanna fuscoporcaro" userId="3cca933a-74e7-4458-811e-1fe57bf91a20" providerId="ADAL" clId="{BDBD7ADD-08E0-4118-8DCA-C918FFC8A14A}" dt="2022-07-27T17:46:45.980" v="63" actId="20577"/>
        <pc:sldMkLst>
          <pc:docMk/>
          <pc:sldMk cId="8609517" sldId="272"/>
        </pc:sldMkLst>
        <pc:graphicFrameChg chg="modGraphic">
          <ac:chgData name="rosanna fuscoporcaro" userId="3cca933a-74e7-4458-811e-1fe57bf91a20" providerId="ADAL" clId="{BDBD7ADD-08E0-4118-8DCA-C918FFC8A14A}" dt="2022-07-27T17:46:45.980" v="63" actId="20577"/>
          <ac:graphicFrameMkLst>
            <pc:docMk/>
            <pc:sldMk cId="8609517" sldId="272"/>
            <ac:graphicFrameMk id="5" creationId="{00000000-0000-0000-0000-000000000000}"/>
          </ac:graphicFrameMkLst>
        </pc:graphicFrameChg>
      </pc:sldChg>
      <pc:sldChg chg="modSp mod">
        <pc:chgData name="rosanna fuscoporcaro" userId="3cca933a-74e7-4458-811e-1fe57bf91a20" providerId="ADAL" clId="{BDBD7ADD-08E0-4118-8DCA-C918FFC8A14A}" dt="2022-07-27T17:41:52.153" v="22" actId="27636"/>
        <pc:sldMkLst>
          <pc:docMk/>
          <pc:sldMk cId="0" sldId="275"/>
        </pc:sldMkLst>
        <pc:spChg chg="mod">
          <ac:chgData name="rosanna fuscoporcaro" userId="3cca933a-74e7-4458-811e-1fe57bf91a20" providerId="ADAL" clId="{BDBD7ADD-08E0-4118-8DCA-C918FFC8A14A}" dt="2022-07-27T17:41:52.153" v="22" actId="27636"/>
          <ac:spMkLst>
            <pc:docMk/>
            <pc:sldMk cId="0" sldId="275"/>
            <ac:spMk id="3" creationId="{00000000-0000-0000-0000-000000000000}"/>
          </ac:spMkLst>
        </pc:spChg>
      </pc:sldChg>
      <pc:sldChg chg="modSp mod">
        <pc:chgData name="rosanna fuscoporcaro" userId="3cca933a-74e7-4458-811e-1fe57bf91a20" providerId="ADAL" clId="{BDBD7ADD-08E0-4118-8DCA-C918FFC8A14A}" dt="2022-07-27T17:44:46.748" v="41" actId="20577"/>
        <pc:sldMkLst>
          <pc:docMk/>
          <pc:sldMk cId="547258658" sldId="278"/>
        </pc:sldMkLst>
        <pc:spChg chg="mod">
          <ac:chgData name="rosanna fuscoporcaro" userId="3cca933a-74e7-4458-811e-1fe57bf91a20" providerId="ADAL" clId="{BDBD7ADD-08E0-4118-8DCA-C918FFC8A14A}" dt="2022-07-27T17:44:46.748" v="41" actId="20577"/>
          <ac:spMkLst>
            <pc:docMk/>
            <pc:sldMk cId="547258658" sldId="278"/>
            <ac:spMk id="6" creationId="{74AC3255-34B5-2532-807B-DC687BE0382B}"/>
          </ac:spMkLst>
        </pc:spChg>
      </pc:sldChg>
      <pc:sldChg chg="modSp mod">
        <pc:chgData name="rosanna fuscoporcaro" userId="3cca933a-74e7-4458-811e-1fe57bf91a20" providerId="ADAL" clId="{BDBD7ADD-08E0-4118-8DCA-C918FFC8A14A}" dt="2022-07-27T17:46:23.050" v="51" actId="14100"/>
        <pc:sldMkLst>
          <pc:docMk/>
          <pc:sldMk cId="2934090509" sldId="279"/>
        </pc:sldMkLst>
        <pc:spChg chg="mod">
          <ac:chgData name="rosanna fuscoporcaro" userId="3cca933a-74e7-4458-811e-1fe57bf91a20" providerId="ADAL" clId="{BDBD7ADD-08E0-4118-8DCA-C918FFC8A14A}" dt="2022-07-27T17:46:23.050" v="51" actId="14100"/>
          <ac:spMkLst>
            <pc:docMk/>
            <pc:sldMk cId="2934090509" sldId="279"/>
            <ac:spMk id="3" creationId="{56E9831C-0EB1-711B-AF67-275DCF7CD8F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pPr/>
              <a:t>9/11/2022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pPr/>
              <a:t>‹N›</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pPr/>
              <a:t>11/09/2022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a:t>
            </a:fld>
            <a:endParaRPr lang="en-US" dirty="0"/>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pPr/>
              <a:t>11/09/2022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pPr/>
              <a:t>11/09/2022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pPr/>
              <a:t>11/09/2022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a:t>
            </a:fld>
            <a:endParaRPr lang="en-US" dirty="0"/>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pPr/>
              <a:t>11/09/2022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pPr/>
              <a:t>11/09/2022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pPr/>
              <a:t>11/09/2022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pPr/>
              <a:t>11/09/2022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pPr/>
              <a:t>11/09/2022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pPr/>
              <a:t>‹N›</a:t>
            </a:fld>
            <a:endParaRPr lang="en-US" dirty="0"/>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pPr/>
              <a:t>11/09/2022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pPr/>
              <a:t>11/09/2022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a:t>
            </a:fld>
            <a:endParaRPr lang="en-US" dirty="0"/>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fqts2020.it/pluginfile.php/23381/mod_folder/content/0/capitolo%204%20sviluppo%20sociale%20di%20comunita%CC%80.pdf?forcedownload=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tiff"/><Relationship Id="rId1" Type="http://schemas.openxmlformats.org/officeDocument/2006/relationships/slideLayout" Target="../slideLayouts/slideLayout2.xml"/><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NOBODY WILL BE LEFT BEHIND (NWBLB)</a:t>
            </a:r>
            <a:endParaRPr/>
          </a:p>
        </p:txBody>
      </p:sp>
      <p:pic>
        <p:nvPicPr>
          <p:cNvPr id="102" name="Google Shape;102;p1"/>
          <p:cNvPicPr preferRelativeResize="0"/>
          <p:nvPr/>
        </p:nvPicPr>
        <p:blipFill rotWithShape="1">
          <a:blip r:embed="rId3">
            <a:alphaModFix/>
          </a:blip>
          <a:srcRect/>
          <a:stretch/>
        </p:blipFill>
        <p:spPr>
          <a:xfrm>
            <a:off x="3443287" y="142875"/>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a:xfrm>
            <a:off x="1251678" y="382385"/>
            <a:ext cx="10178322" cy="887615"/>
          </a:xfrm>
        </p:spPr>
        <p:txBody>
          <a:bodyPr>
            <a:normAutofit fontScale="90000"/>
          </a:bodyPr>
          <a:lstStyle/>
          <a:p>
            <a:pPr algn="ctr"/>
            <a:r>
              <a:rPr lang="en-US" sz="3600" b="1" dirty="0">
                <a:latin typeface="Times New Roman" panose="02020603050405020304" pitchFamily="18" charset="0"/>
                <a:cs typeface="Times New Roman" panose="02020603050405020304" pitchFamily="18" charset="0"/>
              </a:rPr>
              <a:t>Community development
</a:t>
            </a:r>
          </a:p>
        </p:txBody>
      </p:sp>
      <p:graphicFrame>
        <p:nvGraphicFramePr>
          <p:cNvPr id="5" name="Tabella 4"/>
          <p:cNvGraphicFramePr>
            <a:graphicFrameLocks noGrp="1"/>
          </p:cNvGraphicFramePr>
          <p:nvPr>
            <p:extLst>
              <p:ext uri="{D42A27DB-BD31-4B8C-83A1-F6EECF244321}">
                <p14:modId xmlns:p14="http://schemas.microsoft.com/office/powerpoint/2010/main" val="3608985789"/>
              </p:ext>
            </p:extLst>
          </p:nvPr>
        </p:nvGraphicFramePr>
        <p:xfrm>
          <a:off x="5732736" y="2076450"/>
          <a:ext cx="4567402" cy="2987040"/>
        </p:xfrm>
        <a:graphic>
          <a:graphicData uri="http://schemas.openxmlformats.org/drawingml/2006/table">
            <a:tbl>
              <a:tblPr>
                <a:tableStyleId>{3C2FFA5D-87B4-456A-9821-1D502468CF0F}</a:tableStyleId>
              </a:tblPr>
              <a:tblGrid>
                <a:gridCol w="4567402">
                  <a:extLst>
                    <a:ext uri="{9D8B030D-6E8A-4147-A177-3AD203B41FA5}">
                      <a16:colId xmlns:a16="http://schemas.microsoft.com/office/drawing/2014/main" val="20000"/>
                    </a:ext>
                  </a:extLst>
                </a:gridCol>
              </a:tblGrid>
              <a:tr h="2889250">
                <a:tc>
                  <a:txBody>
                    <a:bodyPr/>
                    <a:lstStyle/>
                    <a:p>
                      <a:r>
                        <a:rPr lang="en-US" sz="2800" b="1" kern="1200" dirty="0">
                          <a:solidFill>
                            <a:schemeClr val="dk1"/>
                          </a:solidFill>
                          <a:effectLst/>
                          <a:latin typeface="Times New Roman" panose="02020603050405020304" pitchFamily="18" charset="0"/>
                          <a:ea typeface="+mn-ea"/>
                          <a:cs typeface="Times New Roman" panose="02020603050405020304" pitchFamily="18" charset="0"/>
                        </a:rPr>
                        <a:t>Methodology</a:t>
                      </a:r>
                      <a:r>
                        <a:rPr lang="en-US" sz="2800" kern="1200" dirty="0">
                          <a:solidFill>
                            <a:schemeClr val="dk1"/>
                          </a:solidFill>
                          <a:effectLst/>
                          <a:latin typeface="Times New Roman" panose="02020603050405020304" pitchFamily="18" charset="0"/>
                          <a:ea typeface="+mn-ea"/>
                          <a:cs typeface="Times New Roman" panose="02020603050405020304" pitchFamily="18" charset="0"/>
                        </a:rPr>
                        <a:t>: </a:t>
                      </a:r>
                    </a:p>
                    <a:p>
                      <a:endParaRPr lang="en-US" sz="2800" kern="1200" dirty="0">
                        <a:solidFill>
                          <a:schemeClr val="dk1"/>
                        </a:solidFill>
                        <a:effectLst/>
                        <a:latin typeface="Times New Roman" panose="02020603050405020304" pitchFamily="18" charset="0"/>
                        <a:ea typeface="+mn-ea"/>
                        <a:cs typeface="Times New Roman" panose="02020603050405020304" pitchFamily="18" charset="0"/>
                      </a:endParaRPr>
                    </a:p>
                    <a:p>
                      <a:r>
                        <a:rPr lang="en-US" sz="2800" kern="1200" dirty="0">
                          <a:solidFill>
                            <a:schemeClr val="dk1"/>
                          </a:solidFill>
                          <a:effectLst/>
                          <a:latin typeface="Times New Roman" panose="02020603050405020304" pitchFamily="18" charset="0"/>
                          <a:ea typeface="+mn-ea"/>
                          <a:cs typeface="Times New Roman" panose="02020603050405020304" pitchFamily="18" charset="0"/>
                        </a:rPr>
                        <a:t>Circle time, drama. </a:t>
                      </a:r>
                    </a:p>
                    <a:p>
                      <a:r>
                        <a:rPr lang="en-US" sz="2800" kern="1200" dirty="0">
                          <a:solidFill>
                            <a:schemeClr val="dk1"/>
                          </a:solidFill>
                          <a:effectLst/>
                          <a:latin typeface="Times New Roman" panose="02020603050405020304" pitchFamily="18" charset="0"/>
                          <a:ea typeface="+mn-ea"/>
                          <a:cs typeface="Times New Roman" panose="02020603050405020304" pitchFamily="18" charset="0"/>
                        </a:rPr>
                        <a:t>Students will organize a discussion table among administrations, ONG and institutions.</a:t>
                      </a:r>
                    </a:p>
                  </a:txBody>
                  <a:tcPr marL="89535" marR="89535" marT="0" marB="0">
                    <a:solidFill>
                      <a:schemeClr val="bg1"/>
                    </a:solidFill>
                  </a:tcPr>
                </a:tc>
                <a:extLst>
                  <a:ext uri="{0D108BD9-81ED-4DB2-BD59-A6C34878D82A}">
                    <a16:rowId xmlns:a16="http://schemas.microsoft.com/office/drawing/2014/main" val="10000"/>
                  </a:ext>
                </a:extLst>
              </a:tr>
            </a:tbl>
          </a:graphicData>
        </a:graphic>
      </p:graphicFrame>
      <p:pic>
        <p:nvPicPr>
          <p:cNvPr id="7" name="Immagine 6" descr="concertazione-e-altri-obiettivi-fondamentali-dellazione-sindacale.jpg"/>
          <p:cNvPicPr/>
          <p:nvPr/>
        </p:nvPicPr>
        <p:blipFill>
          <a:blip r:embed="rId2"/>
          <a:stretch>
            <a:fillRect/>
          </a:stretch>
        </p:blipFill>
        <p:spPr>
          <a:xfrm>
            <a:off x="1162050" y="2076450"/>
            <a:ext cx="4368800" cy="2889250"/>
          </a:xfrm>
          <a:prstGeom prst="rect">
            <a:avLst/>
          </a:prstGeom>
        </p:spPr>
      </p:pic>
      <p:sp>
        <p:nvSpPr>
          <p:cNvPr id="6" name="Google Shape;103;p1">
            <a:extLst>
              <a:ext uri="{FF2B5EF4-FFF2-40B4-BE49-F238E27FC236}">
                <a16:creationId xmlns:a16="http://schemas.microsoft.com/office/drawing/2014/main" id="{0C792DC2-CEAE-6A72-1DD5-B16971E524A9}"/>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09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42100" y="1676400"/>
            <a:ext cx="4787900" cy="4409089"/>
          </a:xfrm>
          <a:solidFill>
            <a:schemeClr val="bg1"/>
          </a:solidFill>
        </p:spPr>
        <p:txBody>
          <a:bodyPr>
            <a:noAutofit/>
          </a:bodyPr>
          <a:lstStyle/>
          <a:p>
            <a:pPr marL="0" indent="0">
              <a:lnSpc>
                <a:spcPct val="115000"/>
              </a:lnSpc>
              <a:buNone/>
            </a:pPr>
            <a:r>
              <a:rPr lang="en-US" sz="2200" dirty="0">
                <a:solidFill>
                  <a:schemeClr val="tx1"/>
                </a:solidFill>
                <a:latin typeface="Times New Roman" pitchFamily="18" charset="0"/>
                <a:ea typeface="Calibri"/>
                <a:cs typeface="Times New Roman" pitchFamily="18" charset="0"/>
              </a:rPr>
              <a:t>In this assembly they will tend to respond to some social and cultural problems, which have been identified through the comparison with local administrations, considering all the phases of the decision-making processes involved.
This role-playing game can also be really shared with local administrations, to acquire a direct experience of active citizenship.
</a:t>
            </a:r>
            <a:endParaRPr lang="it-IT" sz="2200" dirty="0"/>
          </a:p>
        </p:txBody>
      </p:sp>
      <p:pic>
        <p:nvPicPr>
          <p:cNvPr id="5" name="Immagine 4" descr="concertazione-e-altri-obiettivi-fondamentali-dellazione-sindacale.jpg"/>
          <p:cNvPicPr/>
          <p:nvPr/>
        </p:nvPicPr>
        <p:blipFill>
          <a:blip r:embed="rId2"/>
          <a:stretch>
            <a:fillRect/>
          </a:stretch>
        </p:blipFill>
        <p:spPr>
          <a:xfrm>
            <a:off x="1854200" y="2286001"/>
            <a:ext cx="4368800" cy="2889250"/>
          </a:xfrm>
          <a:prstGeom prst="rect">
            <a:avLst/>
          </a:prstGeom>
        </p:spPr>
      </p:pic>
      <p:sp>
        <p:nvSpPr>
          <p:cNvPr id="8" name="Google Shape;103;p1">
            <a:extLst>
              <a:ext uri="{FF2B5EF4-FFF2-40B4-BE49-F238E27FC236}">
                <a16:creationId xmlns:a16="http://schemas.microsoft.com/office/drawing/2014/main" id="{77F1394A-DE7B-FB4D-CA59-FF8277E1E218}"/>
              </a:ext>
            </a:extLst>
          </p:cNvPr>
          <p:cNvSpPr txBox="1">
            <a:spLocks/>
          </p:cNvSpPr>
          <p:nvPr/>
        </p:nvSpPr>
        <p:spPr>
          <a:xfrm>
            <a:off x="4038600" y="6258387"/>
            <a:ext cx="4114800" cy="345796"/>
          </a:xfrm>
          <a:prstGeom prst="rect">
            <a:avLst/>
          </a:prstGeom>
          <a:noFill/>
          <a:ln>
            <a:noFill/>
          </a:ln>
        </p:spPr>
        <p:txBody>
          <a:bodyPr spcFirstLastPara="1" vert="horz" wrap="square" lIns="91425" tIns="45700" rIns="91425" bIns="45700" rtlCol="0" anchor="ctr" anchorCtr="0">
            <a:no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tx1"/>
                </a:solidFill>
                <a:latin typeface="Times New Roman" panose="02020603050405020304" pitchFamily="18" charset="0"/>
                <a:cs typeface="Times New Roman" panose="02020603050405020304" pitchFamily="18" charset="0"/>
              </a:rPr>
              <a:t>Project Number: 2020-1-UK01-KA227-SCH-094437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83762F-9FB5-4D9B-AF4E-19D305D73B57}"/>
              </a:ext>
            </a:extLst>
          </p:cNvPr>
          <p:cNvSpPr>
            <a:spLocks noGrp="1"/>
          </p:cNvSpPr>
          <p:nvPr>
            <p:ph type="title"/>
          </p:nvPr>
        </p:nvSpPr>
        <p:spPr/>
        <p:txBody>
          <a:bodyPr/>
          <a:lstStyle/>
          <a:p>
            <a:pPr algn="ctr"/>
            <a:r>
              <a:rPr lang="it-IT" dirty="0">
                <a:latin typeface="Times New Roman" panose="02020603050405020304" pitchFamily="18" charset="0"/>
                <a:cs typeface="Times New Roman" panose="02020603050405020304" pitchFamily="18" charset="0"/>
              </a:rPr>
              <a:t>REFERENCES</a:t>
            </a:r>
          </a:p>
        </p:txBody>
      </p:sp>
      <p:sp>
        <p:nvSpPr>
          <p:cNvPr id="4" name="Segnaposto piè di pagina 3">
            <a:extLst>
              <a:ext uri="{FF2B5EF4-FFF2-40B4-BE49-F238E27FC236}">
                <a16:creationId xmlns:a16="http://schemas.microsoft.com/office/drawing/2014/main" id="{16B4618F-B766-D700-9D20-02E4BAC33E1F}"/>
              </a:ext>
            </a:extLst>
          </p:cNvPr>
          <p:cNvSpPr>
            <a:spLocks noGrp="1"/>
          </p:cNvSpPr>
          <p:nvPr>
            <p:ph type="ftr" sz="quarter" idx="11"/>
          </p:nvPr>
        </p:nvSpPr>
        <p:spPr/>
        <p:txBody>
          <a:bodyPr/>
          <a:lstStyle/>
          <a:p>
            <a:r>
              <a:rPr lang="en-US"/>
              <a:t>Project Number: 2020-1-UK01-KA227-SCH-094437</a:t>
            </a:r>
            <a:endParaRPr lang="en-US" dirty="0"/>
          </a:p>
        </p:txBody>
      </p:sp>
      <p:sp>
        <p:nvSpPr>
          <p:cNvPr id="6" name="CasellaDiTesto 5">
            <a:extLst>
              <a:ext uri="{FF2B5EF4-FFF2-40B4-BE49-F238E27FC236}">
                <a16:creationId xmlns:a16="http://schemas.microsoft.com/office/drawing/2014/main" id="{9A392F73-0424-E1C9-64F5-04F6BA2E6E2D}"/>
              </a:ext>
            </a:extLst>
          </p:cNvPr>
          <p:cNvSpPr txBox="1"/>
          <p:nvPr/>
        </p:nvSpPr>
        <p:spPr>
          <a:xfrm>
            <a:off x="3048000" y="2692963"/>
            <a:ext cx="6096000" cy="1477328"/>
          </a:xfrm>
          <a:prstGeom prst="rect">
            <a:avLst/>
          </a:prstGeom>
          <a:noFill/>
        </p:spPr>
        <p:txBody>
          <a:bodyPr wrap="square">
            <a:spAutoFit/>
          </a:bodyPr>
          <a:lstStyle/>
          <a:p>
            <a:br>
              <a:rPr lang="it-IT" u="none" strike="noStrike" dirty="0">
                <a:solidFill>
                  <a:srgbClr val="1A0DAB"/>
                </a:solidFill>
                <a:effectLst/>
                <a:hlinkClick r:id="rId2"/>
              </a:rPr>
            </a:br>
            <a:r>
              <a:rPr lang="it-IT" b="0" u="none" strike="noStrike" dirty="0">
                <a:solidFill>
                  <a:srgbClr val="1A0DAB"/>
                </a:solidFill>
                <a:effectLst/>
                <a:latin typeface="arial" panose="020B0604020202020204" pitchFamily="34" charset="0"/>
                <a:hlinkClick r:id="rId2"/>
              </a:rPr>
              <a:t>Lo sviluppo sociale delle comunità</a:t>
            </a:r>
          </a:p>
          <a:p>
            <a:r>
              <a:rPr lang="it-IT" i="0" u="none" strike="noStrike" dirty="0">
                <a:solidFill>
                  <a:srgbClr val="202124"/>
                </a:solidFill>
                <a:effectLst/>
                <a:hlinkClick r:id="rId2"/>
              </a:rPr>
              <a:t>https://www.fqts2020.it</a:t>
            </a:r>
            <a:r>
              <a:rPr lang="it-IT" i="0" u="none" strike="noStrike" dirty="0">
                <a:solidFill>
                  <a:srgbClr val="5F6368"/>
                </a:solidFill>
                <a:effectLst/>
                <a:hlinkClick r:id="rId2"/>
              </a:rPr>
              <a:t> › </a:t>
            </a:r>
            <a:r>
              <a:rPr lang="it-IT" i="0" u="none" strike="noStrike" dirty="0" err="1">
                <a:solidFill>
                  <a:srgbClr val="5F6368"/>
                </a:solidFill>
                <a:effectLst/>
                <a:hlinkClick r:id="rId2"/>
              </a:rPr>
              <a:t>mod_folder</a:t>
            </a:r>
            <a:r>
              <a:rPr lang="it-IT" i="0" u="none" strike="noStrike" dirty="0">
                <a:solidFill>
                  <a:srgbClr val="5F6368"/>
                </a:solidFill>
                <a:effectLst/>
                <a:hlinkClick r:id="rId2"/>
              </a:rPr>
              <a:t> › </a:t>
            </a:r>
            <a:r>
              <a:rPr lang="it-IT" i="0" u="none" strike="noStrike" dirty="0" err="1">
                <a:solidFill>
                  <a:srgbClr val="5F6368"/>
                </a:solidFill>
                <a:effectLst/>
                <a:hlinkClick r:id="rId2"/>
              </a:rPr>
              <a:t>content</a:t>
            </a:r>
            <a:endParaRPr lang="it-IT" u="none" strike="noStrike" dirty="0">
              <a:solidFill>
                <a:srgbClr val="1A0DAB"/>
              </a:solidFill>
              <a:effectLst/>
              <a:hlinkClick r:id="rId2"/>
            </a:endParaRPr>
          </a:p>
          <a:p>
            <a:br>
              <a:rPr lang="it-IT" b="0" i="0" dirty="0">
                <a:solidFill>
                  <a:srgbClr val="4D5156"/>
                </a:solidFill>
                <a:effectLst/>
                <a:latin typeface="arial" panose="020B0604020202020204" pitchFamily="34" charset="0"/>
              </a:rPr>
            </a:br>
            <a:endParaRPr lang="it-IT" dirty="0"/>
          </a:p>
        </p:txBody>
      </p:sp>
    </p:spTree>
    <p:extLst>
      <p:ext uri="{BB962C8B-B14F-4D97-AF65-F5344CB8AC3E}">
        <p14:creationId xmlns:p14="http://schemas.microsoft.com/office/powerpoint/2010/main" val="5103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7E8067-5A01-674C-95D8-5E2CB7287DB8}"/>
              </a:ext>
            </a:extLst>
          </p:cNvPr>
          <p:cNvSpPr>
            <a:spLocks noGrp="1"/>
          </p:cNvSpPr>
          <p:nvPr>
            <p:ph type="subTitle" idx="1"/>
          </p:nvPr>
        </p:nvSpPr>
        <p:spPr>
          <a:xfrm>
            <a:off x="2043595" y="5633400"/>
            <a:ext cx="8045373" cy="742279"/>
          </a:xfrm>
        </p:spPr>
        <p:txBody>
          <a:bodyPr>
            <a:normAutofit lnSpcReduction="10000"/>
          </a:bodyPr>
          <a:lstStyle/>
          <a:p>
            <a:r>
              <a:rPr lang="en-US"/>
              <a:t>Community development
</a:t>
            </a:r>
            <a:endParaRPr lang="en-US" dirty="0"/>
          </a:p>
        </p:txBody>
      </p:sp>
      <p:pic>
        <p:nvPicPr>
          <p:cNvPr id="4" name="Grafik 3" descr="A picture containing logo  Description automatically generated">
            <a:extLst>
              <a:ext uri="{FF2B5EF4-FFF2-40B4-BE49-F238E27FC236}">
                <a16:creationId xmlns:a16="http://schemas.microsoft.com/office/drawing/2014/main"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0EF15AFC-058A-FF4F-A98B-737D1FE47131}"/>
              </a:ext>
            </a:extLst>
          </p:cNvPr>
          <p:cNvSpPr>
            <a:spLocks noGrp="1"/>
          </p:cNvSpPr>
          <p:nvPr>
            <p:ph type="ctrTitle"/>
          </p:nvPr>
        </p:nvSpPr>
        <p:spPr>
          <a:xfrm>
            <a:off x="1078523" y="1487270"/>
            <a:ext cx="9941902" cy="3664112"/>
          </a:xfrm>
        </p:spPr>
        <p:txBody>
          <a:bodyPr/>
          <a:lstStyle/>
          <a:p>
            <a:r>
              <a:rPr lang="en-US" sz="6000" b="1" dirty="0"/>
              <a:t>Social Citizenship Training Module</a:t>
            </a:r>
            <a:br>
              <a:rPr lang="en-US" sz="6000" b="1" dirty="0"/>
            </a:br>
            <a:r>
              <a:rPr lang="en-US" sz="6000" b="1" dirty="0"/>
              <a:t>IISS G.SIANI-</a:t>
            </a:r>
            <a:r>
              <a:rPr lang="en-US" sz="6000" b="1" dirty="0" err="1"/>
              <a:t>Casalnuovodi</a:t>
            </a:r>
            <a:r>
              <a:rPr lang="en-US" sz="6000" b="1" dirty="0"/>
              <a:t> </a:t>
            </a:r>
            <a:r>
              <a:rPr lang="en-US" sz="6000" b="1" dirty="0" err="1"/>
              <a:t>NapOLI</a:t>
            </a:r>
            <a:r>
              <a:rPr lang="en-US" sz="6000" b="1" dirty="0"/>
              <a:t>, Italy 
</a:t>
            </a:r>
            <a:endParaRPr lang="en-US" sz="6000" dirty="0"/>
          </a:p>
        </p:txBody>
      </p:sp>
      <p:sp>
        <p:nvSpPr>
          <p:cNvPr id="9" name="Google Shape;103;p1">
            <a:extLst>
              <a:ext uri="{FF2B5EF4-FFF2-40B4-BE49-F238E27FC236}">
                <a16:creationId xmlns:a16="http://schemas.microsoft.com/office/drawing/2014/main" id="{0FAA7D2F-5B65-46D6-4F01-B93133B145D2}"/>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0695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D896-32BA-0B47-9B8F-0D7F0D133EF9}"/>
              </a:ext>
            </a:extLst>
          </p:cNvPr>
          <p:cNvSpPr>
            <a:spLocks noGrp="1"/>
          </p:cNvSpPr>
          <p:nvPr>
            <p:ph type="title"/>
          </p:nvPr>
        </p:nvSpPr>
        <p:spPr>
          <a:xfrm>
            <a:off x="1251678" y="382385"/>
            <a:ext cx="10178322" cy="995841"/>
          </a:xfrm>
        </p:spPr>
        <p:txBody>
          <a:bodyPr>
            <a:normAutofit fontScale="90000"/>
          </a:bodyPr>
          <a:lstStyle/>
          <a:p>
            <a:pPr algn="ctr"/>
            <a:r>
              <a:rPr lang="en-US" dirty="0"/>
              <a:t>Community development
</a:t>
            </a:r>
          </a:p>
        </p:txBody>
      </p:sp>
      <p:sp>
        <p:nvSpPr>
          <p:cNvPr id="4" name="Footer Placeholder 3">
            <a:extLst>
              <a:ext uri="{FF2B5EF4-FFF2-40B4-BE49-F238E27FC236}">
                <a16:creationId xmlns:a16="http://schemas.microsoft.com/office/drawing/2014/main" id="{CCA591B9-B74A-8243-862E-92B945949F1B}"/>
              </a:ext>
            </a:extLst>
          </p:cNvPr>
          <p:cNvSpPr>
            <a:spLocks noGrp="1"/>
          </p:cNvSpPr>
          <p:nvPr>
            <p:ph type="ftr" sz="quarter" idx="11"/>
          </p:nvPr>
        </p:nvSpPr>
        <p:spPr>
          <a:xfrm>
            <a:off x="3579241" y="11566566"/>
            <a:ext cx="10178321" cy="676935"/>
          </a:xfrm>
        </p:spPr>
        <p:txBody>
          <a:bodyPr/>
          <a:lstStyle/>
          <a:p>
            <a:pPr algn="l" rtl="0"/>
            <a:r>
              <a:rPr lang="en-US"/>
              <a:t>Numero progetto: 2020-1-UK01-KA227-SCH-094437</a:t>
            </a:r>
            <a:endParaRPr lang="en-US" dirty="0"/>
          </a:p>
        </p:txBody>
      </p:sp>
      <p:sp>
        <p:nvSpPr>
          <p:cNvPr id="5" name="Rectangle 3">
            <a:extLst>
              <a:ext uri="{FF2B5EF4-FFF2-40B4-BE49-F238E27FC236}">
                <a16:creationId xmlns:a16="http://schemas.microsoft.com/office/drawing/2014/main" id="{B18A1CAB-74DD-B341-B670-9ECABBDA0F5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6" name="Rectangle 4">
            <a:extLst>
              <a:ext uri="{FF2B5EF4-FFF2-40B4-BE49-F238E27FC236}">
                <a16:creationId xmlns:a16="http://schemas.microsoft.com/office/drawing/2014/main" id="{76722079-BBE2-754F-A87B-9FAE617BEFF5}"/>
              </a:ext>
            </a:extLst>
          </p:cNvPr>
          <p:cNvSpPr>
            <a:spLocks noChangeArrowheads="1"/>
          </p:cNvSpPr>
          <p:nvPr/>
        </p:nvSpPr>
        <p:spPr bwMode="auto">
          <a:xfrm>
            <a:off x="0" y="72480"/>
            <a:ext cx="518603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7">
            <a:extLst>
              <a:ext uri="{FF2B5EF4-FFF2-40B4-BE49-F238E27FC236}">
                <a16:creationId xmlns:a16="http://schemas.microsoft.com/office/drawing/2014/main" id="{FF228D38-254A-0743-AD46-66B756C207AD}"/>
              </a:ext>
            </a:extLst>
          </p:cNvPr>
          <p:cNvSpPr>
            <a:spLocks noChangeArrowheads="1"/>
          </p:cNvSpPr>
          <p:nvPr/>
        </p:nvSpPr>
        <p:spPr bwMode="auto">
          <a:xfrm>
            <a:off x="-262458" y="559351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pic>
        <p:nvPicPr>
          <p:cNvPr id="1038" name="Content Placeholder 3" descr="Logo  Description automatically generated">
            <a:extLst>
              <a:ext uri="{FF2B5EF4-FFF2-40B4-BE49-F238E27FC236}">
                <a16:creationId xmlns:a16="http://schemas.microsoft.com/office/drawing/2014/main"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id="{960B13B3-46E9-C942-9895-A2A8074BA6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id="{FAC62EAC-5A16-7D4E-AF57-BE69C8ADBD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  Description automatically generated">
            <a:extLst>
              <a:ext uri="{FF2B5EF4-FFF2-40B4-BE49-F238E27FC236}">
                <a16:creationId xmlns:a16="http://schemas.microsoft.com/office/drawing/2014/main" id="{47139EB6-9E6B-E64A-8ECB-099E1F353D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  Description automatically generated">
            <a:extLst>
              <a:ext uri="{FF2B5EF4-FFF2-40B4-BE49-F238E27FC236}">
                <a16:creationId xmlns:a16="http://schemas.microsoft.com/office/drawing/2014/main" id="{6B48E10D-7F2B-5E4C-AF8B-4BC4987ECF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5">
            <a:extLst>
              <a:ext uri="{FF2B5EF4-FFF2-40B4-BE49-F238E27FC236}">
                <a16:creationId xmlns:a16="http://schemas.microsoft.com/office/drawing/2014/main" id="{D7443FF5-E938-4A4B-AF2F-193136755E46}"/>
              </a:ext>
            </a:extLst>
          </p:cNvPr>
          <p:cNvSpPr>
            <a:spLocks noChangeArrowheads="1"/>
          </p:cNvSpPr>
          <p:nvPr/>
        </p:nvSpPr>
        <p:spPr bwMode="auto">
          <a:xfrm>
            <a:off x="2532352" y="28025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10" name="Rectangle 16">
            <a:extLst>
              <a:ext uri="{FF2B5EF4-FFF2-40B4-BE49-F238E27FC236}">
                <a16:creationId xmlns:a16="http://schemas.microsoft.com/office/drawing/2014/main" id="{A2D3A3EF-F382-8045-A88E-52759836BE13}"/>
              </a:ext>
            </a:extLst>
          </p:cNvPr>
          <p:cNvSpPr>
            <a:spLocks noChangeArrowheads="1"/>
          </p:cNvSpPr>
          <p:nvPr/>
        </p:nvSpPr>
        <p:spPr bwMode="auto">
          <a:xfrm>
            <a:off x="2532352" y="32597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en-US" sz="1100" b="1"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7">
            <a:extLst>
              <a:ext uri="{FF2B5EF4-FFF2-40B4-BE49-F238E27FC236}">
                <a16:creationId xmlns:a16="http://schemas.microsoft.com/office/drawing/2014/main" id="{EBA9FAA2-47BA-2441-AB33-02AB2A48DEFC}"/>
              </a:ext>
            </a:extLst>
          </p:cNvPr>
          <p:cNvSpPr>
            <a:spLocks noChangeArrowheads="1"/>
          </p:cNvSpPr>
          <p:nvPr/>
        </p:nvSpPr>
        <p:spPr bwMode="auto">
          <a:xfrm>
            <a:off x="2532352" y="37169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en-US" sz="11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en-US" sz="10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8">
            <a:extLst>
              <a:ext uri="{FF2B5EF4-FFF2-40B4-BE49-F238E27FC236}">
                <a16:creationId xmlns:a16="http://schemas.microsoft.com/office/drawing/2014/main" id="{E7BD2943-4E9D-8F40-BA10-60413A8C3138}"/>
              </a:ext>
            </a:extLst>
          </p:cNvPr>
          <p:cNvSpPr>
            <a:spLocks noChangeArrowheads="1"/>
          </p:cNvSpPr>
          <p:nvPr/>
        </p:nvSpPr>
        <p:spPr bwMode="auto">
          <a:xfrm>
            <a:off x="2532352" y="41741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pic>
        <p:nvPicPr>
          <p:cNvPr id="18" name="Immagine 17" descr="Immagine che contiene testo, clipart&#10;&#10;Descrizione generata automaticamente">
            <a:extLst>
              <a:ext uri="{FF2B5EF4-FFF2-40B4-BE49-F238E27FC236}">
                <a16:creationId xmlns:a16="http://schemas.microsoft.com/office/drawing/2014/main" id="{B7966BC5-16DE-97F7-4BFE-2DC9A6F7EB5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63100" y="2545463"/>
            <a:ext cx="1043305" cy="1043305"/>
          </a:xfrm>
          <a:prstGeom prst="rect">
            <a:avLst/>
          </a:prstGeom>
          <a:noFill/>
        </p:spPr>
      </p:pic>
      <p:sp>
        <p:nvSpPr>
          <p:cNvPr id="17" name="Google Shape;103;p1">
            <a:extLst>
              <a:ext uri="{FF2B5EF4-FFF2-40B4-BE49-F238E27FC236}">
                <a16:creationId xmlns:a16="http://schemas.microsoft.com/office/drawing/2014/main" id="{F143DE3C-14EB-CB17-97FB-4C28B2DDEE5E}"/>
              </a:ext>
            </a:extLst>
          </p:cNvPr>
          <p:cNvSpPr txBox="1">
            <a:spLocks/>
          </p:cNvSpPr>
          <p:nvPr/>
        </p:nvSpPr>
        <p:spPr>
          <a:xfrm>
            <a:off x="4180332" y="6375679"/>
            <a:ext cx="4114800" cy="345796"/>
          </a:xfrm>
          <a:prstGeom prst="rect">
            <a:avLst/>
          </a:prstGeom>
          <a:noFill/>
          <a:ln>
            <a:noFill/>
          </a:ln>
        </p:spPr>
        <p:txBody>
          <a:bodyPr spcFirstLastPara="1" vert="horz" wrap="square" lIns="91425" tIns="45700" rIns="91425" bIns="45700" rtlCol="0" anchor="ctr" anchorCtr="0">
            <a:no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latin typeface="Times New Roman" panose="02020603050405020304" pitchFamily="18" charset="0"/>
                <a:cs typeface="Times New Roman" panose="02020603050405020304" pitchFamily="18" charset="0"/>
              </a:rPr>
              <a:t>Project Number: 2020-1-UK01-KA227-SCH-094437</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7322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p:txBody>
          <a:bodyPr>
            <a:normAutofit/>
          </a:bodyPr>
          <a:lstStyle/>
          <a:p>
            <a:pPr algn="ctr"/>
            <a:r>
              <a:rPr lang="en-US" sz="3600" b="1" dirty="0">
                <a:latin typeface="Times New Roman" panose="02020603050405020304" pitchFamily="18" charset="0"/>
                <a:cs typeface="Times New Roman" panose="02020603050405020304" pitchFamily="18" charset="0"/>
              </a:rPr>
              <a:t>Community development</a:t>
            </a:r>
            <a:r>
              <a:rPr lang="en-US" sz="3600" dirty="0"/>
              <a:t>
</a:t>
            </a:r>
          </a:p>
        </p:txBody>
      </p:sp>
      <p:sp>
        <p:nvSpPr>
          <p:cNvPr id="3" name="Content Placeholder 2">
            <a:extLst>
              <a:ext uri="{FF2B5EF4-FFF2-40B4-BE49-F238E27FC236}">
                <a16:creationId xmlns:a16="http://schemas.microsoft.com/office/drawing/2014/main" id="{BE3CEB23-B66C-3B4F-9B4E-F91DF82F1542}"/>
              </a:ext>
            </a:extLst>
          </p:cNvPr>
          <p:cNvSpPr>
            <a:spLocks noGrp="1"/>
          </p:cNvSpPr>
          <p:nvPr>
            <p:ph idx="1"/>
          </p:nvPr>
        </p:nvSpPr>
        <p:spPr>
          <a:xfrm>
            <a:off x="5689600" y="1624262"/>
            <a:ext cx="6019800" cy="4255329"/>
          </a:xfrm>
        </p:spPr>
        <p:txBody>
          <a:bodyPr>
            <a:normAutofit/>
          </a:bodyPr>
          <a:lstStyle/>
          <a:p>
            <a:pPr marL="0" indent="0" algn="l" rtl="0"/>
            <a:r>
              <a:rPr lang="en-US" dirty="0">
                <a:solidFill>
                  <a:schemeClr val="tx1"/>
                </a:solidFill>
              </a:rPr>
              <a:t>.</a:t>
            </a:r>
            <a:endParaRPr lang="it-IT" dirty="0">
              <a:solidFill>
                <a:schemeClr val="tx1"/>
              </a:solidFill>
            </a:endParaRPr>
          </a:p>
          <a:p>
            <a:pPr algn="l" rtl="0">
              <a:buNone/>
            </a:pPr>
            <a:endParaRPr lang="en-US" dirty="0"/>
          </a:p>
        </p:txBody>
      </p:sp>
      <p:pic>
        <p:nvPicPr>
          <p:cNvPr id="10" name="Immagine 9" descr="community.jpg.crdownload"/>
          <p:cNvPicPr>
            <a:picLocks noChangeAspect="1"/>
          </p:cNvPicPr>
          <p:nvPr/>
        </p:nvPicPr>
        <p:blipFill rotWithShape="1">
          <a:blip r:embed="rId2">
            <a:clrChange>
              <a:clrFrom>
                <a:srgbClr val="FFFFFF"/>
              </a:clrFrom>
              <a:clrTo>
                <a:srgbClr val="FFFFFF">
                  <a:alpha val="0"/>
                </a:srgbClr>
              </a:clrTo>
            </a:clrChange>
          </a:blip>
          <a:srcRect b="5874"/>
          <a:stretch/>
        </p:blipFill>
        <p:spPr>
          <a:xfrm>
            <a:off x="304193" y="1118180"/>
            <a:ext cx="6890357" cy="4621640"/>
          </a:xfrm>
          <a:prstGeom prst="rect">
            <a:avLst/>
          </a:prstGeom>
        </p:spPr>
      </p:pic>
      <p:sp>
        <p:nvSpPr>
          <p:cNvPr id="6" name="Google Shape;103;p1">
            <a:extLst>
              <a:ext uri="{FF2B5EF4-FFF2-40B4-BE49-F238E27FC236}">
                <a16:creationId xmlns:a16="http://schemas.microsoft.com/office/drawing/2014/main" id="{50D3AB36-D6C1-98A5-9EAE-7567C50281F9}"/>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
        <p:nvSpPr>
          <p:cNvPr id="4" name="CasellaDiTesto 3">
            <a:extLst>
              <a:ext uri="{FF2B5EF4-FFF2-40B4-BE49-F238E27FC236}">
                <a16:creationId xmlns:a16="http://schemas.microsoft.com/office/drawing/2014/main" id="{E35223AF-1A66-FAFB-DBA1-6079A662EC67}"/>
              </a:ext>
            </a:extLst>
          </p:cNvPr>
          <p:cNvSpPr txBox="1"/>
          <p:nvPr/>
        </p:nvSpPr>
        <p:spPr>
          <a:xfrm>
            <a:off x="6524625" y="2610312"/>
            <a:ext cx="4486275" cy="2954655"/>
          </a:xfrm>
          <a:prstGeom prst="rect">
            <a:avLst/>
          </a:prstGeom>
          <a:noFill/>
        </p:spPr>
        <p:txBody>
          <a:bodyPr wrap="square" rtlCol="0">
            <a:spAutoFit/>
          </a:bodyPr>
          <a:lstStyle/>
          <a:p>
            <a:pPr algn="just"/>
            <a:r>
              <a:rPr lang="en-US" sz="2400" b="0" i="0" dirty="0">
                <a:solidFill>
                  <a:srgbClr val="555555"/>
                </a:solidFill>
                <a:effectLst/>
                <a:latin typeface="Arial" panose="020B0604020202020204" pitchFamily="34" charset="0"/>
              </a:rPr>
              <a:t>Community-driven development is based on participation, barrier removal, transparency, accountability, and local power for community members to work together in development projects.</a:t>
            </a:r>
          </a:p>
          <a:p>
            <a:endParaRPr lang="it-IT" dirty="0"/>
          </a:p>
        </p:txBody>
      </p:sp>
    </p:spTree>
    <p:extLst>
      <p:ext uri="{BB962C8B-B14F-4D97-AF65-F5344CB8AC3E}">
        <p14:creationId xmlns:p14="http://schemas.microsoft.com/office/powerpoint/2010/main" val="8609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en-US" sz="5400" b="1" dirty="0">
                <a:latin typeface="Times New Roman" panose="02020603050405020304" pitchFamily="18" charset="0"/>
                <a:cs typeface="Times New Roman" panose="02020603050405020304" pitchFamily="18" charset="0"/>
              </a:rPr>
              <a:t>Community development
</a:t>
            </a:r>
            <a:endParaRPr lang="it-IT" b="1" dirty="0">
              <a:latin typeface="Times New Roman" panose="02020603050405020304" pitchFamily="18" charset="0"/>
              <a:cs typeface="Times New Roman" panose="02020603050405020304" pitchFamily="18" charset="0"/>
            </a:endParaRPr>
          </a:p>
        </p:txBody>
      </p:sp>
      <p:sp>
        <p:nvSpPr>
          <p:cNvPr id="3" name="Segnaposto contenuto 2"/>
          <p:cNvSpPr>
            <a:spLocks noGrp="1"/>
          </p:cNvSpPr>
          <p:nvPr>
            <p:ph idx="1"/>
          </p:nvPr>
        </p:nvSpPr>
        <p:spPr>
          <a:xfrm>
            <a:off x="7296150" y="1438275"/>
            <a:ext cx="3644172" cy="4391025"/>
          </a:xfrm>
          <a:solidFill>
            <a:schemeClr val="bg1"/>
          </a:solidFill>
        </p:spPr>
        <p:txBody>
          <a:bodyPr>
            <a:normAutofit/>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The sense of community and the sense of responsibility are the effect of the work done through community development projects that value trust in relationships between people and the development of a collective identity.
</a:t>
            </a:r>
            <a:endParaRPr lang="it-IT" sz="2400" dirty="0">
              <a:solidFill>
                <a:schemeClr val="tx1"/>
              </a:solidFill>
              <a:latin typeface="Times New Roman" panose="02020603050405020304" pitchFamily="18" charset="0"/>
              <a:cs typeface="Times New Roman" panose="02020603050405020304" pitchFamily="18" charset="0"/>
            </a:endParaRPr>
          </a:p>
        </p:txBody>
      </p:sp>
      <p:pic>
        <p:nvPicPr>
          <p:cNvPr id="5" name="Immagine 4" descr="tree.png"/>
          <p:cNvPicPr>
            <a:picLocks noChangeAspect="1"/>
          </p:cNvPicPr>
          <p:nvPr/>
        </p:nvPicPr>
        <p:blipFill>
          <a:blip r:embed="rId2"/>
          <a:stretch>
            <a:fillRect/>
          </a:stretch>
        </p:blipFill>
        <p:spPr>
          <a:xfrm>
            <a:off x="1173480" y="1273175"/>
            <a:ext cx="5769438" cy="4660900"/>
          </a:xfrm>
          <a:prstGeom prst="rect">
            <a:avLst/>
          </a:prstGeom>
        </p:spPr>
      </p:pic>
      <p:sp>
        <p:nvSpPr>
          <p:cNvPr id="9" name="Google Shape;103;p1">
            <a:extLst>
              <a:ext uri="{FF2B5EF4-FFF2-40B4-BE49-F238E27FC236}">
                <a16:creationId xmlns:a16="http://schemas.microsoft.com/office/drawing/2014/main" id="{FA257AF8-AA26-4331-1DA8-5400648CA550}"/>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45277" y="1563647"/>
            <a:ext cx="4158522" cy="4196082"/>
          </a:xfrm>
          <a:solidFill>
            <a:schemeClr val="bg1"/>
          </a:solidFill>
        </p:spPr>
        <p:txBody>
          <a:bodyPr>
            <a:normAutofit fontScale="92500"/>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Community development is an approach to social work that guides actions and skills to allow local actors (individuals, groups, organizations) to master their skills and resources so to respond to the  needs and desires that emerge from the social context in which they live.
</a:t>
            </a:r>
            <a:endParaRPr lang="it-IT" dirty="0">
              <a:solidFill>
                <a:schemeClr val="tx1"/>
              </a:solidFill>
              <a:latin typeface="Times New Roman" panose="02020603050405020304" pitchFamily="18" charset="0"/>
              <a:cs typeface="Times New Roman" panose="02020603050405020304" pitchFamily="18" charset="0"/>
            </a:endParaRPr>
          </a:p>
        </p:txBody>
      </p:sp>
      <p:pic>
        <p:nvPicPr>
          <p:cNvPr id="5" name="Immagine 4" descr="community-growth-e1605498407166-1024x1021.jpg"/>
          <p:cNvPicPr>
            <a:picLocks noChangeAspect="1"/>
          </p:cNvPicPr>
          <p:nvPr/>
        </p:nvPicPr>
        <p:blipFill>
          <a:blip r:embed="rId2">
            <a:clrChange>
              <a:clrFrom>
                <a:srgbClr val="FFFEFF"/>
              </a:clrFrom>
              <a:clrTo>
                <a:srgbClr val="FFFEFF">
                  <a:alpha val="0"/>
                </a:srgbClr>
              </a:clrTo>
            </a:clrChange>
          </a:blip>
          <a:stretch>
            <a:fillRect/>
          </a:stretch>
        </p:blipFill>
        <p:spPr>
          <a:xfrm>
            <a:off x="577174" y="937258"/>
            <a:ext cx="4998126" cy="4983483"/>
          </a:xfrm>
          <a:prstGeom prst="rect">
            <a:avLst/>
          </a:prstGeom>
        </p:spPr>
      </p:pic>
      <p:sp>
        <p:nvSpPr>
          <p:cNvPr id="6" name="Google Shape;103;p1">
            <a:extLst>
              <a:ext uri="{FF2B5EF4-FFF2-40B4-BE49-F238E27FC236}">
                <a16:creationId xmlns:a16="http://schemas.microsoft.com/office/drawing/2014/main" id="{E3F0D0D6-1D63-6CAD-40BA-3F5C5DDA9731}"/>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886450" y="1619249"/>
            <a:ext cx="5543550" cy="4260343"/>
          </a:xfrm>
          <a:solidFill>
            <a:schemeClr val="bg1"/>
          </a:solidFill>
        </p:spPr>
        <p:txBody>
          <a:bodyPr>
            <a:normAutofit lnSpcReduction="10000"/>
          </a:bodyPr>
          <a:lstStyle/>
          <a:p>
            <a:pPr marL="0" indent="0">
              <a:buNone/>
            </a:pPr>
            <a:r>
              <a:rPr lang="en-US" sz="2800" dirty="0">
                <a:solidFill>
                  <a:schemeClr val="tx1"/>
                </a:solidFill>
                <a:latin typeface="Times New Roman" panose="02020603050405020304" pitchFamily="18" charset="0"/>
                <a:cs typeface="Times New Roman" panose="02020603050405020304" pitchFamily="18" charset="0"/>
              </a:rPr>
              <a:t>Community development is activated through the participatory approach understood as a process through which citizens can contribute, collaborating with technicians and administrators, to the formation of decisions on issues that affect the community and therefore their lives.
</a:t>
            </a:r>
            <a:endParaRPr lang="it-IT" dirty="0">
              <a:latin typeface="Times New Roman" panose="02020603050405020304" pitchFamily="18" charset="0"/>
              <a:cs typeface="Times New Roman" panose="02020603050405020304" pitchFamily="18" charset="0"/>
            </a:endParaRPr>
          </a:p>
        </p:txBody>
      </p:sp>
      <p:pic>
        <p:nvPicPr>
          <p:cNvPr id="6" name="Immagine 5" descr="Credit-HSC-Voices_04B.jpg"/>
          <p:cNvPicPr>
            <a:picLocks noChangeAspect="1"/>
          </p:cNvPicPr>
          <p:nvPr/>
        </p:nvPicPr>
        <p:blipFill>
          <a:blip r:embed="rId2">
            <a:clrChange>
              <a:clrFrom>
                <a:srgbClr val="FEFEFE"/>
              </a:clrFrom>
              <a:clrTo>
                <a:srgbClr val="FEFEFE">
                  <a:alpha val="0"/>
                </a:srgbClr>
              </a:clrTo>
            </a:clrChange>
          </a:blip>
          <a:stretch>
            <a:fillRect/>
          </a:stretch>
        </p:blipFill>
        <p:spPr>
          <a:xfrm>
            <a:off x="670035" y="1874517"/>
            <a:ext cx="5216415" cy="3614549"/>
          </a:xfrm>
          <a:prstGeom prst="rect">
            <a:avLst/>
          </a:prstGeom>
        </p:spPr>
      </p:pic>
      <p:sp>
        <p:nvSpPr>
          <p:cNvPr id="5" name="Google Shape;103;p1">
            <a:extLst>
              <a:ext uri="{FF2B5EF4-FFF2-40B4-BE49-F238E27FC236}">
                <a16:creationId xmlns:a16="http://schemas.microsoft.com/office/drawing/2014/main" id="{0716FBC3-0028-4AD0-99F2-9E8DF573C90B}"/>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F3606634-241B-6B0A-A696-1AD7AEE21FC2}"/>
              </a:ext>
            </a:extLst>
          </p:cNvPr>
          <p:cNvSpPr>
            <a:spLocks noGrp="1"/>
          </p:cNvSpPr>
          <p:nvPr>
            <p:ph type="ftr" sz="quarter" idx="11"/>
          </p:nvPr>
        </p:nvSpPr>
        <p:spPr/>
        <p:txBody>
          <a:bodyPr/>
          <a:lstStyle/>
          <a:p>
            <a:r>
              <a:rPr lang="en-US"/>
              <a:t>Project Number: 2020-1-UK01-KA227-SCH-094437</a:t>
            </a:r>
            <a:endParaRPr lang="en-US" dirty="0"/>
          </a:p>
        </p:txBody>
      </p:sp>
      <p:sp>
        <p:nvSpPr>
          <p:cNvPr id="6" name="CasellaDiTesto 5">
            <a:extLst>
              <a:ext uri="{FF2B5EF4-FFF2-40B4-BE49-F238E27FC236}">
                <a16:creationId xmlns:a16="http://schemas.microsoft.com/office/drawing/2014/main" id="{74AC3255-34B5-2532-807B-DC687BE0382B}"/>
              </a:ext>
            </a:extLst>
          </p:cNvPr>
          <p:cNvSpPr txBox="1"/>
          <p:nvPr/>
        </p:nvSpPr>
        <p:spPr>
          <a:xfrm>
            <a:off x="6743700" y="1228725"/>
            <a:ext cx="4114800" cy="4893647"/>
          </a:xfrm>
          <a:prstGeom prst="rect">
            <a:avLst/>
          </a:prstGeom>
          <a:noFill/>
        </p:spPr>
        <p:txBody>
          <a:bodyPr wrap="square">
            <a:spAutoFit/>
          </a:bodyPr>
          <a:lstStyle/>
          <a:p>
            <a:r>
              <a:rPr lang="en-US" sz="2400" dirty="0">
                <a:latin typeface="Times New Roman" panose="02020603050405020304" pitchFamily="18" charset="0"/>
                <a:cs typeface="Times New Roman" panose="02020603050405020304" pitchFamily="18" charset="0"/>
              </a:rPr>
              <a:t>Community development means considering the community as an actor of social change. The systemic approach considers the individual as part of a complexity that he/she helps to build: for this reason a strong interdependence is established between the individual’s well-being and the health of the social system to which he/she belongs.  
</a:t>
            </a:r>
            <a:endParaRPr lang="it-IT" sz="2400" dirty="0">
              <a:latin typeface="Times New Roman" panose="02020603050405020304" pitchFamily="18" charset="0"/>
              <a:cs typeface="Times New Roman" panose="02020603050405020304" pitchFamily="18" charset="0"/>
            </a:endParaRPr>
          </a:p>
        </p:txBody>
      </p:sp>
      <p:sp>
        <p:nvSpPr>
          <p:cNvPr id="8" name="CasellaDiTesto 7">
            <a:extLst>
              <a:ext uri="{FF2B5EF4-FFF2-40B4-BE49-F238E27FC236}">
                <a16:creationId xmlns:a16="http://schemas.microsoft.com/office/drawing/2014/main" id="{43880373-D2E1-259E-A687-8F16B0AF3758}"/>
              </a:ext>
            </a:extLst>
          </p:cNvPr>
          <p:cNvSpPr txBox="1"/>
          <p:nvPr/>
        </p:nvSpPr>
        <p:spPr>
          <a:xfrm>
            <a:off x="1533525" y="1828800"/>
            <a:ext cx="4562475" cy="2554545"/>
          </a:xfrm>
          <a:prstGeom prst="rect">
            <a:avLst/>
          </a:prstGeom>
          <a:solidFill>
            <a:srgbClr val="FFC000"/>
          </a:solidFill>
        </p:spPr>
        <p:txBody>
          <a:bodyPr wrap="square">
            <a:spAutoFit/>
          </a:bodyPr>
          <a:lstStyle/>
          <a:p>
            <a:pPr algn="ctr"/>
            <a:r>
              <a:rPr lang="en-US" sz="4000" b="1" i="1" dirty="0">
                <a:latin typeface="Times New Roman" panose="02020603050405020304" pitchFamily="18" charset="0"/>
                <a:cs typeface="Times New Roman" panose="02020603050405020304" pitchFamily="18" charset="0"/>
              </a:rPr>
              <a:t>The community as an actor of social change
</a:t>
            </a:r>
            <a:endParaRPr lang="it-IT" sz="40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7258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56E9831C-0EB1-711B-AF67-275DCF7CD8F9}"/>
              </a:ext>
            </a:extLst>
          </p:cNvPr>
          <p:cNvSpPr>
            <a:spLocks noGrp="1"/>
          </p:cNvSpPr>
          <p:nvPr>
            <p:ph idx="1"/>
          </p:nvPr>
        </p:nvSpPr>
        <p:spPr>
          <a:xfrm>
            <a:off x="6096000" y="1536953"/>
            <a:ext cx="5333999" cy="3896181"/>
          </a:xfrm>
        </p:spPr>
        <p:txBody>
          <a:bodyPr>
            <a:normAutofit/>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The development of communities aims to support those who live in unsatisfactory situations in order to modify them in relation to their needs and desires. This becomes possible through the initiation of pedagogical processes of involvement and social participation that favor the growth of the sense of responsibility towards one's community, the acquisition of skills and the creation of networks and connections between the subjects who begin to feel community
</a:t>
            </a:r>
            <a:endParaRPr lang="it-IT" dirty="0">
              <a:solidFill>
                <a:schemeClr val="tx1"/>
              </a:solidFill>
              <a:latin typeface="Times New Roman" panose="02020603050405020304" pitchFamily="18" charset="0"/>
              <a:cs typeface="Times New Roman" panose="02020603050405020304" pitchFamily="18" charset="0"/>
            </a:endParaRPr>
          </a:p>
        </p:txBody>
      </p:sp>
      <p:sp>
        <p:nvSpPr>
          <p:cNvPr id="4" name="Segnaposto piè di pagina 3">
            <a:extLst>
              <a:ext uri="{FF2B5EF4-FFF2-40B4-BE49-F238E27FC236}">
                <a16:creationId xmlns:a16="http://schemas.microsoft.com/office/drawing/2014/main" id="{9FA5F48D-2FF6-EE12-3C65-9D9BB1DEE8DA}"/>
              </a:ext>
            </a:extLst>
          </p:cNvPr>
          <p:cNvSpPr>
            <a:spLocks noGrp="1"/>
          </p:cNvSpPr>
          <p:nvPr>
            <p:ph type="ftr" sz="quarter" idx="11"/>
          </p:nvPr>
        </p:nvSpPr>
        <p:spPr/>
        <p:txBody>
          <a:bodyPr/>
          <a:lstStyle/>
          <a:p>
            <a:r>
              <a:rPr lang="en-US" dirty="0"/>
              <a:t>Project Number: 2020-1-UK01-KA227-SCH-094437</a:t>
            </a:r>
          </a:p>
        </p:txBody>
      </p:sp>
      <p:sp>
        <p:nvSpPr>
          <p:cNvPr id="6" name="CasellaDiTesto 5">
            <a:extLst>
              <a:ext uri="{FF2B5EF4-FFF2-40B4-BE49-F238E27FC236}">
                <a16:creationId xmlns:a16="http://schemas.microsoft.com/office/drawing/2014/main" id="{DF0C0EDD-30B9-7531-7D67-5DEE5AEA8F91}"/>
              </a:ext>
            </a:extLst>
          </p:cNvPr>
          <p:cNvSpPr txBox="1"/>
          <p:nvPr/>
        </p:nvSpPr>
        <p:spPr>
          <a:xfrm>
            <a:off x="1362076" y="1892736"/>
            <a:ext cx="4505325" cy="2862322"/>
          </a:xfrm>
          <a:prstGeom prst="rect">
            <a:avLst/>
          </a:prstGeom>
          <a:solidFill>
            <a:srgbClr val="FFC000"/>
          </a:solidFill>
        </p:spPr>
        <p:txBody>
          <a:bodyPr wrap="square">
            <a:spAutoFit/>
          </a:bodyPr>
          <a:lstStyle/>
          <a:p>
            <a:pPr algn="ctr"/>
            <a:r>
              <a:rPr lang="en-US" sz="3600" b="1" i="1" dirty="0">
                <a:latin typeface="Times New Roman" panose="02020603050405020304" pitchFamily="18" charset="0"/>
                <a:cs typeface="Times New Roman" panose="02020603050405020304" pitchFamily="18" charset="0"/>
              </a:rPr>
              <a:t>Start of pedagogical processes of involvement and social participation 
</a:t>
            </a:r>
            <a:endParaRPr lang="it-IT" sz="36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4090509"/>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498</Words>
  <Application>Microsoft Office PowerPoint</Application>
  <PresentationFormat>Widescreen</PresentationFormat>
  <Paragraphs>42</Paragraphs>
  <Slides>12</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12</vt:i4>
      </vt:variant>
    </vt:vector>
  </HeadingPairs>
  <TitlesOfParts>
    <vt:vector size="21" baseType="lpstr">
      <vt:lpstr>arial</vt:lpstr>
      <vt:lpstr>arial</vt:lpstr>
      <vt:lpstr>Calibri</vt:lpstr>
      <vt:lpstr>Gill Sans</vt:lpstr>
      <vt:lpstr>Gill Sans MT</vt:lpstr>
      <vt:lpstr>Impact</vt:lpstr>
      <vt:lpstr>Times New Roman</vt:lpstr>
      <vt:lpstr>Verdana</vt:lpstr>
      <vt:lpstr>Badge</vt:lpstr>
      <vt:lpstr>NOBODY WILL BE LEFT BEHIND (NWBLB)</vt:lpstr>
      <vt:lpstr>Social Citizenship Training Module IISS G.SIANI-Casalnuovodi NapOLI, Italy 
</vt:lpstr>
      <vt:lpstr>Community development
</vt:lpstr>
      <vt:lpstr>Community development
</vt:lpstr>
      <vt:lpstr>Community development
</vt:lpstr>
      <vt:lpstr>Presentazione standard di PowerPoint</vt:lpstr>
      <vt:lpstr>Presentazione standard di PowerPoint</vt:lpstr>
      <vt:lpstr>Presentazione standard di PowerPoint</vt:lpstr>
      <vt:lpstr>Presentazione standard di PowerPoint</vt:lpstr>
      <vt:lpstr>Community development
</vt:lpstr>
      <vt:lpstr>Presentazione standard di PowerPoint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caterina esposito</cp:lastModifiedBy>
  <cp:revision>17</cp:revision>
  <dcterms:created xsi:type="dcterms:W3CDTF">2021-12-01T10:07:52Z</dcterms:created>
  <dcterms:modified xsi:type="dcterms:W3CDTF">2022-09-11T15:48:58Z</dcterms:modified>
</cp:coreProperties>
</file>