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mbria" panose="02040503050406030204" pitchFamily="18" charset="0"/>
      <p:regular r:id="rId22"/>
      <p:bold r:id="rId23"/>
      <p:italic r:id="rId24"/>
      <p:boldItalic r:id="rId25"/>
    </p:embeddedFont>
    <p:embeddedFont>
      <p:font typeface="Gill Sans" panose="020B0604020202020204" charset="0"/>
      <p:regular r:id="rId26"/>
      <p:bold r:id="rId27"/>
    </p:embeddedFont>
    <p:embeddedFont>
      <p:font typeface="Impact" panose="020B0806030902050204" pitchFamily="34" charset="0"/>
      <p:regular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jiwrx/RvU1iiEj2iJ6tb9Wf1NZ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8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21" Type="http://schemas.openxmlformats.org/officeDocument/2006/relationships/font" Target="fonts/font4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 title="scalloped circle"/>
          <p:cNvSpPr/>
          <p:nvPr/>
        </p:nvSpPr>
        <p:spPr>
          <a:xfrm>
            <a:off x="3557016" y="630936"/>
            <a:ext cx="5235575" cy="5229225"/>
          </a:xfrm>
          <a:custGeom>
            <a:avLst/>
            <a:gdLst/>
            <a:ahLst/>
            <a:cxnLst/>
            <a:rect l="l" t="t" r="r" b="b"/>
            <a:pathLst>
              <a:path w="3298" h="3294" extrusionOk="0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9" name="Google Shape;19;p17"/>
          <p:cNvSpPr txBox="1"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0"/>
              <a:buFont typeface="Impact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dk2"/>
                </a:solidFill>
              </a:defRPr>
            </a:lvl1pPr>
            <a:lvl2pPr lvl="1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dt" idx="10"/>
          </p:nvPr>
        </p:nvSpPr>
        <p:spPr>
          <a:xfrm>
            <a:off x="1078523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sldNum" idx="12"/>
          </p:nvPr>
        </p:nvSpPr>
        <p:spPr>
          <a:xfrm>
            <a:off x="9067218" y="6375679"/>
            <a:ext cx="2329723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24" name="Google Shape;24;p1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body" idx="1"/>
          </p:nvPr>
        </p:nvSpPr>
        <p:spPr>
          <a:xfrm rot="5400000">
            <a:off x="4544044" y="-1006365"/>
            <a:ext cx="3593591" cy="10178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6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>
            <a:spLocks noGrp="1"/>
          </p:cNvSpPr>
          <p:nvPr>
            <p:ph type="title"/>
          </p:nvPr>
        </p:nvSpPr>
        <p:spPr>
          <a:xfrm rot="5400000">
            <a:off x="8012185" y="2436522"/>
            <a:ext cx="5600404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7"/>
          <p:cNvSpPr txBox="1">
            <a:spLocks noGrp="1"/>
          </p:cNvSpPr>
          <p:nvPr>
            <p:ph type="body" idx="1"/>
          </p:nvPr>
        </p:nvSpPr>
        <p:spPr>
          <a:xfrm rot="5400000">
            <a:off x="2653390" y="-1013705"/>
            <a:ext cx="5600405" cy="8392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7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7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7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8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0"/>
              <a:buFont typeface="Impact"/>
              <a:buNone/>
              <a:defRPr sz="84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3236546" y="6375679"/>
            <a:ext cx="1493947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5279064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9942434" y="6375679"/>
            <a:ext cx="148756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grpSp>
        <p:nvGrpSpPr>
          <p:cNvPr id="37" name="Google Shape;37;p19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38" name="Google Shape;38;p19" title="left scallop shape"/>
            <p:cNvSpPr/>
            <p:nvPr/>
          </p:nvSpPr>
          <p:spPr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l" t="t" r="r" b="b"/>
              <a:pathLst>
                <a:path w="1773" h="4320" extrusionOk="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39" name="Google Shape;39;p19" title="left scallop inline"/>
            <p:cNvSpPr/>
            <p:nvPr/>
          </p:nvSpPr>
          <p:spPr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l" t="t" r="r" b="b"/>
              <a:pathLst>
                <a:path w="1037" h="4320" extrusionOk="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1"/>
          </p:nvPr>
        </p:nvSpPr>
        <p:spPr>
          <a:xfrm>
            <a:off x="1257300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body" idx="2"/>
          </p:nvPr>
        </p:nvSpPr>
        <p:spPr>
          <a:xfrm>
            <a:off x="6647796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1"/>
          <p:cNvSpPr txBox="1"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2"/>
          </p:nvPr>
        </p:nvSpPr>
        <p:spPr>
          <a:xfrm>
            <a:off x="1257300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body" idx="3"/>
          </p:nvPr>
        </p:nvSpPr>
        <p:spPr>
          <a:xfrm>
            <a:off x="6633864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4"/>
          </p:nvPr>
        </p:nvSpPr>
        <p:spPr>
          <a:xfrm>
            <a:off x="6633864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 title="right scallop background shape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67" name="Google Shape;67;p24"/>
          <p:cNvSpPr txBox="1"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765051" y="920377"/>
            <a:ext cx="6158418" cy="498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4064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800"/>
              <a:buChar char="–"/>
              <a:defRPr sz="2800"/>
            </a:lvl2pPr>
            <a:lvl3pPr marL="1371600" lvl="2" indent="-3810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4pPr>
            <a:lvl5pPr marL="2286000" lvl="4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6pPr>
            <a:lvl7pPr marL="3200400" lvl="6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8pPr>
            <a:lvl9pPr marL="4114800" lvl="8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body" idx="2"/>
          </p:nvPr>
        </p:nvSpPr>
        <p:spPr>
          <a:xfrm>
            <a:off x="8337885" y="1741336"/>
            <a:ext cx="3092115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dt" idx="10"/>
          </p:nvPr>
        </p:nvSpPr>
        <p:spPr>
          <a:xfrm>
            <a:off x="765051" y="6375679"/>
            <a:ext cx="1233355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ftr" idx="11"/>
          </p:nvPr>
        </p:nvSpPr>
        <p:spPr>
          <a:xfrm>
            <a:off x="2103620" y="6375679"/>
            <a:ext cx="348217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sldNum" idx="12"/>
          </p:nvPr>
        </p:nvSpPr>
        <p:spPr>
          <a:xfrm>
            <a:off x="5691014" y="6375679"/>
            <a:ext cx="123245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73" name="Google Shape;73;p24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>
            <a:spLocks noGrp="1"/>
          </p:cNvSpPr>
          <p:nvPr>
            <p:ph type="pic" idx="2"/>
          </p:nvPr>
        </p:nvSpPr>
        <p:spPr>
          <a:xfrm>
            <a:off x="283464" y="0"/>
            <a:ext cx="7355585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25" title="right scallop background shape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7" name="Google Shape;77;p25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body" idx="1"/>
          </p:nvPr>
        </p:nvSpPr>
        <p:spPr>
          <a:xfrm>
            <a:off x="8337883" y="1741336"/>
            <a:ext cx="3092117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dt" idx="10"/>
          </p:nvPr>
        </p:nvSpPr>
        <p:spPr>
          <a:xfrm>
            <a:off x="765950" y="6375679"/>
            <a:ext cx="1232456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ftr" idx="11"/>
          </p:nvPr>
        </p:nvSpPr>
        <p:spPr>
          <a:xfrm>
            <a:off x="2103621" y="6375679"/>
            <a:ext cx="3482178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sldNum" idx="12"/>
          </p:nvPr>
        </p:nvSpPr>
        <p:spPr>
          <a:xfrm>
            <a:off x="5687568" y="6375679"/>
            <a:ext cx="123444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  <a:defRPr sz="5100" b="0" i="0" u="none" strike="noStrike" cap="non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Gill Sans"/>
              <a:buChar char="–"/>
              <a:defRPr sz="18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15" name="Google Shape;15;p16" title="Left scallop edge"/>
          <p:cNvSpPr/>
          <p:nvPr/>
        </p:nvSpPr>
        <p:spPr>
          <a:xfrm>
            <a:off x="0" y="0"/>
            <a:ext cx="885825" cy="6858000"/>
          </a:xfrm>
          <a:custGeom>
            <a:avLst/>
            <a:gdLst/>
            <a:ahLst/>
            <a:cxnLst/>
            <a:rect l="l" t="t" r="r" b="b"/>
            <a:pathLst>
              <a:path w="558" h="4320" extrusionOk="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6" name="Google Shape;16;p16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m.coe.int/prems-005521-assessing-competences-for-democratic-culture/1680a3bd4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M2z9GgIAt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uropean-union.europa.eu/principles-countries-history/principles-and-values/aims-and-values_en" TargetMode="External"/><Relationship Id="rId3" Type="http://schemas.openxmlformats.org/officeDocument/2006/relationships/hyperlink" Target="https://rm.coe.int/prems-005521-assessing-competences-for-democratic-culture/1680a3bd41" TargetMode="External"/><Relationship Id="rId7" Type="http://schemas.openxmlformats.org/officeDocument/2006/relationships/hyperlink" Target="https://european-union.europa.eu/principles-countries-history/principles-and-values/aims-and-values_lt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uropean-union.europa.eu/principles-countries-history/principles-and-values/aims-and-values_it" TargetMode="External"/><Relationship Id="rId5" Type="http://schemas.openxmlformats.org/officeDocument/2006/relationships/hyperlink" Target="https://www.youtube.com/watch?v=-M2z9GgIAtg" TargetMode="External"/><Relationship Id="rId4" Type="http://schemas.openxmlformats.org/officeDocument/2006/relationships/hyperlink" Target="https://link.springer.com/chapter/10.1007/978-94-6209-172-6_4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chapter/10.1007/978-94-6209-172-6_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chapter/10.1007/978-94-6209-172-6_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DEMOCRAZIA/</a:t>
            </a:r>
            <a:br>
              <a:rPr lang="en-US" dirty="0"/>
            </a:br>
            <a:r>
              <a:rPr lang="en-US" dirty="0"/>
              <a:t>MODULO CITTADINANZA CIVICA </a:t>
            </a:r>
            <a:br>
              <a:rPr lang="en-US" dirty="0"/>
            </a:br>
            <a:r>
              <a:rPr lang="en-US" sz="3600" b="1" dirty="0"/>
              <a:t>UTENA “SAULĖ’ GYMNASIUM</a:t>
            </a:r>
            <a:r>
              <a:rPr lang="en-US" sz="3600" dirty="0"/>
              <a:t> </a:t>
            </a:r>
            <a:endParaRPr sz="3600" dirty="0"/>
          </a:p>
        </p:txBody>
      </p:sp>
      <p:pic>
        <p:nvPicPr>
          <p:cNvPr id="101" name="Google Shape;101;p1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1678" y="6131626"/>
            <a:ext cx="1508125" cy="442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47250" y="6060188"/>
            <a:ext cx="168275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"/>
          <p:cNvSpPr txBox="1">
            <a:spLocks noGrp="1"/>
          </p:cNvSpPr>
          <p:nvPr>
            <p:ph type="ftr" idx="11"/>
          </p:nvPr>
        </p:nvSpPr>
        <p:spPr>
          <a:xfrm>
            <a:off x="4162097" y="6316717"/>
            <a:ext cx="4133035" cy="404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ct val="100000"/>
            </a:pPr>
            <a:r>
              <a:rPr lang="it-IT"/>
              <a:t>RISULTATI DEL QUESTIONARIO "ATTUAZIONE UNIVERSALE DEI DIRITTI UMANI E DELLE LIBERTÀ NELLA SCUOLA"</a:t>
            </a:r>
            <a:br>
              <a:rPr lang="it-IT"/>
            </a:br>
            <a:br>
              <a:rPr lang="it-IT"/>
            </a:br>
            <a:r>
              <a:rPr lang="it-IT"/>
              <a:t>
</a:t>
            </a:r>
            <a:endParaRPr dirty="0"/>
          </a:p>
        </p:txBody>
      </p:sp>
      <p:sp>
        <p:nvSpPr>
          <p:cNvPr id="179" name="Google Shape;179;p10"/>
          <p:cNvSpPr txBox="1">
            <a:spLocks noGrp="1"/>
          </p:cNvSpPr>
          <p:nvPr>
            <p:ph type="body" idx="1"/>
          </p:nvPr>
        </p:nvSpPr>
        <p:spPr>
          <a:xfrm>
            <a:off x="1451812" y="2871538"/>
            <a:ext cx="69017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ts val="2000"/>
            </a:pPr>
            <a:r>
              <a:rPr lang="it-IT">
                <a:solidFill>
                  <a:schemeClr val="dk1"/>
                </a:solidFill>
              </a:rPr>
              <a:t>0 - Non lo so, 1 - no, 2 - a volte, 3- spesso, 4 - sempre.
</a:t>
            </a:r>
            <a:endParaRPr dirty="0"/>
          </a:p>
        </p:txBody>
      </p:sp>
      <p:sp>
        <p:nvSpPr>
          <p:cNvPr id="180" name="Google Shape;180;p10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Number: 2020-1-UK01-KA227-SCH-094437</a:t>
            </a:r>
            <a:endParaRPr/>
          </a:p>
        </p:txBody>
      </p:sp>
      <p:graphicFrame>
        <p:nvGraphicFramePr>
          <p:cNvPr id="181" name="Google Shape;181;p10"/>
          <p:cNvGraphicFramePr/>
          <p:nvPr>
            <p:extLst>
              <p:ext uri="{D42A27DB-BD31-4B8C-83A1-F6EECF244321}">
                <p14:modId xmlns:p14="http://schemas.microsoft.com/office/powerpoint/2010/main" val="848927766"/>
              </p:ext>
            </p:extLst>
          </p:nvPr>
        </p:nvGraphicFramePr>
        <p:xfrm>
          <a:off x="1452563" y="3317875"/>
          <a:ext cx="9498012" cy="239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9522092" imgH="2394851" progId="Word.Document.12">
                  <p:embed/>
                </p:oleObj>
              </mc:Choice>
              <mc:Fallback>
                <p:oleObj name="Document" r:id="rId3" imgW="9522092" imgH="2394851" progId="Word.Document.12">
                  <p:embed/>
                  <p:pic>
                    <p:nvPicPr>
                      <p:cNvPr id="181" name="Google Shape;181;p10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1452563" y="3317875"/>
                        <a:ext cx="9498012" cy="239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1678" y="107370"/>
            <a:ext cx="10351743" cy="204725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1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93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Gill Sans"/>
              <a:buNone/>
            </a:pPr>
            <a:br>
              <a:rPr lang="en-US" sz="2000" cap="none" dirty="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en-US" sz="2000" cap="none" dirty="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</a:br>
            <a:br>
              <a:rPr lang="en-US" sz="2000" cap="none" dirty="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00" cap="none" dirty="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                                                         I don't know        no           sometimes                                                                  </a:t>
            </a:r>
            <a:br>
              <a:rPr lang="en-US" sz="2000" cap="none" dirty="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dirty="0"/>
          </a:p>
        </p:txBody>
      </p:sp>
      <p:sp>
        <p:nvSpPr>
          <p:cNvPr id="188" name="Google Shape;188;p11"/>
          <p:cNvSpPr txBox="1">
            <a:spLocks noGrp="1"/>
          </p:cNvSpPr>
          <p:nvPr>
            <p:ph type="body" idx="1"/>
          </p:nvPr>
        </p:nvSpPr>
        <p:spPr>
          <a:xfrm>
            <a:off x="1261240" y="2291255"/>
            <a:ext cx="10168759" cy="4084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ts val="2000"/>
            </a:pPr>
            <a:r>
              <a:rPr lang="it-IT" dirty="0">
                <a:solidFill>
                  <a:schemeClr val="dk1"/>
                </a:solidFill>
              </a:rPr>
              <a:t>Posso esprimere le mie idee e le mie attitudini liberamente, senza paura-
Il mio spazio personale e la mia proprietà sono rispettati-
Nessuno nella nostra scuola ha sperimentato punizioni o comportamenti degradanti-
I membri della mia comunità scolastica si opporrebbero a qualsiasi forma di </a:t>
            </a:r>
            <a:r>
              <a:rPr lang="it-IT" dirty="0" err="1">
                <a:solidFill>
                  <a:schemeClr val="dk1"/>
                </a:solidFill>
              </a:rPr>
              <a:t>discriminazioNumero</a:t>
            </a:r>
            <a:r>
              <a:rPr lang="it-IT" dirty="0">
                <a:solidFill>
                  <a:schemeClr val="dk1"/>
                </a:solidFill>
              </a:rPr>
              <a:t> del progetto: 2020-1-UK01-KA227-SCH-094437
ne-
I membri della mia comunità scolastica possono produrre e distribuire pubblicazioni senza timore di censura-
Quando qualcuno viola i diritti di un'altra persona, il trasgressore viene aiutato a capire come cambiare il proprio comportamento-
I membri della comunità scolastica non sono discriminati nei confronti della loro disabilità-</a:t>
            </a:r>
            <a:endParaRPr dirty="0"/>
          </a:p>
        </p:txBody>
      </p:sp>
      <p:sp>
        <p:nvSpPr>
          <p:cNvPr id="189" name="Google Shape;189;p11"/>
          <p:cNvSpPr txBox="1">
            <a:spLocks noGrp="1"/>
          </p:cNvSpPr>
          <p:nvPr>
            <p:ph type="ftr" idx="11"/>
          </p:nvPr>
        </p:nvSpPr>
        <p:spPr>
          <a:xfrm>
            <a:off x="4078014" y="6369269"/>
            <a:ext cx="4075386" cy="352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 err="1"/>
              <a:t>Numero</a:t>
            </a:r>
            <a:r>
              <a:rPr lang="en-US" dirty="0"/>
              <a:t> del </a:t>
            </a:r>
            <a:r>
              <a:rPr lang="en-US" dirty="0" err="1"/>
              <a:t>progetto</a:t>
            </a:r>
            <a:r>
              <a:rPr lang="en-US" dirty="0"/>
              <a:t>: 2020-1-UK01-KA227-SCH-094437
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"/>
          <p:cNvSpPr txBox="1">
            <a:spLocks noGrp="1"/>
          </p:cNvSpPr>
          <p:nvPr>
            <p:ph type="title"/>
          </p:nvPr>
        </p:nvSpPr>
        <p:spPr>
          <a:xfrm>
            <a:off x="1251678" y="427653"/>
            <a:ext cx="10178322" cy="110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 algn="ctr">
              <a:buSzPct val="100000"/>
            </a:pPr>
            <a:r>
              <a:rPr lang="it-IT" sz="5400"/>
              <a:t>FAI UNA LISTA DEI TUOI VALORI E DISCUTI
</a:t>
            </a:r>
            <a:endParaRPr dirty="0"/>
          </a:p>
        </p:txBody>
      </p:sp>
      <p:sp>
        <p:nvSpPr>
          <p:cNvPr id="195" name="Google Shape;195;p12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  <p:sp>
        <p:nvSpPr>
          <p:cNvPr id="196" name="Google Shape;196;p12"/>
          <p:cNvSpPr txBox="1">
            <a:spLocks noGrp="1"/>
          </p:cNvSpPr>
          <p:nvPr>
            <p:ph type="body" idx="1"/>
          </p:nvPr>
        </p:nvSpPr>
        <p:spPr>
          <a:xfrm>
            <a:off x="1251678" y="1748589"/>
            <a:ext cx="10178322" cy="413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228600" lvl="0" indent="-228600">
              <a:spcBef>
                <a:spcPts val="0"/>
              </a:spcBef>
              <a:buSzPct val="100000"/>
            </a:pPr>
            <a:r>
              <a:rPr lang="it-IT" sz="4800" dirty="0">
                <a:solidFill>
                  <a:schemeClr val="dk1"/>
                </a:solidFill>
              </a:rPr>
              <a:t>Ci sono partecipanti che non hanno a cuore i valori della democrazia? 
Facciamo una discussione "perché"? 
Stiamo imparando ad avere una visione diversa.
Hai dovuto riflettere molto quando hai scelto i valori? Come ti sei sentito? Qual è stata la parte più difficile?
Quale influenza ha l'ambiente di vita sullo sviluppo dei valori?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3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100"/>
            </a:pPr>
            <a:r>
              <a:rPr lang="it-IT"/>
              <a:t>SEI D'ACCORDO O IN DISACCORDO? PERCHÉ?
</a:t>
            </a:r>
            <a:endParaRPr dirty="0"/>
          </a:p>
        </p:txBody>
      </p:sp>
      <p:sp>
        <p:nvSpPr>
          <p:cNvPr id="202" name="Google Shape;202;p13"/>
          <p:cNvSpPr txBox="1">
            <a:spLocks noGrp="1"/>
          </p:cNvSpPr>
          <p:nvPr>
            <p:ph type="body" idx="1"/>
          </p:nvPr>
        </p:nvSpPr>
        <p:spPr>
          <a:xfrm>
            <a:off x="1251678" y="1776247"/>
            <a:ext cx="10178322" cy="4103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>
              <a:spcBef>
                <a:spcPts val="0"/>
              </a:spcBef>
              <a:buSzPct val="100000"/>
            </a:pPr>
            <a:r>
              <a:rPr lang="it-IT" dirty="0">
                <a:solidFill>
                  <a:schemeClr val="dk1"/>
                </a:solidFill>
              </a:rPr>
              <a:t>ATTEGGIAMENTI &amp; VALORI 
Penso che sia importante conoscere le questioni di giustizia globale nel mondo SÌ / NO</a:t>
            </a:r>
            <a:endParaRPr dirty="0">
              <a:solidFill>
                <a:schemeClr val="dk1"/>
              </a:solidFill>
            </a:endParaRPr>
          </a:p>
          <a:p>
            <a:pPr marL="228600" lvl="0" indent="-228600">
              <a:buSzPct val="100000"/>
            </a:pPr>
            <a:r>
              <a:rPr lang="it-IT" dirty="0">
                <a:solidFill>
                  <a:schemeClr val="dk1"/>
                </a:solidFill>
              </a:rPr>
              <a:t>Credo che i bisogni e i diritti degli altri (in Lituania (il mio paese natale) e in tutto il mondo) siano uguali al mio SÌ / NO</a:t>
            </a:r>
            <a:endParaRPr dirty="0">
              <a:solidFill>
                <a:schemeClr val="dk1"/>
              </a:solidFill>
            </a:endParaRPr>
          </a:p>
          <a:p>
            <a:pPr marL="228600" lvl="0" indent="-228600">
              <a:buSzPct val="100000"/>
            </a:pPr>
            <a:r>
              <a:rPr lang="it-IT" dirty="0">
                <a:solidFill>
                  <a:schemeClr val="dk1"/>
                </a:solidFill>
              </a:rPr>
              <a:t>Penso che sia una buona cosa avere un mix di valori, credenze e tradizioni diverse nelle comunità e nella cultura in cui vivo SÌ / NO
Mi sento solidale con le persone che vengono trattate ingiustamente nel mondo SÌ/NO
</a:t>
            </a:r>
            <a:r>
              <a:rPr lang="en-US" dirty="0">
                <a:solidFill>
                  <a:schemeClr val="dk1"/>
                </a:solidFill>
              </a:rPr>
              <a:t>(</a:t>
            </a:r>
            <a:r>
              <a:rPr lang="it-IT" dirty="0">
                <a:solidFill>
                  <a:schemeClr val="dk1"/>
                </a:solidFill>
              </a:rPr>
              <a:t>Non mi sento solo dispiaciuto per loro o grato per la mia vita, sto con loro per il cambiamento)
* Mi sento un cittadino globale attivo (conosco i miei diritti e responsabilità e posso agire per rendere il mondo un posto migliore) SÌ / NO
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https://rm.coe.int/prems-005521-assessing-competences-for-democratic-culture/1680a3bd41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ct val="100000"/>
              <a:buNone/>
            </a:pPr>
            <a:endParaRPr dirty="0"/>
          </a:p>
        </p:txBody>
      </p:sp>
      <p:sp>
        <p:nvSpPr>
          <p:cNvPr id="203" name="Google Shape;203;p13"/>
          <p:cNvSpPr txBox="1">
            <a:spLocks noGrp="1"/>
          </p:cNvSpPr>
          <p:nvPr>
            <p:ph type="ftr" idx="11"/>
          </p:nvPr>
        </p:nvSpPr>
        <p:spPr>
          <a:xfrm>
            <a:off x="3993931" y="6358759"/>
            <a:ext cx="4159469" cy="362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4"/>
          <p:cNvSpPr txBox="1">
            <a:spLocks noGrp="1"/>
          </p:cNvSpPr>
          <p:nvPr>
            <p:ph type="title"/>
          </p:nvPr>
        </p:nvSpPr>
        <p:spPr>
          <a:xfrm>
            <a:off x="1251678" y="382384"/>
            <a:ext cx="10178322" cy="1509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SzPts val="5100"/>
            </a:pPr>
            <a:r>
              <a:rPr lang="en-US" b="1">
                <a:latin typeface="Cambria"/>
                <a:ea typeface="Cambria"/>
                <a:cs typeface="Cambria"/>
                <a:sym typeface="Cambria"/>
              </a:rPr>
              <a:t>VIDEO (OPZIONALE) 
</a:t>
            </a:r>
            <a:endParaRPr dirty="0"/>
          </a:p>
        </p:txBody>
      </p:sp>
      <p:sp>
        <p:nvSpPr>
          <p:cNvPr id="209" name="Google Shape;209;p14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b="1" u="sng" dirty="0">
              <a:solidFill>
                <a:srgbClr val="0000FF"/>
              </a:solidFill>
              <a:latin typeface="Cambria"/>
              <a:ea typeface="Cambria"/>
              <a:cs typeface="Cambria"/>
              <a:sym typeface="Cambri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28600" lvl="0" indent="-228600">
              <a:lnSpc>
                <a:spcPct val="115000"/>
              </a:lnSpc>
              <a:spcBef>
                <a:spcPts val="1200"/>
              </a:spcBef>
              <a:buSzPts val="2000"/>
            </a:pPr>
            <a:r>
              <a:rPr lang="en-US" b="1" u="sng" dirty="0">
                <a:solidFill>
                  <a:srgbClr val="0000FF"/>
                </a:solidFill>
                <a:latin typeface="Cambria"/>
                <a:ea typeface="Cambria"/>
                <a:cs typeface="Cambria"/>
                <a:sym typeface="Cambri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https://www.youtube.com/watch?v=-M2z9GgIAtg</a:t>
            </a:r>
            <a:r>
              <a:rPr lang="en-US" dirty="0">
                <a:latin typeface="Cambria"/>
                <a:ea typeface="Cambria"/>
                <a:cs typeface="Cambria"/>
                <a:sym typeface="Cambria"/>
              </a:rPr>
              <a:t>   (</a:t>
            </a:r>
            <a:r>
              <a:rPr lang="it-IT" dirty="0">
                <a:latin typeface="Arial"/>
                <a:ea typeface="Arial"/>
                <a:cs typeface="Arial"/>
                <a:sym typeface="Arial"/>
              </a:rPr>
              <a:t>i tre tipi di cittadini - Cittadinanza democratica. Durata:2:27)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101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b="1" dirty="0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  <p:sp>
        <p:nvSpPr>
          <p:cNvPr id="210" name="Google Shape;210;p14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Project Number: 2020-1-UK01-KA227-SCH-094437</a:t>
            </a:r>
            <a:endParaRPr dirty="0"/>
          </a:p>
        </p:txBody>
      </p:sp>
      <p:pic>
        <p:nvPicPr>
          <p:cNvPr id="211" name="Google Shape;211;p14"/>
          <p:cNvPicPr preferRelativeResize="0"/>
          <p:nvPr/>
        </p:nvPicPr>
        <p:blipFill rotWithShape="1">
          <a:blip r:embed="rId4">
            <a:alphaModFix/>
          </a:blip>
          <a:srcRect l="6602" t="18715" r="43793" b="18246"/>
          <a:stretch/>
        </p:blipFill>
        <p:spPr>
          <a:xfrm>
            <a:off x="5110534" y="3283410"/>
            <a:ext cx="5863389" cy="2574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99150" y="3570958"/>
            <a:ext cx="3578662" cy="1999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970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100"/>
            </a:pPr>
            <a:r>
              <a:rPr lang="en-US"/>
              <a:t>REFERENZE
</a:t>
            </a:r>
            <a:endParaRPr dirty="0"/>
          </a:p>
        </p:txBody>
      </p:sp>
      <p:sp>
        <p:nvSpPr>
          <p:cNvPr id="218" name="Google Shape;218;p15"/>
          <p:cNvSpPr txBox="1">
            <a:spLocks noGrp="1"/>
          </p:cNvSpPr>
          <p:nvPr>
            <p:ph type="body" idx="1"/>
          </p:nvPr>
        </p:nvSpPr>
        <p:spPr>
          <a:xfrm>
            <a:off x="1251678" y="1490473"/>
            <a:ext cx="10178322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https://rm.coe.int/prems-005521-assessing-competences-for-democratic-culture/1680a3bd41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https://link.springer.com/chapter/10.1007/978-94-6209-172-6_4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https://www.youtube.com/watch?v=-M2z9GgIAtg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N. Letukienė, S. Bitlieriūtė, S. Bužinskas. Pilietiškumo pagrindai. IX-X klasei.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>
                <a:solidFill>
                  <a:schemeClr val="hlink"/>
                </a:solidFill>
                <a:hlinkClick r:id="rId6"/>
              </a:rPr>
              <a:t>https://european-union.europa.eu/principles-countries-history/principles-and-values/aims-and-values_it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>
                <a:solidFill>
                  <a:schemeClr val="hlink"/>
                </a:solidFill>
                <a:hlinkClick r:id="rId7"/>
              </a:rPr>
              <a:t>https://european-union.europa.eu/principles-countries-history/principles-and-values/aims-and-values_lt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>
                <a:solidFill>
                  <a:schemeClr val="hlink"/>
                </a:solidFill>
                <a:hlinkClick r:id="rId8"/>
              </a:rPr>
              <a:t>https://european-union.europa.eu/principles-countries-history/principles-and-values/aims-and-values_en</a:t>
            </a: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219" name="Google Shape;219;p15"/>
          <p:cNvSpPr txBox="1">
            <a:spLocks noGrp="1"/>
          </p:cNvSpPr>
          <p:nvPr>
            <p:ph type="ftr" idx="11"/>
          </p:nvPr>
        </p:nvSpPr>
        <p:spPr>
          <a:xfrm>
            <a:off x="4038600" y="6292207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 algn="ctr">
              <a:buSzPct val="100000"/>
            </a:pPr>
            <a:r>
              <a:rPr lang="it-IT" dirty="0"/>
              <a:t>ARGOMENTO 4: INTRODUZIONE ALLE COMPETENZE FONDAMENTALI PER LA CITTADINANZA DEMOCRATICA</a:t>
            </a:r>
            <a:br>
              <a:rPr lang="it-IT" dirty="0"/>
            </a:br>
            <a:br>
              <a:rPr lang="it-IT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endParaRPr dirty="0"/>
          </a:p>
        </p:txBody>
      </p:sp>
      <p:sp>
        <p:nvSpPr>
          <p:cNvPr id="109" name="Google Shape;109;p2"/>
          <p:cNvSpPr txBox="1">
            <a:spLocks noGrp="1"/>
          </p:cNvSpPr>
          <p:nvPr>
            <p:ph type="ftr" idx="11"/>
          </p:nvPr>
        </p:nvSpPr>
        <p:spPr>
          <a:xfrm>
            <a:off x="3579241" y="11566566"/>
            <a:ext cx="10178321" cy="676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Number: 2020-1-UK01-KA227-SCH-094437</a:t>
            </a:r>
            <a:endParaRPr/>
          </a:p>
        </p:txBody>
      </p:sp>
      <p:sp>
        <p:nvSpPr>
          <p:cNvPr id="110" name="Google Shape;110;p2"/>
          <p:cNvSpPr/>
          <p:nvPr/>
        </p:nvSpPr>
        <p:spPr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1" name="Google Shape;111;p2"/>
          <p:cNvSpPr/>
          <p:nvPr/>
        </p:nvSpPr>
        <p:spPr>
          <a:xfrm>
            <a:off x="0" y="72480"/>
            <a:ext cx="518603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  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Verdana"/>
              <a:buNone/>
            </a:pPr>
            <a:r>
              <a:rPr lang="en-US" sz="1500" b="1" i="0" u="none" strike="noStrike" cap="none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"/>
          <p:cNvSpPr/>
          <p:nvPr/>
        </p:nvSpPr>
        <p:spPr>
          <a:xfrm>
            <a:off x="-262458" y="5593519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3" name="Google Shape;113;p2"/>
          <p:cNvSpPr/>
          <p:nvPr/>
        </p:nvSpPr>
        <p:spPr>
          <a:xfrm rot="10800000" flipH="1">
            <a:off x="7772400" y="5782760"/>
            <a:ext cx="8810144" cy="93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  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Verdana"/>
              <a:buNone/>
            </a:pPr>
            <a:r>
              <a:rPr lang="en-US" sz="1500" b="1" i="0" u="none" strike="noStrike" cap="none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Number: </a:t>
            </a:r>
            <a:r>
              <a:rPr lang="en-US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2020-1-UK01-KA227-SCH-094437</a:t>
            </a:r>
            <a:r>
              <a:rPr lang="en-US" sz="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     </a:t>
            </a:r>
            <a:r>
              <a:rPr lang="en-US" sz="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2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3202" y="2535189"/>
            <a:ext cx="1508125" cy="109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42830" y="2511528"/>
            <a:ext cx="1890712" cy="1057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08258" y="2545463"/>
            <a:ext cx="1697581" cy="10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34732" y="2491689"/>
            <a:ext cx="1508124" cy="113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" descr="Text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21327" y="3886777"/>
            <a:ext cx="1771650" cy="89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A picture containing diagram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66932" y="3879044"/>
            <a:ext cx="1905505" cy="97674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"/>
          <p:cNvSpPr/>
          <p:nvPr/>
        </p:nvSpPr>
        <p:spPr>
          <a:xfrm>
            <a:off x="2532352" y="28025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1" name="Google Shape;121;p2"/>
          <p:cNvSpPr/>
          <p:nvPr/>
        </p:nvSpPr>
        <p:spPr>
          <a:xfrm>
            <a:off x="2532352" y="32597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"/>
          <p:cNvSpPr/>
          <p:nvPr/>
        </p:nvSpPr>
        <p:spPr>
          <a:xfrm>
            <a:off x="2532352" y="37169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"/>
          <p:cNvSpPr/>
          <p:nvPr/>
        </p:nvSpPr>
        <p:spPr>
          <a:xfrm>
            <a:off x="2532352" y="41741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 txBox="1">
            <a:spLocks noGrp="1"/>
          </p:cNvSpPr>
          <p:nvPr>
            <p:ph type="title"/>
          </p:nvPr>
        </p:nvSpPr>
        <p:spPr>
          <a:xfrm>
            <a:off x="1261240" y="357352"/>
            <a:ext cx="10168759" cy="151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SzPts val="5100"/>
            </a:pPr>
            <a:r>
              <a:rPr lang="en-US"/>
              <a:t>COS'È UNA COMPETENZA? 
</a:t>
            </a:r>
            <a:endParaRPr dirty="0"/>
          </a:p>
        </p:txBody>
      </p:sp>
      <p:sp>
        <p:nvSpPr>
          <p:cNvPr id="129" name="Google Shape;129;p3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9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just">
              <a:spcBef>
                <a:spcPts val="0"/>
              </a:spcBef>
              <a:buSzPts val="2400"/>
            </a:pPr>
            <a:r>
              <a:rPr lang="it-IT" sz="2400" dirty="0">
                <a:solidFill>
                  <a:schemeClr val="dk1"/>
                </a:solidFill>
              </a:rPr>
              <a:t>Una competenza è una capacità, un potenziale e la capacità o i mezzi per impegnarsi in un fenomeno. Si riferisce a una complessa combinazione di conoscenze, abilità, comprensioni, valori, atteggiamenti e desideri che portano a un'azione umana efficace e incarnata in un particolare dominio. Il successo sul lavoro, nelle relazioni personali o nella società civile si basa su una combinazione di queste conoscenze con abilità, valori, atteggiamenti, desideri e motivazioni e la sua applicazione in un particolare ambiente umano in un particolare momento di una traiettoria nel tempo. La competenza implica un senso di azione, azione e valore. 
</a:t>
            </a:r>
            <a:r>
              <a:rPr lang="en-US" sz="2400" u="sng" dirty="0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https://link.springer.com/chapter/10.1007/978-94-6209-172-6_4</a:t>
            </a:r>
            <a:endParaRPr sz="2400" dirty="0">
              <a:solidFill>
                <a:schemeClr val="dk1"/>
              </a:solidFill>
            </a:endParaRPr>
          </a:p>
          <a:p>
            <a:pPr marL="228600" lvl="0" indent="-76200" algn="just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400"/>
              <a:buNone/>
            </a:pPr>
            <a:endParaRPr sz="2400" dirty="0">
              <a:solidFill>
                <a:schemeClr val="dk1"/>
              </a:solidFill>
            </a:endParaRPr>
          </a:p>
          <a:p>
            <a:pPr marL="228600" lvl="0" indent="-76200" algn="just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400"/>
              <a:buNone/>
            </a:pPr>
            <a:endParaRPr sz="2400" dirty="0">
              <a:solidFill>
                <a:schemeClr val="dk1"/>
              </a:solidFill>
            </a:endParaRPr>
          </a:p>
          <a:p>
            <a:pPr marL="228600" lvl="0" indent="-76200" algn="just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400"/>
              <a:buNone/>
            </a:pPr>
            <a:endParaRPr sz="2400" dirty="0">
              <a:solidFill>
                <a:schemeClr val="dk1"/>
              </a:solidFill>
            </a:endParaRPr>
          </a:p>
        </p:txBody>
      </p:sp>
      <p:sp>
        <p:nvSpPr>
          <p:cNvPr id="130" name="Google Shape;130;p3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Clr>
                <a:schemeClr val="dk1"/>
              </a:buClr>
              <a:buSzPct val="100000"/>
            </a:pPr>
            <a:r>
              <a:rPr lang="it-IT">
                <a:solidFill>
                  <a:schemeClr val="dk1"/>
                </a:solidFill>
              </a:rPr>
              <a:t>QUALI SONO LE COMPETENZE CHIAVE ASSOCIATE?
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36" name="Google Shape;136;p4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>
              <a:spcBef>
                <a:spcPts val="0"/>
              </a:spcBef>
              <a:buSzPts val="2400"/>
              <a:buNone/>
            </a:pPr>
            <a:r>
              <a:rPr lang="it-IT" sz="2400" dirty="0">
                <a:solidFill>
                  <a:schemeClr val="dk1"/>
                </a:solidFill>
              </a:rPr>
              <a:t>Secondo </a:t>
            </a:r>
            <a:r>
              <a:rPr lang="it-IT" sz="2400" dirty="0" err="1">
                <a:solidFill>
                  <a:schemeClr val="dk1"/>
                </a:solidFill>
              </a:rPr>
              <a:t>Audigier</a:t>
            </a:r>
            <a:r>
              <a:rPr lang="it-IT" sz="2400" dirty="0">
                <a:solidFill>
                  <a:schemeClr val="dk1"/>
                </a:solidFill>
              </a:rPr>
              <a:t>, "... Le competenze fondamentali associate alla democrazia sono quelle richieste dalla costruzione di una persona libera e autonoma, consapevole dei suoi diritti e doveri in una società in cui il potere di stabilire il diritto, cioè le regole della vita comunitaria che definiscono il quadro in cui viene esercitata la libertà di ciascuno, e dove la nomina e il controllo delle persone che esercitano questo potere sono sotto la supervisione di tutti i cittadini". </a:t>
            </a:r>
            <a:r>
              <a:rPr lang="it-IT" sz="2400" dirty="0" err="1">
                <a:solidFill>
                  <a:schemeClr val="dk1"/>
                </a:solidFill>
              </a:rPr>
              <a:t>Audigier</a:t>
            </a:r>
            <a:r>
              <a:rPr lang="it-IT" sz="2400" dirty="0">
                <a:solidFill>
                  <a:schemeClr val="dk1"/>
                </a:solidFill>
              </a:rPr>
              <a:t>, F. (2000). Concetti di base e competenze fondamentali per l'educazione alla cittadinanza democratica. Strasburgo: Consiglio d'Europa. </a:t>
            </a:r>
            <a:r>
              <a:rPr lang="en-US" sz="2400" dirty="0">
                <a:solidFill>
                  <a:schemeClr val="dk1"/>
                </a:solidFill>
              </a:rPr>
              <a:t> </a:t>
            </a:r>
            <a:endParaRPr sz="24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https://link.springer.com/chapter/10.1007/978-94-6209-172-6_4</a:t>
            </a:r>
            <a:endParaRPr dirty="0"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  <p:sp>
        <p:nvSpPr>
          <p:cNvPr id="137" name="Google Shape;137;p4"/>
          <p:cNvSpPr txBox="1">
            <a:spLocks noGrp="1"/>
          </p:cNvSpPr>
          <p:nvPr>
            <p:ph type="ftr" idx="11"/>
          </p:nvPr>
        </p:nvSpPr>
        <p:spPr>
          <a:xfrm>
            <a:off x="4014952" y="6390289"/>
            <a:ext cx="4138448" cy="331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 txBox="1">
            <a:spLocks noGrp="1"/>
          </p:cNvSpPr>
          <p:nvPr>
            <p:ph type="title"/>
          </p:nvPr>
        </p:nvSpPr>
        <p:spPr>
          <a:xfrm>
            <a:off x="1251678" y="357353"/>
            <a:ext cx="10178322" cy="822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 algn="ctr">
              <a:buSzPts val="5100"/>
            </a:pPr>
            <a:r>
              <a:rPr lang="en-US"/>
              <a:t>VALORI. COSA SONO?
</a:t>
            </a:r>
            <a:endParaRPr dirty="0"/>
          </a:p>
        </p:txBody>
      </p:sp>
      <p:sp>
        <p:nvSpPr>
          <p:cNvPr id="143" name="Google Shape;143;p5"/>
          <p:cNvSpPr txBox="1">
            <a:spLocks noGrp="1"/>
          </p:cNvSpPr>
          <p:nvPr>
            <p:ph type="body" idx="1"/>
          </p:nvPr>
        </p:nvSpPr>
        <p:spPr>
          <a:xfrm>
            <a:off x="1251678" y="1417321"/>
            <a:ext cx="10178322" cy="4462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0000" lnSpcReduction="20000"/>
          </a:bodyPr>
          <a:lstStyle/>
          <a:p>
            <a:pPr marL="228600" lvl="0" indent="-228600" algn="just">
              <a:spcBef>
                <a:spcPts val="0"/>
              </a:spcBef>
              <a:buSzPct val="100000"/>
            </a:pPr>
            <a:r>
              <a:rPr lang="it-IT" sz="3500" dirty="0">
                <a:solidFill>
                  <a:schemeClr val="dk1"/>
                </a:solidFill>
              </a:rPr>
              <a:t>Il valore è ciò che è importante per una persona o una società, ciò che è valutato da un punto di vista morale e soddisfa i bisogni di una persona o di una società.
I valori sono norme e credenze. Possono unire le persone e dividerle. I valori vengono trasmessi alle generazioni nella tua comunità. Molti di loro sono comuni a tutte le culture: libertà, pace, salute e amore. I valori si formano di solito in famiglia e più tardi a scuola. Sono influenzati dalla religione e dai media. I valori umani cambiano spesso con l'età. Dopo aver ripreso i loro valori dai loro genitori, i loro figli cambiano il loro atteggiamento nei loro confronti e scoprono nuovi valori. È vero, quando maturano, ritornano ai valori dati dai loro genitori e poi li trasmettono ai loro figli. Naturalmente, anche i valori della gioventù possono essere apprezzati.
Quando leggiamo sui giornali di bambini o donne maltrattati, quando i bambini si prendono gioco l'un l'altro, quando gli anziani feriscono i più giovani, allora sorge la domanda su quali valori seguono. Si può dire che la violenza è un fenomeno mondiale. È usato per intimidire, disprezzare e insultare. Non sappiamo quanti bambini siano maltrattati mentalmente ogni giorno, quanti vivano nella costante paura del domani, diffidano non solo degli amici ma anche dei loro cari. I bambini che hanno subito violenza si sentono insicuri, hanno meno istruzione o non vogliono affatto andare a scuola e si intossicano con alcol o droghe.
Tra le molte cause di violenza, potremmo individuare la povertà, l'aggressività, la disoccupazione, la tossicodipendenza e i programmi televisivi che mostrano violenza grossolana. Tuttavia, una delle ragioni principali è la svalutazione dei valori spirituali. Ci vergogniamo sempre più di mostrare compassione o amore a un prossimo, lealtà verso un amico e la virtù a volte è considerata un difetto. </a:t>
            </a:r>
            <a:endParaRPr lang="it-IT" sz="2900" dirty="0">
              <a:solidFill>
                <a:schemeClr val="dk1"/>
              </a:solidFill>
            </a:endParaRPr>
          </a:p>
          <a:p>
            <a:pPr marL="0" lvl="0" indent="0" algn="ctr">
              <a:buSzPct val="100000"/>
              <a:buNone/>
            </a:pPr>
            <a:r>
              <a:rPr lang="it-IT" sz="5900" b="1" dirty="0">
                <a:solidFill>
                  <a:srgbClr val="00B050"/>
                </a:solidFill>
              </a:rPr>
              <a:t>VUOI FARE LA DIFFERENZA?
</a:t>
            </a:r>
            <a:endParaRPr lang="it-IT" dirty="0"/>
          </a:p>
          <a:p>
            <a:pPr marL="228600" lvl="0" indent="-168275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ct val="100000"/>
              <a:buChar char="•"/>
            </a:pPr>
            <a:r>
              <a:rPr lang="en-US" i="1" dirty="0"/>
              <a:t>N. </a:t>
            </a:r>
            <a:r>
              <a:rPr lang="en-US" i="1" dirty="0" err="1"/>
              <a:t>Letukienė</a:t>
            </a:r>
            <a:r>
              <a:rPr lang="en-US" i="1" dirty="0"/>
              <a:t>, S. </a:t>
            </a:r>
            <a:r>
              <a:rPr lang="en-US" i="1" dirty="0" err="1"/>
              <a:t>Bitlieriūtė</a:t>
            </a:r>
            <a:r>
              <a:rPr lang="en-US" i="1" dirty="0"/>
              <a:t>, S. </a:t>
            </a:r>
            <a:r>
              <a:rPr lang="en-US" i="1" dirty="0" err="1"/>
              <a:t>Bužinskas</a:t>
            </a:r>
            <a:r>
              <a:rPr lang="en-US" i="1" dirty="0"/>
              <a:t>. </a:t>
            </a:r>
            <a:r>
              <a:rPr lang="en-US" i="1" dirty="0" err="1"/>
              <a:t>Pilietiškumo</a:t>
            </a:r>
            <a:r>
              <a:rPr lang="en-US" i="1" dirty="0"/>
              <a:t> </a:t>
            </a:r>
            <a:r>
              <a:rPr lang="en-US" i="1" dirty="0" err="1"/>
              <a:t>pagrindai</a:t>
            </a:r>
            <a:r>
              <a:rPr lang="en-US" i="1" dirty="0"/>
              <a:t>. IX-X </a:t>
            </a:r>
            <a:r>
              <a:rPr lang="en-US" i="1" dirty="0" err="1"/>
              <a:t>klasei</a:t>
            </a:r>
            <a:r>
              <a:rPr lang="en-US" i="1" dirty="0"/>
              <a:t>. </a:t>
            </a:r>
            <a:endParaRPr dirty="0"/>
          </a:p>
          <a:p>
            <a:pPr marL="228600" lvl="0" indent="-168275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ct val="100000"/>
              <a:buNone/>
            </a:pPr>
            <a:endParaRPr dirty="0"/>
          </a:p>
        </p:txBody>
      </p:sp>
      <p:sp>
        <p:nvSpPr>
          <p:cNvPr id="144" name="Google Shape;144;p5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 algn="ctr">
              <a:buSzPct val="100000"/>
            </a:pPr>
            <a:br>
              <a:rPr lang="en-US" dirty="0"/>
            </a:br>
            <a:r>
              <a:rPr lang="en-US" dirty="0"/>
              <a:t>VALORI</a:t>
            </a:r>
            <a:br>
              <a:rPr lang="en-US" dirty="0"/>
            </a:br>
            <a:endParaRPr dirty="0"/>
          </a:p>
        </p:txBody>
      </p:sp>
      <p:sp>
        <p:nvSpPr>
          <p:cNvPr id="150" name="Google Shape;150;p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  <p:sp>
        <p:nvSpPr>
          <p:cNvPr id="151" name="Google Shape;151;p6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ts val="2800"/>
            </a:pPr>
            <a:r>
              <a:rPr lang="it-IT" sz="2800">
                <a:solidFill>
                  <a:schemeClr val="dk1"/>
                </a:solidFill>
              </a:rPr>
              <a:t>Pari opportunità, diritti umani e razionalità. 
Libertà intellettuale, tolleranza, solidarietà, indipendenza e convivenza, cooperazione, consultazione, inclusione, comprensione e rispetto degli altri e dell'ambiente.
Responsabilità per le decisioni e responsabilità per le azioni.
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 txBox="1">
            <a:spLocks noGrp="1"/>
          </p:cNvSpPr>
          <p:nvPr>
            <p:ph type="title"/>
          </p:nvPr>
        </p:nvSpPr>
        <p:spPr>
          <a:xfrm>
            <a:off x="1251678" y="340343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100"/>
            </a:pPr>
            <a:r>
              <a:rPr lang="it-IT"/>
              <a:t>FORMA DI LAVORO: LAVORO INDIVIDUALE E DI GRUPPO. 
</a:t>
            </a:r>
            <a:endParaRPr/>
          </a:p>
        </p:txBody>
      </p:sp>
      <p:sp>
        <p:nvSpPr>
          <p:cNvPr id="157" name="Google Shape;157;p7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228600" lvl="0">
              <a:spcBef>
                <a:spcPts val="0"/>
              </a:spcBef>
              <a:buSzPts val="5400"/>
            </a:pPr>
            <a:r>
              <a:rPr lang="en-US" sz="5400" dirty="0" err="1"/>
              <a:t>Discussione</a:t>
            </a:r>
            <a:r>
              <a:rPr lang="en-US" sz="5400" dirty="0"/>
              <a:t> "</a:t>
            </a:r>
            <a:r>
              <a:rPr lang="it-IT" sz="5400" b="1" dirty="0">
                <a:solidFill>
                  <a:srgbClr val="FF0000"/>
                </a:solidFill>
              </a:rPr>
              <a:t>I valori democratici sono importanti per me</a:t>
            </a:r>
            <a:r>
              <a:rPr lang="en-US" sz="5400" dirty="0"/>
              <a:t>" o "</a:t>
            </a:r>
            <a:r>
              <a:rPr lang="it-IT" sz="5400" b="1" dirty="0">
                <a:solidFill>
                  <a:srgbClr val="00B050"/>
                </a:solidFill>
              </a:rPr>
              <a:t>Non mi interessano i valori democratici</a:t>
            </a:r>
            <a:r>
              <a:rPr lang="en-US" sz="5400" dirty="0"/>
              <a:t>"</a:t>
            </a:r>
            <a:endParaRPr sz="5400" dirty="0"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  <p:sp>
        <p:nvSpPr>
          <p:cNvPr id="158" name="Google Shape;158;p7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ct val="100000"/>
            </a:pPr>
            <a:r>
              <a:rPr lang="it-IT" dirty="0"/>
              <a:t>FARE UN ELENCO (SU UN FOGLIO) DEI VALORI DEMOCRATICI CHE SONO IMPORTANTI.
</a:t>
            </a:r>
            <a:endParaRPr dirty="0"/>
          </a:p>
        </p:txBody>
      </p:sp>
      <p:sp>
        <p:nvSpPr>
          <p:cNvPr id="164" name="Google Shape;164;p8"/>
          <p:cNvSpPr txBox="1">
            <a:spLocks noGrp="1"/>
          </p:cNvSpPr>
          <p:nvPr>
            <p:ph type="body" idx="1"/>
          </p:nvPr>
        </p:nvSpPr>
        <p:spPr>
          <a:xfrm>
            <a:off x="1251678" y="2354317"/>
            <a:ext cx="10178322" cy="352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54000" algn="just">
              <a:lnSpc>
                <a:spcPct val="150000"/>
              </a:lnSpc>
              <a:spcBef>
                <a:spcPts val="0"/>
              </a:spcBef>
              <a:buSzPts val="4000"/>
            </a:pPr>
            <a:r>
              <a:rPr lang="it-IT" sz="4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due squadre fanno una lista (su un foglio di carta) dei VALORI DEMOCRATICI che sono importanti. I risultati del questionario vengono utilizzati durante la discussione. </a:t>
            </a:r>
            <a:endParaRPr dirty="0"/>
          </a:p>
        </p:txBody>
      </p:sp>
      <p:sp>
        <p:nvSpPr>
          <p:cNvPr id="165" name="Google Shape;165;p8"/>
          <p:cNvSpPr txBox="1">
            <a:spLocks noGrp="1"/>
          </p:cNvSpPr>
          <p:nvPr>
            <p:ph type="ftr" idx="11"/>
          </p:nvPr>
        </p:nvSpPr>
        <p:spPr>
          <a:xfrm>
            <a:off x="4014952" y="6327228"/>
            <a:ext cx="4138448" cy="39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30590" y="1049596"/>
            <a:ext cx="1480635" cy="1480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SzPts val="5100"/>
            </a:pPr>
            <a:r>
              <a:rPr lang="it-IT"/>
              <a:t>DISCUTIAMO DI CIÒ CHE HAI SCRITTO
</a:t>
            </a:r>
            <a:endParaRPr dirty="0"/>
          </a:p>
        </p:txBody>
      </p:sp>
      <p:sp>
        <p:nvSpPr>
          <p:cNvPr id="172" name="Google Shape;172;p9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Number: 2020-1-UK01-KA227-SCH-094437</a:t>
            </a:r>
            <a:endParaRPr/>
          </a:p>
        </p:txBody>
      </p:sp>
      <p:pic>
        <p:nvPicPr>
          <p:cNvPr id="173" name="Google Shape;173;p9" descr="PPT - Core Democratic Values PowerPoint Presentation, free download -  ID:871157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44409" y="2328041"/>
            <a:ext cx="4526930" cy="3063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rgbClr val="000000"/>
      </a:dk1>
      <a:lt1>
        <a:srgbClr val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1416</Words>
  <Application>Microsoft Office PowerPoint</Application>
  <PresentationFormat>Widescreen</PresentationFormat>
  <Paragraphs>64</Paragraphs>
  <Slides>15</Slides>
  <Notes>15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3" baseType="lpstr">
      <vt:lpstr>Impact</vt:lpstr>
      <vt:lpstr>Verdana</vt:lpstr>
      <vt:lpstr>Arial</vt:lpstr>
      <vt:lpstr>Calibri</vt:lpstr>
      <vt:lpstr>Gill Sans</vt:lpstr>
      <vt:lpstr>Cambria</vt:lpstr>
      <vt:lpstr>Badge</vt:lpstr>
      <vt:lpstr>Documento di Microsoft Word</vt:lpstr>
      <vt:lpstr>DEMOCRAZIA/ MODULO CITTADINANZA CIVICA  UTENA “SAULĖ’ GYMNASIUM </vt:lpstr>
      <vt:lpstr>ARGOMENTO 4: INTRODUZIONE ALLE COMPETENZE FONDAMENTALI PER LA CITTADINANZA DEMOCRATICA      </vt:lpstr>
      <vt:lpstr>COS'È UNA COMPETENZA? 
</vt:lpstr>
      <vt:lpstr>QUALI SONO LE COMPETENZE CHIAVE ASSOCIATE?
</vt:lpstr>
      <vt:lpstr>VALORI. COSA SONO?
</vt:lpstr>
      <vt:lpstr> VALORI </vt:lpstr>
      <vt:lpstr>FORMA DI LAVORO: LAVORO INDIVIDUALE E DI GRUPPO. 
</vt:lpstr>
      <vt:lpstr>FARE UN ELENCO (SU UN FOGLIO) DEI VALORI DEMOCRATICI CHE SONO IMPORTANTI.
</vt:lpstr>
      <vt:lpstr>DISCUTIAMO DI CIÒ CHE HAI SCRITTO
</vt:lpstr>
      <vt:lpstr>RISULTATI DEL QUESTIONARIO "ATTUAZIONE UNIVERSALE DEI DIRITTI UMANI E DELLE LIBERTÀ NELLA SCUOLA"  
</vt:lpstr>
      <vt:lpstr>                                                            I don't know        no           sometimes                                                                   </vt:lpstr>
      <vt:lpstr>FAI UNA LISTA DEI TUOI VALORI E DISCUTI
</vt:lpstr>
      <vt:lpstr>SEI D'ACCORDO O IN DISACCORDO? PERCHÉ?
</vt:lpstr>
      <vt:lpstr>VIDEO (OPZIONALE) 
</vt:lpstr>
      <vt:lpstr>REFERENZE
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DEMOCRAZIA/ MODULO CITTADINANZA CIVICA  UTENA “SAULĖ’ GYMNASIUM </dc:title>
  <dc:creator>Bradley-Mc Cauley, Laura</dc:creator>
  <cp:lastModifiedBy>caterina esposito</cp:lastModifiedBy>
  <cp:revision>2</cp:revision>
  <dcterms:created xsi:type="dcterms:W3CDTF">2021-12-01T10:07:52Z</dcterms:created>
  <dcterms:modified xsi:type="dcterms:W3CDTF">2022-12-12T20:57:23Z</dcterms:modified>
</cp:coreProperties>
</file>