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embeddedFontLst>
    <p:embeddedFont>
      <p:font typeface="Calibri" panose="020F0502020204030204" pitchFamily="34" charset="0"/>
      <p:regular r:id="rId18"/>
      <p:bold r:id="rId19"/>
      <p:italic r:id="rId20"/>
      <p:boldItalic r:id="rId21"/>
    </p:embeddedFont>
    <p:embeddedFont>
      <p:font typeface="Georgia" panose="02040502050405020303" pitchFamily="18" charset="0"/>
      <p:regular r:id="rId22"/>
      <p:bold r:id="rId23"/>
      <p:italic r:id="rId24"/>
      <p:boldItalic r:id="rId25"/>
    </p:embeddedFont>
    <p:embeddedFont>
      <p:font typeface="Gill Sans" panose="020B0604020202020204" charset="0"/>
      <p:regular r:id="rId26"/>
      <p:bold r:id="rId27"/>
    </p:embeddedFont>
    <p:embeddedFont>
      <p:font typeface="Impact" panose="020B0806030902050204" pitchFamily="34" charset="0"/>
      <p:regular r:id="rId28"/>
    </p:embeddedFont>
    <p:embeddedFont>
      <p:font typeface="Quattrocento Sans" panose="020B0502050000020003" pitchFamily="34" charset="0"/>
      <p:regular r:id="rId29"/>
      <p:bold r:id="rId30"/>
      <p:italic r:id="rId31"/>
      <p:boldItalic r:id="rId32"/>
    </p:embeddedFont>
    <p:embeddedFont>
      <p:font typeface="Verdana" panose="020B060403050404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gmEsN0H8y3rb/l5Q9uQjRyII2s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8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viewProps" Target="viewProps.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 name="Google Shape;21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7"/>
        <p:cNvGrpSpPr/>
        <p:nvPr/>
      </p:nvGrpSpPr>
      <p:grpSpPr>
        <a:xfrm>
          <a:off x="0" y="0"/>
          <a:ext cx="0" cy="0"/>
          <a:chOff x="0" y="0"/>
          <a:chExt cx="0" cy="0"/>
        </a:xfrm>
      </p:grpSpPr>
      <p:sp>
        <p:nvSpPr>
          <p:cNvPr id="18" name="Google Shape;18;p17" title="scalloped circle"/>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sp>
      <p:sp>
        <p:nvSpPr>
          <p:cNvPr id="19" name="Google Shape;19;p17"/>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7"/>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21" name="Google Shape;21;p17"/>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7"/>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7"/>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95E04"/>
                </a:solidFill>
                <a:latin typeface="Gill Sans"/>
                <a:ea typeface="Gill Sans"/>
                <a:cs typeface="Gill Sans"/>
                <a:sym typeface="Gill Sans"/>
              </a:defRPr>
            </a:lvl1pPr>
            <a:lvl2pPr marL="0" lvl="1" indent="0" algn="r">
              <a:spcBef>
                <a:spcPts val="0"/>
              </a:spcBef>
              <a:buNone/>
              <a:defRPr sz="1200" b="0" i="0" u="none" strike="noStrike" cap="none">
                <a:solidFill>
                  <a:srgbClr val="895E04"/>
                </a:solidFill>
                <a:latin typeface="Gill Sans"/>
                <a:ea typeface="Gill Sans"/>
                <a:cs typeface="Gill Sans"/>
                <a:sym typeface="Gill Sans"/>
              </a:defRPr>
            </a:lvl2pPr>
            <a:lvl3pPr marL="0" lvl="2" indent="0" algn="r">
              <a:spcBef>
                <a:spcPts val="0"/>
              </a:spcBef>
              <a:buNone/>
              <a:defRPr sz="1200" b="0" i="0" u="none" strike="noStrike" cap="none">
                <a:solidFill>
                  <a:srgbClr val="895E04"/>
                </a:solidFill>
                <a:latin typeface="Gill Sans"/>
                <a:ea typeface="Gill Sans"/>
                <a:cs typeface="Gill Sans"/>
                <a:sym typeface="Gill Sans"/>
              </a:defRPr>
            </a:lvl3pPr>
            <a:lvl4pPr marL="0" lvl="3" indent="0" algn="r">
              <a:spcBef>
                <a:spcPts val="0"/>
              </a:spcBef>
              <a:buNone/>
              <a:defRPr sz="1200" b="0" i="0" u="none" strike="noStrike" cap="none">
                <a:solidFill>
                  <a:srgbClr val="895E04"/>
                </a:solidFill>
                <a:latin typeface="Gill Sans"/>
                <a:ea typeface="Gill Sans"/>
                <a:cs typeface="Gill Sans"/>
                <a:sym typeface="Gill Sans"/>
              </a:defRPr>
            </a:lvl4pPr>
            <a:lvl5pPr marL="0" lvl="4" indent="0" algn="r">
              <a:spcBef>
                <a:spcPts val="0"/>
              </a:spcBef>
              <a:buNone/>
              <a:defRPr sz="1200" b="0" i="0" u="none" strike="noStrike" cap="none">
                <a:solidFill>
                  <a:srgbClr val="895E04"/>
                </a:solidFill>
                <a:latin typeface="Gill Sans"/>
                <a:ea typeface="Gill Sans"/>
                <a:cs typeface="Gill Sans"/>
                <a:sym typeface="Gill Sans"/>
              </a:defRPr>
            </a:lvl5pPr>
            <a:lvl6pPr marL="0" lvl="5" indent="0" algn="r">
              <a:spcBef>
                <a:spcPts val="0"/>
              </a:spcBef>
              <a:buNone/>
              <a:defRPr sz="1200" b="0" i="0" u="none" strike="noStrike" cap="none">
                <a:solidFill>
                  <a:srgbClr val="895E04"/>
                </a:solidFill>
                <a:latin typeface="Gill Sans"/>
                <a:ea typeface="Gill Sans"/>
                <a:cs typeface="Gill Sans"/>
                <a:sym typeface="Gill Sans"/>
              </a:defRPr>
            </a:lvl6pPr>
            <a:lvl7pPr marL="0" lvl="6" indent="0" algn="r">
              <a:spcBef>
                <a:spcPts val="0"/>
              </a:spcBef>
              <a:buNone/>
              <a:defRPr sz="1200" b="0" i="0" u="none" strike="noStrike" cap="none">
                <a:solidFill>
                  <a:srgbClr val="895E04"/>
                </a:solidFill>
                <a:latin typeface="Gill Sans"/>
                <a:ea typeface="Gill Sans"/>
                <a:cs typeface="Gill Sans"/>
                <a:sym typeface="Gill Sans"/>
              </a:defRPr>
            </a:lvl7pPr>
            <a:lvl8pPr marL="0" lvl="7" indent="0" algn="r">
              <a:spcBef>
                <a:spcPts val="0"/>
              </a:spcBef>
              <a:buNone/>
              <a:defRPr sz="1200" b="0" i="0" u="none" strike="noStrike" cap="none">
                <a:solidFill>
                  <a:srgbClr val="895E04"/>
                </a:solidFill>
                <a:latin typeface="Gill Sans"/>
                <a:ea typeface="Gill Sans"/>
                <a:cs typeface="Gill Sans"/>
                <a:sym typeface="Gill Sans"/>
              </a:defRPr>
            </a:lvl8pPr>
            <a:lvl9pPr marL="0" lvl="8" indent="0" algn="r">
              <a:spcBef>
                <a:spcPts val="0"/>
              </a:spcBef>
              <a:buNone/>
              <a:defRPr sz="1200" b="0" i="0" u="none" strike="noStrike" cap="none">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24" name="Google Shape;24;p17" title="left edge border"/>
          <p:cNvSpPr/>
          <p:nvPr/>
        </p:nvSpPr>
        <p:spPr>
          <a:xfrm>
            <a:off x="0" y="0"/>
            <a:ext cx="283464"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6"/>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6" name="Google Shape;86;p2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7"/>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7"/>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92" name="Google Shape;92;p2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8"/>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8"/>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8" name="Google Shape;28;p18"/>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8"/>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8"/>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1"/>
        <p:cNvGrpSpPr/>
        <p:nvPr/>
      </p:nvGrpSpPr>
      <p:grpSpPr>
        <a:xfrm>
          <a:off x="0" y="0"/>
          <a:ext cx="0" cy="0"/>
          <a:chOff x="0" y="0"/>
          <a:chExt cx="0" cy="0"/>
        </a:xfrm>
      </p:grpSpPr>
      <p:sp>
        <p:nvSpPr>
          <p:cNvPr id="32" name="Google Shape;32;p19"/>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9"/>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34" name="Google Shape;34;p19"/>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35" name="Google Shape;35;p19"/>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36" name="Google Shape;36;p19"/>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37" name="Google Shape;37;p19"/>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9"/>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9"/>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2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0"/>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3" name="Google Shape;43;p20"/>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4" name="Google Shape;44;p20"/>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0"/>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47"/>
        <p:cNvGrpSpPr/>
        <p:nvPr/>
      </p:nvGrpSpPr>
      <p:grpSpPr>
        <a:xfrm>
          <a:off x="0" y="0"/>
          <a:ext cx="0" cy="0"/>
          <a:chOff x="0" y="0"/>
          <a:chExt cx="0" cy="0"/>
        </a:xfrm>
      </p:grpSpPr>
      <p:sp>
        <p:nvSpPr>
          <p:cNvPr id="48" name="Google Shape;48;p21"/>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21"/>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50" name="Google Shape;50;p21"/>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1"/>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1"/>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grpSp>
        <p:nvGrpSpPr>
          <p:cNvPr id="53" name="Google Shape;53;p21" title="left scallop shape"/>
          <p:cNvGrpSpPr/>
          <p:nvPr/>
        </p:nvGrpSpPr>
        <p:grpSpPr>
          <a:xfrm>
            <a:off x="0" y="0"/>
            <a:ext cx="2814638" cy="6858000"/>
            <a:chOff x="0" y="0"/>
            <a:chExt cx="2814638" cy="6858000"/>
          </a:xfrm>
        </p:grpSpPr>
        <p:sp>
          <p:nvSpPr>
            <p:cNvPr id="54" name="Google Shape;54;p21" title="left scallop shape"/>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55" name="Google Shape;55;p21" title="left scallop inline"/>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2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2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23"/>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3"/>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3"/>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4" title="right scallop background shape"/>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7" name="Google Shape;67;p24"/>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4"/>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9" name="Google Shape;69;p24"/>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0" name="Google Shape;70;p24"/>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4"/>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4"/>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73" name="Google Shape;73;p24" title="left edge border"/>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5"/>
          <p:cNvSpPr>
            <a:spLocks noGrp="1"/>
          </p:cNvSpPr>
          <p:nvPr>
            <p:ph type="pic" idx="2"/>
          </p:nvPr>
        </p:nvSpPr>
        <p:spPr>
          <a:xfrm>
            <a:off x="283464" y="0"/>
            <a:ext cx="7355585" cy="6857999"/>
          </a:xfrm>
          <a:prstGeom prst="rect">
            <a:avLst/>
          </a:prstGeom>
          <a:noFill/>
          <a:ln>
            <a:noFill/>
          </a:ln>
        </p:spPr>
      </p:sp>
      <p:sp>
        <p:nvSpPr>
          <p:cNvPr id="76" name="Google Shape;76;p25" title="right scallop background shape"/>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7" name="Google Shape;77;p25" title="left edge border"/>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5"/>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5"/>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80" name="Google Shape;80;p25"/>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5"/>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5"/>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6"/>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12" name="Google Shape;12;p1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15" name="Google Shape;15;p16" title="Left scallop edge"/>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sp>
      <p:sp>
        <p:nvSpPr>
          <p:cNvPr id="16" name="Google Shape;16;p16" title="right edge border"/>
          <p:cNvSpPr/>
          <p:nvPr/>
        </p:nvSpPr>
        <p:spPr>
          <a:xfrm>
            <a:off x="11908536"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istockphoto.com/illustrations/more-informatio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istockphoto.com/illustrations/more-information" TargetMode="External"/><Relationship Id="rId3" Type="http://schemas.openxmlformats.org/officeDocument/2006/relationships/hyperlink" Target="https://e-seimas.lrs.lt/portal/legalAct/lt/TAD/TAIS.463439" TargetMode="External"/><Relationship Id="rId7" Type="http://schemas.openxmlformats.org/officeDocument/2006/relationships/hyperlink" Target="https://www.lvbos.lt/nvo-kreipimasis-i-vyriausyb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kbca.lt/pages/nvo%20koalicija" TargetMode="External"/><Relationship Id="rId5" Type="http://schemas.openxmlformats.org/officeDocument/2006/relationships/hyperlink" Target="https://www.smtinklas.lt/sketines-nevyriausybines-organizacijos-pasirase-koalicija-formuojancia-asociacijos-sutarti/" TargetMode="External"/><Relationship Id="rId4" Type="http://schemas.openxmlformats.org/officeDocument/2006/relationships/hyperlink" Target="http://www.3sektorius.lt/nisc/nacionaline-nvo-koalicij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skurdas.lt/" TargetMode="External"/><Relationship Id="rId13" Type="http://schemas.openxmlformats.org/officeDocument/2006/relationships/hyperlink" Target="http://www.sazininga-bankininkyste.lt/lt-pranesimai-lvoa_tapo_beuc_nariu.html" TargetMode="External"/><Relationship Id="rId3" Type="http://schemas.openxmlformats.org/officeDocument/2006/relationships/hyperlink" Target="http://www.lijot.lt/" TargetMode="External"/><Relationship Id="rId7" Type="http://schemas.openxmlformats.org/officeDocument/2006/relationships/hyperlink" Target="http://www.lvbos.lt/" TargetMode="External"/><Relationship Id="rId12" Type="http://schemas.openxmlformats.org/officeDocument/2006/relationships/hyperlink" Target="http://pacientutaryba.l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lygus.lt/" TargetMode="External"/><Relationship Id="rId11" Type="http://schemas.openxmlformats.org/officeDocument/2006/relationships/hyperlink" Target="https://www.hrmi.lt/naujiena/655/" TargetMode="External"/><Relationship Id="rId5" Type="http://schemas.openxmlformats.org/officeDocument/2006/relationships/hyperlink" Target="http://www.lnf.lt/" TargetMode="External"/><Relationship Id="rId10" Type="http://schemas.openxmlformats.org/officeDocument/2006/relationships/hyperlink" Target="http://www.nvovaikamskonfederacija.lt/" TargetMode="External"/><Relationship Id="rId4" Type="http://schemas.openxmlformats.org/officeDocument/2006/relationships/hyperlink" Target="http://www.bef.lt/" TargetMode="External"/><Relationship Id="rId9" Type="http://schemas.openxmlformats.org/officeDocument/2006/relationships/hyperlink" Target="http://www.pagalba.org/" TargetMode="External"/><Relationship Id="rId14" Type="http://schemas.openxmlformats.org/officeDocument/2006/relationships/hyperlink" Target="http://nisc.l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lvbos.lt/nvo-kreipimasis-i-vyriausyb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0"/>
          <p:cNvSpPr txBox="1">
            <a:spLocks noGrp="1"/>
          </p:cNvSpPr>
          <p:nvPr>
            <p:ph type="title"/>
          </p:nvPr>
        </p:nvSpPr>
        <p:spPr>
          <a:xfrm>
            <a:off x="1251678" y="340343"/>
            <a:ext cx="10178322" cy="1492132"/>
          </a:xfrm>
          <a:prstGeom prst="rect">
            <a:avLst/>
          </a:prstGeom>
          <a:noFill/>
          <a:ln>
            <a:noFill/>
          </a:ln>
        </p:spPr>
        <p:txBody>
          <a:bodyPr spcFirstLastPara="1" wrap="square" lIns="91425" tIns="45700" rIns="91425" bIns="45700" anchor="t" anchorCtr="0">
            <a:normAutofit fontScale="90000"/>
          </a:bodyPr>
          <a:lstStyle/>
          <a:p>
            <a:pPr lvl="0">
              <a:buSzPct val="100000"/>
            </a:pPr>
            <a:r>
              <a:rPr lang="it-IT"/>
              <a:t>10 ONG IN EUROPA CHE DIFENDONO I DIRITTI UMANI</a:t>
            </a:r>
            <a:br>
              <a:rPr lang="it-IT"/>
            </a:br>
            <a:r>
              <a:rPr lang="it-IT"/>
              <a:t>
</a:t>
            </a:r>
            <a:endParaRPr/>
          </a:p>
        </p:txBody>
      </p:sp>
      <p:sp>
        <p:nvSpPr>
          <p:cNvPr id="185" name="Google Shape;185;p10"/>
          <p:cNvSpPr txBox="1">
            <a:spLocks noGrp="1"/>
          </p:cNvSpPr>
          <p:nvPr>
            <p:ph type="body" idx="1"/>
          </p:nvPr>
        </p:nvSpPr>
        <p:spPr>
          <a:xfrm>
            <a:off x="1251678" y="2307281"/>
            <a:ext cx="10178322" cy="3593591"/>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spcBef>
                <a:spcPts val="0"/>
              </a:spcBef>
              <a:buSzPts val="3600"/>
            </a:pPr>
            <a:r>
              <a:rPr lang="it-IT" sz="3600" dirty="0">
                <a:solidFill>
                  <a:schemeClr val="dk1"/>
                </a:solidFill>
              </a:rPr>
              <a:t>Il settore delle ONG in Europa è ben consolidato e fornisce servizi essenziali ai cittadini europei e alle comunità di tutto il mondo.</a:t>
            </a:r>
          </a:p>
          <a:p>
            <a:pPr marL="228600" lvl="0" indent="-228600">
              <a:spcBef>
                <a:spcPts val="0"/>
              </a:spcBef>
              <a:buSzPts val="3600"/>
            </a:pPr>
            <a:endParaRPr lang="it-IT" sz="3600" dirty="0">
              <a:solidFill>
                <a:schemeClr val="dk1"/>
              </a:solidFill>
            </a:endParaRPr>
          </a:p>
          <a:p>
            <a:pPr marL="228600" lvl="0" indent="-228600">
              <a:spcBef>
                <a:spcPts val="0"/>
              </a:spcBef>
              <a:buSzPts val="3600"/>
            </a:pPr>
            <a:endParaRPr lang="it-IT" sz="3600" dirty="0">
              <a:solidFill>
                <a:schemeClr val="dk1"/>
              </a:solidFill>
            </a:endParaRPr>
          </a:p>
          <a:p>
            <a:pPr marL="228600" lvl="0" indent="-228600">
              <a:spcBef>
                <a:spcPts val="0"/>
              </a:spcBef>
              <a:buSzPts val="3600"/>
            </a:pPr>
            <a:r>
              <a:rPr lang="it-IT" sz="3600" dirty="0">
                <a:solidFill>
                  <a:schemeClr val="dk1"/>
                </a:solidFill>
              </a:rPr>
              <a:t>https://www.humanrightscareers.com/issues/ngos-in-europe-advocating-for-human-rights/</a:t>
            </a:r>
            <a:endParaRPr dirty="0"/>
          </a:p>
        </p:txBody>
      </p:sp>
      <p:sp>
        <p:nvSpPr>
          <p:cNvPr id="186" name="Google Shape;186;p1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1251678" y="340344"/>
            <a:ext cx="10178322" cy="1492132"/>
          </a:xfrm>
          <a:prstGeom prst="rect">
            <a:avLst/>
          </a:prstGeom>
          <a:noFill/>
          <a:ln>
            <a:noFill/>
          </a:ln>
        </p:spPr>
        <p:txBody>
          <a:bodyPr spcFirstLastPara="1" wrap="square" lIns="91425" tIns="45700" rIns="91425" bIns="45700" anchor="t" anchorCtr="0">
            <a:noAutofit/>
          </a:bodyPr>
          <a:lstStyle/>
          <a:p>
            <a:pPr lvl="0">
              <a:buSzPts val="3600"/>
            </a:pPr>
            <a:r>
              <a:rPr lang="it-IT" sz="3600"/>
              <a:t>PARTECIPAZIONE VOLONTARIA AD ATTIVITÀ DI ONG (ORGANIZZAZIONE NON GOVERNATIVA) COME ESPRESSIONE DI CITTADINANZA.
</a:t>
            </a:r>
            <a:endParaRPr/>
          </a:p>
        </p:txBody>
      </p:sp>
      <p:sp>
        <p:nvSpPr>
          <p:cNvPr id="192" name="Google Shape;192;p11"/>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p>
            <a:pPr marL="228600" lvl="0" indent="-228600">
              <a:spcBef>
                <a:spcPts val="0"/>
              </a:spcBef>
              <a:buSzPts val="2000"/>
            </a:pPr>
            <a:r>
              <a:rPr lang="it-IT" dirty="0">
                <a:solidFill>
                  <a:schemeClr val="dk1"/>
                </a:solidFill>
              </a:rPr>
              <a:t>PER ULTERIORI INFORMAZIONI, VAI AL MANUALE DEL TUO STUDENTE
</a:t>
            </a:r>
            <a:endParaRPr dirty="0">
              <a:solidFill>
                <a:schemeClr val="dk1"/>
              </a:solidFill>
            </a:endParaRPr>
          </a:p>
        </p:txBody>
      </p:sp>
      <p:sp>
        <p:nvSpPr>
          <p:cNvPr id="193" name="Google Shape;193;p11"/>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194" name="Google Shape;194;p11"/>
          <p:cNvPicPr preferRelativeResize="0"/>
          <p:nvPr/>
        </p:nvPicPr>
        <p:blipFill rotWithShape="1">
          <a:blip r:embed="rId3">
            <a:alphaModFix/>
          </a:blip>
          <a:srcRect/>
          <a:stretch/>
        </p:blipFill>
        <p:spPr>
          <a:xfrm>
            <a:off x="3962400" y="2696281"/>
            <a:ext cx="3676650" cy="2973761"/>
          </a:xfrm>
          <a:prstGeom prst="rect">
            <a:avLst/>
          </a:prstGeom>
          <a:noFill/>
          <a:ln>
            <a:noFill/>
          </a:ln>
        </p:spPr>
      </p:pic>
      <p:sp>
        <p:nvSpPr>
          <p:cNvPr id="195" name="Google Shape;195;p11"/>
          <p:cNvSpPr/>
          <p:nvPr/>
        </p:nvSpPr>
        <p:spPr>
          <a:xfrm>
            <a:off x="3433793" y="5710990"/>
            <a:ext cx="581409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Gill Sans"/>
                <a:ea typeface="Gill Sans"/>
                <a:cs typeface="Gill Sans"/>
                <a:sym typeface="Gill Sans"/>
                <a:hlinkClick r:id="rId4">
                  <a:extLst>
                    <a:ext uri="{A12FA001-AC4F-418D-AE19-62706E023703}">
                      <ahyp:hlinkClr xmlns:ahyp="http://schemas.microsoft.com/office/drawing/2018/hyperlinkcolor" val="tx"/>
                    </a:ext>
                  </a:extLst>
                </a:hlinkClick>
              </a:rPr>
              <a:t>https://www.istockphoto.com/illustrations/more-information</a:t>
            </a:r>
            <a:endParaRPr sz="1800">
              <a:solidFill>
                <a:schemeClr val="dk1"/>
              </a:solidFill>
              <a:latin typeface="Gill Sans"/>
              <a:ea typeface="Gill Sans"/>
              <a:cs typeface="Gill Sans"/>
              <a:sym typeface="Gill Sans"/>
            </a:endParaRPr>
          </a:p>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txBox="1">
            <a:spLocks noGrp="1"/>
          </p:cNvSpPr>
          <p:nvPr>
            <p:ph type="title"/>
          </p:nvPr>
        </p:nvSpPr>
        <p:spPr>
          <a:xfrm>
            <a:off x="1251678" y="340344"/>
            <a:ext cx="10178322" cy="1492132"/>
          </a:xfrm>
          <a:prstGeom prst="rect">
            <a:avLst/>
          </a:prstGeom>
          <a:noFill/>
          <a:ln>
            <a:noFill/>
          </a:ln>
        </p:spPr>
        <p:txBody>
          <a:bodyPr spcFirstLastPara="1" wrap="square" lIns="91425" tIns="45700" rIns="91425" bIns="45700" anchor="t" anchorCtr="0">
            <a:normAutofit/>
          </a:bodyPr>
          <a:lstStyle/>
          <a:p>
            <a:pPr lvl="0">
              <a:buSzPts val="5100"/>
            </a:pPr>
            <a:r>
              <a:rPr lang="it-IT"/>
              <a:t>METTI ALLA PROVA LE TUE CONOSCENZE:
</a:t>
            </a:r>
            <a:endParaRPr/>
          </a:p>
        </p:txBody>
      </p:sp>
      <p:sp>
        <p:nvSpPr>
          <p:cNvPr id="201" name="Google Shape;201;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202" name="Google Shape;202;p12"/>
          <p:cNvPicPr preferRelativeResize="0">
            <a:picLocks noGrp="1"/>
          </p:cNvPicPr>
          <p:nvPr>
            <p:ph type="body" idx="1"/>
          </p:nvPr>
        </p:nvPicPr>
        <p:blipFill rotWithShape="1">
          <a:blip r:embed="rId3">
            <a:alphaModFix/>
          </a:blip>
          <a:srcRect/>
          <a:stretch/>
        </p:blipFill>
        <p:spPr>
          <a:xfrm>
            <a:off x="2596895" y="1250214"/>
            <a:ext cx="6456047" cy="488541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3"/>
          <p:cNvSpPr txBox="1">
            <a:spLocks noGrp="1"/>
          </p:cNvSpPr>
          <p:nvPr>
            <p:ph type="title"/>
          </p:nvPr>
        </p:nvSpPr>
        <p:spPr>
          <a:xfrm>
            <a:off x="1251678" y="340344"/>
            <a:ext cx="10178322" cy="1492132"/>
          </a:xfrm>
          <a:prstGeom prst="rect">
            <a:avLst/>
          </a:prstGeom>
          <a:noFill/>
          <a:ln>
            <a:noFill/>
          </a:ln>
        </p:spPr>
        <p:txBody>
          <a:bodyPr spcFirstLastPara="1" wrap="square" lIns="91425" tIns="45700" rIns="91425" bIns="45700" anchor="t" anchorCtr="0">
            <a:normAutofit/>
          </a:bodyPr>
          <a:lstStyle/>
          <a:p>
            <a:pPr lvl="0">
              <a:buSzPts val="5100"/>
            </a:pPr>
            <a:r>
              <a:rPr lang="it-IT"/>
              <a:t>METTI ALLA PROVA LE TUE CONOSCENZE:
</a:t>
            </a:r>
            <a:endParaRPr/>
          </a:p>
        </p:txBody>
      </p:sp>
      <p:sp>
        <p:nvSpPr>
          <p:cNvPr id="208" name="Google Shape;208;p13"/>
          <p:cNvSpPr txBox="1">
            <a:spLocks noGrp="1"/>
          </p:cNvSpPr>
          <p:nvPr>
            <p:ph type="body" idx="1"/>
          </p:nvPr>
        </p:nvSpPr>
        <p:spPr>
          <a:xfrm>
            <a:off x="1251678" y="1460937"/>
            <a:ext cx="10178322" cy="4418655"/>
          </a:xfrm>
          <a:prstGeom prst="rect">
            <a:avLst/>
          </a:prstGeom>
          <a:noFill/>
          <a:ln>
            <a:noFill/>
          </a:ln>
        </p:spPr>
        <p:txBody>
          <a:bodyPr spcFirstLastPara="1" wrap="square" lIns="91425" tIns="45700" rIns="91425" bIns="45700" anchor="t" anchorCtr="0">
            <a:normAutofit/>
          </a:bodyPr>
          <a:lstStyle/>
          <a:p>
            <a:pPr marL="228600" lvl="0" indent="-228600">
              <a:spcBef>
                <a:spcPts val="0"/>
              </a:spcBef>
              <a:buSzPct val="100000"/>
            </a:pPr>
            <a:r>
              <a:rPr lang="it-IT">
                <a:solidFill>
                  <a:schemeClr val="dk1"/>
                </a:solidFill>
              </a:rPr>
              <a:t>5.
In che modo le ONG sono diverse? Contrassegnare le frasi come vere (T) o false (F)
1. Indipendente dal governo
2. Volontario
3. Cerca di beneficiare un gruppo o una società in generale
4. I membri possono essere solo persone fisiche
6.
Cosa non è ONG? Contrassegnare le risposte come vere (T) o false (F)
1. Partiti politici
2. Unioni basate sulla gestione reciproca della proprietà
3. Sindacati
</a:t>
            </a:r>
            <a:endParaRPr dirty="0"/>
          </a:p>
        </p:txBody>
      </p:sp>
      <p:sp>
        <p:nvSpPr>
          <p:cNvPr id="209" name="Google Shape;209;p13"/>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fontScale="90000"/>
          </a:bodyPr>
          <a:lstStyle/>
          <a:p>
            <a:pPr lvl="0">
              <a:buSzPts val="5100"/>
            </a:pPr>
            <a:r>
              <a:rPr lang="en-US"/>
              <a:t>ULTIMA PAROLA</a:t>
            </a:r>
            <a:br>
              <a:rPr lang="en-US"/>
            </a:br>
            <a:r>
              <a:rPr lang="en-US"/>
              <a:t>
</a:t>
            </a:r>
            <a:endParaRPr dirty="0"/>
          </a:p>
        </p:txBody>
      </p:sp>
      <p:sp>
        <p:nvSpPr>
          <p:cNvPr id="215" name="Google Shape;215;p14"/>
          <p:cNvSpPr txBox="1">
            <a:spLocks noGrp="1"/>
          </p:cNvSpPr>
          <p:nvPr>
            <p:ph type="body" idx="1"/>
          </p:nvPr>
        </p:nvSpPr>
        <p:spPr>
          <a:xfrm>
            <a:off x="1292772" y="2238703"/>
            <a:ext cx="10137228" cy="3640889"/>
          </a:xfrm>
          <a:prstGeom prst="rect">
            <a:avLst/>
          </a:prstGeom>
          <a:noFill/>
          <a:ln>
            <a:noFill/>
          </a:ln>
        </p:spPr>
        <p:txBody>
          <a:bodyPr spcFirstLastPara="1" wrap="square" lIns="91425" tIns="45700" rIns="91425" bIns="45700" anchor="t" anchorCtr="0">
            <a:normAutofit/>
          </a:bodyPr>
          <a:lstStyle/>
          <a:p>
            <a:pPr marL="228600" lvl="0" indent="-228600">
              <a:spcBef>
                <a:spcPts val="0"/>
              </a:spcBef>
              <a:buSzPts val="2000"/>
            </a:pPr>
            <a:r>
              <a:rPr lang="it-IT" dirty="0">
                <a:solidFill>
                  <a:schemeClr val="dk1"/>
                </a:solidFill>
              </a:rPr>
              <a:t>CITTADINANZA non è la totalità delle conoscenze e delle competenze del modulo di educazione alla cittadinanza. Possiamo realizzare molto in teoria e imparare molto nella pratica. Tuttavia, se questa conoscenza e azione non diventano parte della nostra vita, avranno poco a che fare con la cittadinanza. Possiamo comprendere le basi della democrazia, dello stato, della società, conoscere i diritti umani e le responsabilità, essere in grado di attuare vari progetti a livello scolastico, comunitario o persino statale. Tuttavia, la CITTADINANZA potrebbe non diventare la nostra identità.
Quindi qual è la cosa più importante per essere un CITTADINO? Su questo tema ancora da discutere, concludiamo questo modulo sulla cittadinanza democratica.</a:t>
            </a:r>
            <a:endParaRPr dirty="0"/>
          </a:p>
        </p:txBody>
      </p:sp>
      <p:sp>
        <p:nvSpPr>
          <p:cNvPr id="216" name="Google Shape;216;p1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5"/>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5100"/>
              <a:buFont typeface="Impact"/>
              <a:buNone/>
            </a:pPr>
            <a:r>
              <a:rPr lang="en-US" dirty="0"/>
              <a:t>RIFERIMENTI</a:t>
            </a:r>
            <a:endParaRPr dirty="0"/>
          </a:p>
        </p:txBody>
      </p:sp>
      <p:sp>
        <p:nvSpPr>
          <p:cNvPr id="222" name="Google Shape;222;p15"/>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Clr>
                <a:srgbClr val="2A1A00"/>
              </a:buClr>
              <a:buSzPts val="2000"/>
              <a:buChar char="•"/>
            </a:pPr>
            <a:r>
              <a:rPr lang="en-US" u="sng">
                <a:solidFill>
                  <a:srgbClr val="595959"/>
                </a:solidFill>
                <a:hlinkClick r:id="rId3">
                  <a:extLst>
                    <a:ext uri="{A12FA001-AC4F-418D-AE19-62706E023703}">
                      <ahyp:hlinkClr xmlns:ahyp="http://schemas.microsoft.com/office/drawing/2018/hyperlinkcolor" val="tx"/>
                    </a:ext>
                  </a:extLst>
                </a:hlinkClick>
              </a:rPr>
              <a:t>https://e-seimas.lrs.lt/portal/legalAct/lt/TAD/TAIS.463439</a:t>
            </a:r>
            <a:endParaRPr>
              <a:solidFill>
                <a:srgbClr val="595959"/>
              </a:solidFill>
            </a:endParaRPr>
          </a:p>
          <a:p>
            <a:pPr marL="228600" lvl="0" indent="-228600" algn="l" rtl="0">
              <a:lnSpc>
                <a:spcPct val="110000"/>
              </a:lnSpc>
              <a:spcBef>
                <a:spcPts val="700"/>
              </a:spcBef>
              <a:spcAft>
                <a:spcPts val="0"/>
              </a:spcAft>
              <a:buClr>
                <a:srgbClr val="2A1A00"/>
              </a:buClr>
              <a:buSzPts val="2000"/>
              <a:buChar char="•"/>
            </a:pPr>
            <a:r>
              <a:rPr lang="en-US" u="sng">
                <a:solidFill>
                  <a:srgbClr val="595959"/>
                </a:solidFill>
                <a:hlinkClick r:id="rId4">
                  <a:extLst>
                    <a:ext uri="{A12FA001-AC4F-418D-AE19-62706E023703}">
                      <ahyp:hlinkClr xmlns:ahyp="http://schemas.microsoft.com/office/drawing/2018/hyperlinkcolor" val="tx"/>
                    </a:ext>
                  </a:extLst>
                </a:hlinkClick>
              </a:rPr>
              <a:t>http://www.3sektorius.lt/nisc/nacionaline-nvo-koalicija/</a:t>
            </a:r>
            <a:endParaRPr>
              <a:solidFill>
                <a:srgbClr val="595959"/>
              </a:solidFill>
            </a:endParaRPr>
          </a:p>
          <a:p>
            <a:pPr marL="228600" lvl="0" indent="-228600" algn="l" rtl="0">
              <a:lnSpc>
                <a:spcPct val="110000"/>
              </a:lnSpc>
              <a:spcBef>
                <a:spcPts val="700"/>
              </a:spcBef>
              <a:spcAft>
                <a:spcPts val="0"/>
              </a:spcAft>
              <a:buClr>
                <a:srgbClr val="2A1A00"/>
              </a:buClr>
              <a:buSzPts val="2000"/>
              <a:buChar char="•"/>
            </a:pPr>
            <a:r>
              <a:rPr lang="en-US" u="sng">
                <a:solidFill>
                  <a:srgbClr val="595959"/>
                </a:solidFill>
                <a:hlinkClick r:id="rId5">
                  <a:extLst>
                    <a:ext uri="{A12FA001-AC4F-418D-AE19-62706E023703}">
                      <ahyp:hlinkClr xmlns:ahyp="http://schemas.microsoft.com/office/drawing/2018/hyperlinkcolor" val="tx"/>
                    </a:ext>
                  </a:extLst>
                </a:hlinkClick>
              </a:rPr>
              <a:t>https://www.smtinklas.lt/sketines-nevyriausybines-organizacijos-pasirase-koalicija-formuojancia-asociacijos-sutarti/</a:t>
            </a:r>
            <a:endParaRPr>
              <a:solidFill>
                <a:srgbClr val="595959"/>
              </a:solidFill>
            </a:endParaRPr>
          </a:p>
          <a:p>
            <a:pPr marL="228600" lvl="0" indent="-228600" algn="l" rtl="0">
              <a:lnSpc>
                <a:spcPct val="110000"/>
              </a:lnSpc>
              <a:spcBef>
                <a:spcPts val="700"/>
              </a:spcBef>
              <a:spcAft>
                <a:spcPts val="0"/>
              </a:spcAft>
              <a:buClr>
                <a:srgbClr val="2A1A00"/>
              </a:buClr>
              <a:buSzPts val="2000"/>
              <a:buChar char="•"/>
            </a:pPr>
            <a:r>
              <a:rPr lang="en-US" u="sng">
                <a:solidFill>
                  <a:srgbClr val="595959"/>
                </a:solidFill>
                <a:hlinkClick r:id="rId6">
                  <a:extLst>
                    <a:ext uri="{A12FA001-AC4F-418D-AE19-62706E023703}">
                      <ahyp:hlinkClr xmlns:ahyp="http://schemas.microsoft.com/office/drawing/2018/hyperlinkcolor" val="tx"/>
                    </a:ext>
                  </a:extLst>
                </a:hlinkClick>
              </a:rPr>
              <a:t>http://www.kbca.lt/pages/nvo%20koalicija</a:t>
            </a:r>
            <a:endParaRPr>
              <a:solidFill>
                <a:srgbClr val="595959"/>
              </a:solidFill>
            </a:endParaRPr>
          </a:p>
          <a:p>
            <a:pPr marL="228600" lvl="0" indent="-228600" algn="l" rtl="0">
              <a:lnSpc>
                <a:spcPct val="110000"/>
              </a:lnSpc>
              <a:spcBef>
                <a:spcPts val="700"/>
              </a:spcBef>
              <a:spcAft>
                <a:spcPts val="0"/>
              </a:spcAft>
              <a:buClr>
                <a:srgbClr val="2A1A00"/>
              </a:buClr>
              <a:buSzPts val="2000"/>
              <a:buChar char="•"/>
            </a:pPr>
            <a:r>
              <a:rPr lang="en-US" u="sng">
                <a:solidFill>
                  <a:srgbClr val="595959"/>
                </a:solidFill>
                <a:hlinkClick r:id="rId7">
                  <a:extLst>
                    <a:ext uri="{A12FA001-AC4F-418D-AE19-62706E023703}">
                      <ahyp:hlinkClr xmlns:ahyp="http://schemas.microsoft.com/office/drawing/2018/hyperlinkcolor" val="tx"/>
                    </a:ext>
                  </a:extLst>
                </a:hlinkClick>
              </a:rPr>
              <a:t>https://www.lvbos.lt/nvo-kreipimasis-i-vyriausybe/</a:t>
            </a:r>
            <a:endParaRPr>
              <a:solidFill>
                <a:srgbClr val="595959"/>
              </a:solidFill>
            </a:endParaRPr>
          </a:p>
          <a:p>
            <a:pPr marL="228600" lvl="0" indent="-228600" algn="l" rtl="0">
              <a:lnSpc>
                <a:spcPct val="110000"/>
              </a:lnSpc>
              <a:spcBef>
                <a:spcPts val="700"/>
              </a:spcBef>
              <a:spcAft>
                <a:spcPts val="0"/>
              </a:spcAft>
              <a:buClr>
                <a:srgbClr val="2A1A00"/>
              </a:buClr>
              <a:buSzPts val="2000"/>
              <a:buChar char="•"/>
            </a:pPr>
            <a:r>
              <a:rPr lang="en-US" u="sng">
                <a:solidFill>
                  <a:schemeClr val="hlink"/>
                </a:solidFill>
                <a:hlinkClick r:id="rId8"/>
              </a:rPr>
              <a:t>https://www.istockphoto.com/illustrations/more-information</a:t>
            </a:r>
            <a:endParaRPr/>
          </a:p>
          <a:p>
            <a:pPr marL="228600" lvl="0" indent="-228600" algn="l" rtl="0">
              <a:lnSpc>
                <a:spcPct val="110000"/>
              </a:lnSpc>
              <a:spcBef>
                <a:spcPts val="700"/>
              </a:spcBef>
              <a:spcAft>
                <a:spcPts val="0"/>
              </a:spcAft>
              <a:buClr>
                <a:srgbClr val="2A1A00"/>
              </a:buClr>
              <a:buSzPts val="2000"/>
              <a:buChar char="•"/>
            </a:pPr>
            <a:r>
              <a:rPr lang="en-US"/>
              <a:t>N. Letukienė, S. Bitlieriūtė, S. Bužinskas. Pilietiškumo pagrindai. IX-X klasei. Antroji knyga.</a:t>
            </a:r>
            <a:endParaRPr/>
          </a:p>
          <a:p>
            <a:pPr marL="228600" lvl="0" indent="-101600" algn="l" rtl="0">
              <a:lnSpc>
                <a:spcPct val="110000"/>
              </a:lnSpc>
              <a:spcBef>
                <a:spcPts val="700"/>
              </a:spcBef>
              <a:spcAft>
                <a:spcPts val="0"/>
              </a:spcAft>
              <a:buClr>
                <a:srgbClr val="2A1A00"/>
              </a:buClr>
              <a:buSzPts val="2000"/>
              <a:buNone/>
            </a:pPr>
            <a:endParaRPr/>
          </a:p>
          <a:p>
            <a:pPr marL="228600" lvl="0" indent="-101600" algn="l" rtl="0">
              <a:lnSpc>
                <a:spcPct val="110000"/>
              </a:lnSpc>
              <a:spcBef>
                <a:spcPts val="700"/>
              </a:spcBef>
              <a:spcAft>
                <a:spcPts val="0"/>
              </a:spcAft>
              <a:buClr>
                <a:srgbClr val="2A1A00"/>
              </a:buClr>
              <a:buSzPts val="2000"/>
              <a:buNone/>
            </a:pPr>
            <a:endParaRPr>
              <a:solidFill>
                <a:srgbClr val="595959"/>
              </a:solidFill>
            </a:endParaRPr>
          </a:p>
          <a:p>
            <a:pPr marL="228600" lvl="0" indent="-101600" algn="l" rtl="0">
              <a:lnSpc>
                <a:spcPct val="110000"/>
              </a:lnSpc>
              <a:spcBef>
                <a:spcPts val="700"/>
              </a:spcBef>
              <a:spcAft>
                <a:spcPts val="0"/>
              </a:spcAft>
              <a:buSzPts val="2000"/>
              <a:buNone/>
            </a:pPr>
            <a:endParaRPr/>
          </a:p>
        </p:txBody>
      </p:sp>
      <p:sp>
        <p:nvSpPr>
          <p:cNvPr id="223" name="Google Shape;223;p1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2"/>
              </a:buClr>
              <a:buSzPts val="10000"/>
              <a:buFont typeface="Impact"/>
              <a:buNone/>
            </a:pPr>
            <a:r>
              <a:rPr lang="en-US"/>
              <a:t>DEMOCRATIC/</a:t>
            </a:r>
            <a:br>
              <a:rPr lang="en-US"/>
            </a:br>
            <a:r>
              <a:rPr lang="en-US"/>
              <a:t>CIVIC  CITIZENSHIP MODULE </a:t>
            </a:r>
            <a:br>
              <a:rPr lang="en-US"/>
            </a:br>
            <a:r>
              <a:rPr lang="en-US" sz="3600" b="1"/>
              <a:t>UTENA “SAULĖ’ GYMNASIUM</a:t>
            </a:r>
            <a:r>
              <a:rPr lang="en-US" sz="3600"/>
              <a:t> </a:t>
            </a:r>
            <a:endParaRPr sz="3600"/>
          </a:p>
        </p:txBody>
      </p:sp>
      <p:sp>
        <p:nvSpPr>
          <p:cNvPr id="109" name="Google Shape;109;p2"/>
          <p:cNvSpPr txBox="1">
            <a:spLocks noGrp="1"/>
          </p:cNvSpPr>
          <p:nvPr>
            <p:ph type="subTitle" idx="1"/>
          </p:nvPr>
        </p:nvSpPr>
        <p:spPr>
          <a:xfrm>
            <a:off x="2215045" y="5493376"/>
            <a:ext cx="8045373" cy="742279"/>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000"/>
              <a:buNone/>
            </a:pPr>
            <a:endParaRPr/>
          </a:p>
        </p:txBody>
      </p:sp>
      <p:pic>
        <p:nvPicPr>
          <p:cNvPr id="110" name="Google Shape;110;p2" descr="A picture containing logo&#10;&#10;Description automatically generated"/>
          <p:cNvPicPr preferRelativeResize="0"/>
          <p:nvPr/>
        </p:nvPicPr>
        <p:blipFill rotWithShape="1">
          <a:blip r:embed="rId3">
            <a:alphaModFix/>
          </a:blip>
          <a:srcRect/>
          <a:stretch/>
        </p:blipFill>
        <p:spPr>
          <a:xfrm>
            <a:off x="1251678" y="6131626"/>
            <a:ext cx="1508125" cy="442912"/>
          </a:xfrm>
          <a:prstGeom prst="rect">
            <a:avLst/>
          </a:prstGeom>
          <a:noFill/>
          <a:ln>
            <a:noFill/>
          </a:ln>
        </p:spPr>
      </p:pic>
      <p:pic>
        <p:nvPicPr>
          <p:cNvPr id="111" name="Google Shape;111;p2"/>
          <p:cNvPicPr preferRelativeResize="0"/>
          <p:nvPr/>
        </p:nvPicPr>
        <p:blipFill rotWithShape="1">
          <a:blip r:embed="rId4">
            <a:alphaModFix/>
          </a:blip>
          <a:srcRect/>
          <a:stretch/>
        </p:blipFill>
        <p:spPr>
          <a:xfrm>
            <a:off x="9747250" y="6060188"/>
            <a:ext cx="1682750" cy="514350"/>
          </a:xfrm>
          <a:prstGeom prst="rect">
            <a:avLst/>
          </a:prstGeom>
          <a:noFill/>
          <a:ln>
            <a:noFill/>
          </a:ln>
        </p:spPr>
      </p:pic>
      <p:sp>
        <p:nvSpPr>
          <p:cNvPr id="112" name="Google Shape;112;p2"/>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2"/>
              </a:buClr>
              <a:buSzPts val="5100"/>
              <a:buFont typeface="Impact"/>
              <a:buNone/>
            </a:pPr>
            <a:r>
              <a:rPr lang="en-US" dirty="0"/>
              <a:t>TOPIC 10: NGO</a:t>
            </a:r>
            <a:r>
              <a:rPr lang="en-US" sz="2800" dirty="0"/>
              <a:t>S</a:t>
            </a:r>
            <a:endParaRPr sz="2800" dirty="0"/>
          </a:p>
        </p:txBody>
      </p:sp>
      <p:sp>
        <p:nvSpPr>
          <p:cNvPr id="118" name="Google Shape;118;p3"/>
          <p:cNvSpPr txBox="1">
            <a:spLocks noGrp="1"/>
          </p:cNvSpPr>
          <p:nvPr>
            <p:ph type="ftr" idx="11"/>
          </p:nvPr>
        </p:nvSpPr>
        <p:spPr>
          <a:xfrm>
            <a:off x="3579241" y="11566566"/>
            <a:ext cx="10178321" cy="67693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
        <p:nvSpPr>
          <p:cNvPr id="119" name="Google Shape;119;p3"/>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0" name="Google Shape;120;p3"/>
          <p:cNvSpPr/>
          <p:nvPr/>
        </p:nvSpPr>
        <p:spPr>
          <a:xfrm>
            <a:off x="0" y="72480"/>
            <a:ext cx="5186035" cy="76944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3"/>
          <p:cNvSpPr/>
          <p:nvPr/>
        </p:nvSpPr>
        <p:spPr>
          <a:xfrm>
            <a:off x="-262458" y="5593519"/>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2" name="Google Shape;122;p3"/>
          <p:cNvSpPr/>
          <p:nvPr/>
        </p:nvSpPr>
        <p:spPr>
          <a:xfrm rot="10800000" flipH="1">
            <a:off x="7772400" y="5782760"/>
            <a:ext cx="8810144" cy="93871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Project Number: </a:t>
            </a:r>
            <a:r>
              <a:rPr lang="en-US" sz="1100" b="1" i="0" u="none" strike="noStrike" cap="none">
                <a:solidFill>
                  <a:srgbClr val="000000"/>
                </a:solidFill>
                <a:latin typeface="Arial"/>
                <a:ea typeface="Arial"/>
                <a:cs typeface="Arial"/>
                <a:sym typeface="Arial"/>
              </a:rPr>
              <a:t>2020-1-UK01-KA227-SCH-094437</a:t>
            </a:r>
            <a:r>
              <a:rPr lang="en-US" sz="800" b="0" i="0" u="none" strike="noStrike" cap="none">
                <a:solidFill>
                  <a:schemeClr val="dk1"/>
                </a:solidFill>
                <a:latin typeface="Verdana"/>
                <a:ea typeface="Verdana"/>
                <a:cs typeface="Verdana"/>
                <a:sym typeface="Verdana"/>
              </a:rPr>
              <a:t>	     </a:t>
            </a:r>
            <a:r>
              <a:rPr lang="en-US" sz="600" b="0" i="0" u="none" strike="noStrike" cap="none">
                <a:solidFill>
                  <a:schemeClr val="dk1"/>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23" name="Google Shape;123;p3" descr="Logo&#10;&#10;Description automatically generated"/>
          <p:cNvPicPr preferRelativeResize="0"/>
          <p:nvPr/>
        </p:nvPicPr>
        <p:blipFill rotWithShape="1">
          <a:blip r:embed="rId3">
            <a:alphaModFix/>
          </a:blip>
          <a:srcRect/>
          <a:stretch/>
        </p:blipFill>
        <p:spPr>
          <a:xfrm>
            <a:off x="1713202" y="2535189"/>
            <a:ext cx="1508125" cy="1094474"/>
          </a:xfrm>
          <a:prstGeom prst="rect">
            <a:avLst/>
          </a:prstGeom>
          <a:noFill/>
          <a:ln>
            <a:noFill/>
          </a:ln>
        </p:spPr>
      </p:pic>
      <p:pic>
        <p:nvPicPr>
          <p:cNvPr id="124" name="Google Shape;124;p3" descr="Text&#10;&#10;Description automatically generated"/>
          <p:cNvPicPr preferRelativeResize="0"/>
          <p:nvPr/>
        </p:nvPicPr>
        <p:blipFill rotWithShape="1">
          <a:blip r:embed="rId4">
            <a:alphaModFix/>
          </a:blip>
          <a:srcRect/>
          <a:stretch/>
        </p:blipFill>
        <p:spPr>
          <a:xfrm>
            <a:off x="3942830" y="2511528"/>
            <a:ext cx="1890712" cy="1057481"/>
          </a:xfrm>
          <a:prstGeom prst="rect">
            <a:avLst/>
          </a:prstGeom>
          <a:noFill/>
          <a:ln>
            <a:noFill/>
          </a:ln>
        </p:spPr>
      </p:pic>
      <p:pic>
        <p:nvPicPr>
          <p:cNvPr id="125" name="Google Shape;125;p3"/>
          <p:cNvPicPr preferRelativeResize="0"/>
          <p:nvPr/>
        </p:nvPicPr>
        <p:blipFill rotWithShape="1">
          <a:blip r:embed="rId5">
            <a:alphaModFix/>
          </a:blip>
          <a:srcRect/>
          <a:stretch/>
        </p:blipFill>
        <p:spPr>
          <a:xfrm>
            <a:off x="6608258" y="2545463"/>
            <a:ext cx="1697581" cy="1023875"/>
          </a:xfrm>
          <a:prstGeom prst="rect">
            <a:avLst/>
          </a:prstGeom>
          <a:noFill/>
          <a:ln>
            <a:noFill/>
          </a:ln>
        </p:spPr>
      </p:pic>
      <p:pic>
        <p:nvPicPr>
          <p:cNvPr id="126" name="Google Shape;126;p3"/>
          <p:cNvPicPr preferRelativeResize="0"/>
          <p:nvPr/>
        </p:nvPicPr>
        <p:blipFill rotWithShape="1">
          <a:blip r:embed="rId6">
            <a:alphaModFix/>
          </a:blip>
          <a:srcRect/>
          <a:stretch/>
        </p:blipFill>
        <p:spPr>
          <a:xfrm>
            <a:off x="9134732" y="2491689"/>
            <a:ext cx="1508124" cy="1137974"/>
          </a:xfrm>
          <a:prstGeom prst="rect">
            <a:avLst/>
          </a:prstGeom>
          <a:noFill/>
          <a:ln>
            <a:noFill/>
          </a:ln>
        </p:spPr>
      </p:pic>
      <p:pic>
        <p:nvPicPr>
          <p:cNvPr id="127" name="Google Shape;127;p3" descr="Text&#10;&#10;Description automatically generated"/>
          <p:cNvPicPr preferRelativeResize="0"/>
          <p:nvPr/>
        </p:nvPicPr>
        <p:blipFill rotWithShape="1">
          <a:blip r:embed="rId7">
            <a:alphaModFix/>
          </a:blip>
          <a:srcRect/>
          <a:stretch/>
        </p:blipFill>
        <p:spPr>
          <a:xfrm>
            <a:off x="3221327" y="3886777"/>
            <a:ext cx="1771650" cy="892238"/>
          </a:xfrm>
          <a:prstGeom prst="rect">
            <a:avLst/>
          </a:prstGeom>
          <a:noFill/>
          <a:ln>
            <a:noFill/>
          </a:ln>
        </p:spPr>
      </p:pic>
      <p:pic>
        <p:nvPicPr>
          <p:cNvPr id="128" name="Google Shape;128;p3" descr="A picture containing diagram&#10;&#10;Description automatically generated"/>
          <p:cNvPicPr preferRelativeResize="0"/>
          <p:nvPr/>
        </p:nvPicPr>
        <p:blipFill rotWithShape="1">
          <a:blip r:embed="rId8">
            <a:alphaModFix/>
          </a:blip>
          <a:srcRect/>
          <a:stretch/>
        </p:blipFill>
        <p:spPr>
          <a:xfrm>
            <a:off x="6166932" y="3879044"/>
            <a:ext cx="1905505" cy="976745"/>
          </a:xfrm>
          <a:prstGeom prst="rect">
            <a:avLst/>
          </a:prstGeom>
          <a:noFill/>
          <a:ln>
            <a:noFill/>
          </a:ln>
        </p:spPr>
      </p:pic>
      <p:sp>
        <p:nvSpPr>
          <p:cNvPr id="129" name="Google Shape;129;p3"/>
          <p:cNvSpPr/>
          <p:nvPr/>
        </p:nvSpPr>
        <p:spPr>
          <a:xfrm>
            <a:off x="2532352" y="28025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30" name="Google Shape;130;p3"/>
          <p:cNvSpPr/>
          <p:nvPr/>
        </p:nvSpPr>
        <p:spPr>
          <a:xfrm>
            <a:off x="2532352" y="3259776"/>
            <a:ext cx="12192000" cy="4572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31" name="Google Shape;131;p3"/>
          <p:cNvSpPr/>
          <p:nvPr/>
        </p:nvSpPr>
        <p:spPr>
          <a:xfrm>
            <a:off x="2532352" y="37169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Arial"/>
              <a:ea typeface="Arial"/>
              <a:cs typeface="Arial"/>
              <a:sym typeface="Arial"/>
            </a:endParaRPr>
          </a:p>
        </p:txBody>
      </p:sp>
      <p:sp>
        <p:nvSpPr>
          <p:cNvPr id="132" name="Google Shape;132;p3"/>
          <p:cNvSpPr/>
          <p:nvPr/>
        </p:nvSpPr>
        <p:spPr>
          <a:xfrm>
            <a:off x="2532352" y="41741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title"/>
          </p:nvPr>
        </p:nvSpPr>
        <p:spPr>
          <a:xfrm>
            <a:off x="1251678" y="419809"/>
            <a:ext cx="10178322" cy="1492132"/>
          </a:xfrm>
          <a:prstGeom prst="rect">
            <a:avLst/>
          </a:prstGeom>
          <a:noFill/>
          <a:ln>
            <a:noFill/>
          </a:ln>
        </p:spPr>
        <p:txBody>
          <a:bodyPr spcFirstLastPara="1" wrap="square" lIns="91425" tIns="45700" rIns="91425" bIns="45700" anchor="t" anchorCtr="0">
            <a:normAutofit fontScale="90000"/>
          </a:bodyPr>
          <a:lstStyle/>
          <a:p>
            <a:pPr lvl="0">
              <a:buClr>
                <a:schemeClr val="dk1"/>
              </a:buClr>
              <a:buSzPct val="100000"/>
            </a:pPr>
            <a:r>
              <a:rPr lang="en-US" sz="2400" dirty="0">
                <a:solidFill>
                  <a:schemeClr val="dk1"/>
                </a:solidFill>
                <a:latin typeface="Georgia"/>
                <a:ea typeface="Georgia"/>
                <a:cs typeface="Georgia"/>
                <a:sym typeface="Georgia"/>
              </a:rPr>
              <a:t>TOPIC 10: </a:t>
            </a:r>
            <a:r>
              <a:rPr lang="en-US" sz="3100" cap="none" dirty="0">
                <a:solidFill>
                  <a:schemeClr val="dk1"/>
                </a:solidFill>
              </a:rPr>
              <a:t>ONG</a:t>
            </a:r>
            <a:br>
              <a:rPr lang="en-US" sz="3100" cap="none" dirty="0">
                <a:solidFill>
                  <a:schemeClr val="dk1"/>
                </a:solidFill>
              </a:rPr>
            </a:br>
            <a:r>
              <a:rPr lang="it-IT" sz="3100" dirty="0">
                <a:solidFill>
                  <a:schemeClr val="dk1"/>
                </a:solidFill>
              </a:rPr>
              <a:t>IN QUESTO CAPITOLO, GLI STUDENTI IMPARERANNO A CONOSCERE LE ONG E IL LORO RUOLO NELLA NOSTRA SOCIETÀ. LA DIFFUSIONE ATTIVA DELLE LORO IDEE, GLI SFORZI PER MIGLIORARE LE CONDIZIONI DI VITA LOCALI E AIUTARE GLI INDIGENTI SONO QUESTIONI CHIAVE PER LA DISCUSSIONE.</a:t>
            </a:r>
            <a:endParaRPr sz="3100" dirty="0">
              <a:solidFill>
                <a:schemeClr val="dk1"/>
              </a:solidFill>
            </a:endParaRPr>
          </a:p>
        </p:txBody>
      </p:sp>
      <p:sp>
        <p:nvSpPr>
          <p:cNvPr id="138" name="Google Shape;138;p4"/>
          <p:cNvSpPr txBox="1">
            <a:spLocks noGrp="1"/>
          </p:cNvSpPr>
          <p:nvPr>
            <p:ph type="body" idx="1"/>
          </p:nvPr>
        </p:nvSpPr>
        <p:spPr>
          <a:xfrm>
            <a:off x="1251678" y="2302042"/>
            <a:ext cx="10178322" cy="2937470"/>
          </a:xfrm>
          <a:prstGeom prst="rect">
            <a:avLst/>
          </a:prstGeom>
          <a:noFill/>
          <a:ln>
            <a:noFill/>
          </a:ln>
        </p:spPr>
        <p:txBody>
          <a:bodyPr spcFirstLastPara="1" wrap="square" lIns="91425" tIns="45700" rIns="91425" bIns="45700" anchor="t" anchorCtr="0">
            <a:normAutofit fontScale="92500"/>
          </a:bodyPr>
          <a:lstStyle/>
          <a:p>
            <a:pPr marL="228600" lvl="0" indent="-101600" algn="l" rtl="0">
              <a:lnSpc>
                <a:spcPct val="110000"/>
              </a:lnSpc>
              <a:spcBef>
                <a:spcPts val="0"/>
              </a:spcBef>
              <a:spcAft>
                <a:spcPts val="0"/>
              </a:spcAft>
              <a:buSzPts val="2000"/>
              <a:buNone/>
            </a:pPr>
            <a:endParaRPr dirty="0">
              <a:latin typeface="Georgia"/>
              <a:ea typeface="Georgia"/>
              <a:cs typeface="Georgia"/>
              <a:sym typeface="Georgia"/>
            </a:endParaRPr>
          </a:p>
          <a:p>
            <a:pPr marL="228600" lvl="0" indent="-101600" algn="l" rtl="0">
              <a:lnSpc>
                <a:spcPct val="110000"/>
              </a:lnSpc>
              <a:spcBef>
                <a:spcPts val="700"/>
              </a:spcBef>
              <a:spcAft>
                <a:spcPts val="0"/>
              </a:spcAft>
              <a:buSzPts val="2000"/>
              <a:buNone/>
            </a:pPr>
            <a:endParaRPr dirty="0">
              <a:latin typeface="Georgia"/>
              <a:ea typeface="Georgia"/>
              <a:cs typeface="Georgia"/>
              <a:sym typeface="Georgia"/>
            </a:endParaRPr>
          </a:p>
          <a:p>
            <a:pPr marL="228600" lvl="0" indent="-101600" algn="l" rtl="0">
              <a:lnSpc>
                <a:spcPct val="110000"/>
              </a:lnSpc>
              <a:spcBef>
                <a:spcPts val="700"/>
              </a:spcBef>
              <a:spcAft>
                <a:spcPts val="0"/>
              </a:spcAft>
              <a:buSzPts val="2000"/>
              <a:buNone/>
            </a:pPr>
            <a:endParaRPr dirty="0">
              <a:solidFill>
                <a:schemeClr val="dk1"/>
              </a:solidFill>
              <a:latin typeface="Georgia"/>
              <a:ea typeface="Georgia"/>
              <a:cs typeface="Georgia"/>
              <a:sym typeface="Georgia"/>
            </a:endParaRPr>
          </a:p>
          <a:p>
            <a:pPr marL="228600" lvl="0" indent="-228600">
              <a:buSzPts val="2000"/>
            </a:pPr>
            <a:r>
              <a:rPr lang="it-IT" dirty="0">
                <a:solidFill>
                  <a:schemeClr val="dk1"/>
                </a:solidFill>
                <a:latin typeface="Georgia"/>
                <a:ea typeface="Georgia"/>
                <a:cs typeface="Georgia"/>
                <a:sym typeface="Georgia"/>
              </a:rPr>
              <a:t>Forma di lavoro: Conferenza interattiva: "ONG-un mediatore tra un uomo e il governo", 
Incontro con i membri dell'organizzazione giovanile Utena "Una tavola rotonda" e una discussione generale su una politica giovanile nella nostra regione.
</a:t>
            </a:r>
            <a:endParaRPr dirty="0">
              <a:solidFill>
                <a:schemeClr val="dk1"/>
              </a:solidFill>
              <a:latin typeface="Georgia"/>
              <a:ea typeface="Georgia"/>
              <a:cs typeface="Georgia"/>
              <a:sym typeface="Georgia"/>
            </a:endParaRPr>
          </a:p>
        </p:txBody>
      </p:sp>
      <p:sp>
        <p:nvSpPr>
          <p:cNvPr id="139" name="Google Shape;139;p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5"/>
          <p:cNvSpPr txBox="1">
            <a:spLocks noGrp="1"/>
          </p:cNvSpPr>
          <p:nvPr>
            <p:ph type="title"/>
          </p:nvPr>
        </p:nvSpPr>
        <p:spPr>
          <a:xfrm>
            <a:off x="1251677" y="382385"/>
            <a:ext cx="10338743" cy="1492132"/>
          </a:xfrm>
          <a:prstGeom prst="rect">
            <a:avLst/>
          </a:prstGeom>
          <a:noFill/>
          <a:ln>
            <a:noFill/>
          </a:ln>
        </p:spPr>
        <p:txBody>
          <a:bodyPr spcFirstLastPara="1" wrap="square" lIns="91425" tIns="45700" rIns="91425" bIns="45700" anchor="t" anchorCtr="0">
            <a:normAutofit fontScale="90000"/>
          </a:bodyPr>
          <a:lstStyle/>
          <a:p>
            <a:pPr lvl="0">
              <a:buSzPct val="100000"/>
            </a:pPr>
            <a:r>
              <a:rPr lang="en-US" sz="4400" dirty="0">
                <a:solidFill>
                  <a:srgbClr val="00B0F0"/>
                </a:solidFill>
              </a:rPr>
              <a:t>COS'È LA ONG? FILM SU YOUTUBE (CON SOTTOTITOLI IN INGLESE)</a:t>
            </a:r>
            <a:br>
              <a:rPr lang="en-US" sz="4400" dirty="0">
                <a:solidFill>
                  <a:srgbClr val="00B0F0"/>
                </a:solidFill>
              </a:rPr>
            </a:br>
            <a:r>
              <a:rPr lang="en-US" sz="4400" dirty="0">
                <a:solidFill>
                  <a:srgbClr val="00B0F0"/>
                </a:solidFill>
              </a:rPr>
              <a:t>HTTPS://WWW.YOUTUBE.COM/WATCH?V=A7B_FFORO5S</a:t>
            </a:r>
            <a:br>
              <a:rPr lang="en-US" sz="4400" dirty="0">
                <a:solidFill>
                  <a:srgbClr val="00B0F0"/>
                </a:solidFill>
              </a:rPr>
            </a:br>
            <a:r>
              <a:rPr lang="en-US" sz="4400" dirty="0">
                <a:solidFill>
                  <a:srgbClr val="00B0F0"/>
                </a:solidFill>
              </a:rPr>
              <a:t>
</a:t>
            </a:r>
            <a:endParaRPr sz="3600" dirty="0">
              <a:solidFill>
                <a:srgbClr val="00B0F0"/>
              </a:solidFill>
            </a:endParaRPr>
          </a:p>
        </p:txBody>
      </p:sp>
      <p:pic>
        <p:nvPicPr>
          <p:cNvPr id="145" name="Google Shape;145;p5"/>
          <p:cNvPicPr preferRelativeResize="0">
            <a:picLocks noGrp="1"/>
          </p:cNvPicPr>
          <p:nvPr>
            <p:ph type="body" idx="1"/>
          </p:nvPr>
        </p:nvPicPr>
        <p:blipFill rotWithShape="1">
          <a:blip r:embed="rId3">
            <a:alphaModFix/>
          </a:blip>
          <a:srcRect/>
          <a:stretch/>
        </p:blipFill>
        <p:spPr>
          <a:xfrm>
            <a:off x="4054475" y="2797175"/>
            <a:ext cx="4572000" cy="2571750"/>
          </a:xfrm>
          <a:prstGeom prst="rect">
            <a:avLst/>
          </a:prstGeom>
          <a:noFill/>
          <a:ln>
            <a:noFill/>
          </a:ln>
        </p:spPr>
      </p:pic>
      <p:sp>
        <p:nvSpPr>
          <p:cNvPr id="146" name="Google Shape;146;p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lvl="0">
              <a:buSzPts val="3600"/>
            </a:pPr>
            <a:r>
              <a:rPr lang="it-IT" sz="3600"/>
              <a:t>ONG-UN MEDIATORE TRA UN UOMO E IL GOVERNO
</a:t>
            </a:r>
            <a:endParaRPr sz="3600" dirty="0"/>
          </a:p>
        </p:txBody>
      </p:sp>
      <p:sp>
        <p:nvSpPr>
          <p:cNvPr id="152" name="Google Shape;152;p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
        <p:nvSpPr>
          <p:cNvPr id="153" name="Google Shape;153;p6"/>
          <p:cNvSpPr txBox="1">
            <a:spLocks noGrp="1"/>
          </p:cNvSpPr>
          <p:nvPr>
            <p:ph type="body" idx="1"/>
          </p:nvPr>
        </p:nvSpPr>
        <p:spPr>
          <a:xfrm>
            <a:off x="1251678" y="945931"/>
            <a:ext cx="10178322" cy="3653501"/>
          </a:xfrm>
          <a:prstGeom prst="rect">
            <a:avLst/>
          </a:prstGeom>
          <a:noFill/>
          <a:ln>
            <a:noFill/>
          </a:ln>
        </p:spPr>
        <p:txBody>
          <a:bodyPr spcFirstLastPara="1" wrap="square" lIns="91425" tIns="45700" rIns="91425" bIns="45700" anchor="t" anchorCtr="0">
            <a:normAutofit fontScale="55000" lnSpcReduction="20000"/>
          </a:bodyPr>
          <a:lstStyle/>
          <a:p>
            <a:pPr marL="228600" lvl="0" indent="0" algn="ctr">
              <a:spcBef>
                <a:spcPts val="0"/>
              </a:spcBef>
              <a:buSzPct val="100000"/>
              <a:buNone/>
            </a:pPr>
            <a:r>
              <a:rPr lang="it-IT" sz="3900" dirty="0">
                <a:solidFill>
                  <a:schemeClr val="dk1"/>
                </a:solidFill>
              </a:rPr>
              <a:t>
Diritto dello sviluppo delle ONG
Articolo 2. I concetti di base di questa legge.</a:t>
            </a:r>
          </a:p>
          <a:p>
            <a:pPr marL="228600" lvl="0" indent="0" algn="just">
              <a:spcBef>
                <a:spcPts val="0"/>
              </a:spcBef>
              <a:buSzPct val="100000"/>
              <a:buNone/>
            </a:pPr>
            <a:r>
              <a:rPr lang="it-IT" sz="3900" dirty="0">
                <a:solidFill>
                  <a:schemeClr val="dk1"/>
                </a:solidFill>
              </a:rPr>
              <a:t>
Un'organizzazione non governativa è un'entità giuridica pubblica che agisce su base volontaria a beneficio della società o di un suo gruppo, indipendente dalle istituzioni e dagli organi statali o municipali, e il cui scopo non è il perseguimento del potere politico o il perseguimento di soli scopi religiosi. Lo stato o il comune, una persona giuridica in cui lo stato o il comune ha più di 1/3 dei voti nell'assemblea generale dei partecipanti, non può avere più di 1/3 dei voti nell'assemblea generale dei partecipanti di un'organizzazione non governativa. 
</a:t>
            </a:r>
            <a:endParaRPr dirty="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7"/>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p>
            <a:pPr lvl="0">
              <a:buSzPts val="4000"/>
            </a:pPr>
            <a:r>
              <a:rPr lang="en-US" sz="4000"/>
              <a:t>COALIZIONE ONG
</a:t>
            </a:r>
            <a:endParaRPr dirty="0"/>
          </a:p>
        </p:txBody>
      </p:sp>
      <p:sp>
        <p:nvSpPr>
          <p:cNvPr id="159" name="Google Shape;159;p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
        <p:nvSpPr>
          <p:cNvPr id="160" name="Google Shape;160;p7"/>
          <p:cNvSpPr txBox="1">
            <a:spLocks noGrp="1"/>
          </p:cNvSpPr>
          <p:nvPr>
            <p:ph type="body" idx="1"/>
          </p:nvPr>
        </p:nvSpPr>
        <p:spPr>
          <a:xfrm>
            <a:off x="914400" y="945931"/>
            <a:ext cx="10270761" cy="5254343"/>
          </a:xfrm>
          <a:prstGeom prst="rect">
            <a:avLst/>
          </a:prstGeom>
          <a:noFill/>
          <a:ln>
            <a:noFill/>
          </a:ln>
        </p:spPr>
        <p:txBody>
          <a:bodyPr spcFirstLastPara="1" wrap="square" lIns="91425" tIns="45700" rIns="91425" bIns="45700" anchor="t" anchorCtr="0">
            <a:normAutofit fontScale="47500" lnSpcReduction="20000"/>
          </a:bodyPr>
          <a:lstStyle/>
          <a:p>
            <a:pPr marL="228600" lvl="0" indent="-228631" algn="l" rtl="0">
              <a:lnSpc>
                <a:spcPct val="107000"/>
              </a:lnSpc>
              <a:spcBef>
                <a:spcPts val="0"/>
              </a:spcBef>
              <a:spcAft>
                <a:spcPts val="0"/>
              </a:spcAft>
              <a:buSzPct val="100000"/>
              <a:buChar char="•"/>
            </a:pPr>
            <a:r>
              <a:rPr lang="en-US" sz="2500" dirty="0">
                <a:solidFill>
                  <a:srgbClr val="212529"/>
                </a:solidFill>
                <a:latin typeface="Quattrocento Sans"/>
                <a:ea typeface="Quattrocento Sans"/>
                <a:cs typeface="Quattrocento Sans"/>
                <a:sym typeface="Quattrocento Sans"/>
              </a:rPr>
              <a:t>National NGO umbrella associations signed an agreement</a:t>
            </a:r>
            <a:r>
              <a:rPr lang="en-US" sz="2500" dirty="0">
                <a:latin typeface="Calibri"/>
                <a:ea typeface="Calibri"/>
                <a:cs typeface="Calibri"/>
                <a:sym typeface="Calibri"/>
              </a:rPr>
              <a:t> with  NGOs working in various national fields:</a:t>
            </a:r>
            <a:endParaRPr dirty="0"/>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1.  </a:t>
            </a:r>
            <a:r>
              <a:rPr lang="en-US" sz="2500" u="sng" dirty="0">
                <a:solidFill>
                  <a:srgbClr val="212529"/>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val="tx"/>
                    </a:ext>
                  </a:extLst>
                </a:hlinkClick>
              </a:rPr>
              <a:t>The Lithuanian Youth </a:t>
            </a:r>
            <a:r>
              <a:rPr lang="en-US" sz="2500" u="sng" dirty="0" err="1">
                <a:solidFill>
                  <a:srgbClr val="212529"/>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val="tx"/>
                    </a:ext>
                  </a:extLst>
                </a:hlinkClick>
              </a:rPr>
              <a:t>Organisations</a:t>
            </a:r>
            <a:r>
              <a:rPr lang="en-US" sz="2500" u="sng" dirty="0">
                <a:solidFill>
                  <a:srgbClr val="212529"/>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val="tx"/>
                    </a:ext>
                  </a:extLst>
                </a:hlinkClick>
              </a:rPr>
              <a:t> Council </a:t>
            </a: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2.  </a:t>
            </a:r>
            <a:r>
              <a:rPr lang="en-US" sz="2500" u="sng" dirty="0">
                <a:solidFill>
                  <a:srgbClr val="212529"/>
                </a:solidFill>
                <a:latin typeface="Quattrocento Sans"/>
                <a:ea typeface="Quattrocento Sans"/>
                <a:cs typeface="Quattrocento Sans"/>
                <a:sym typeface="Quattrocento Sans"/>
                <a:hlinkClick r:id="rId4">
                  <a:extLst>
                    <a:ext uri="{A12FA001-AC4F-418D-AE19-62706E023703}">
                      <ahyp:hlinkClr xmlns:ahyp="http://schemas.microsoft.com/office/drawing/2018/hyperlinkcolor" val="tx"/>
                    </a:ext>
                  </a:extLst>
                </a:hlinkClick>
              </a:rPr>
              <a:t>Environmental Coalition</a:t>
            </a:r>
            <a:br>
              <a:rPr lang="en-US" sz="2500" u="sng" dirty="0">
                <a:solidFill>
                  <a:srgbClr val="212529"/>
                </a:solidFill>
                <a:latin typeface="Quattrocento Sans"/>
                <a:ea typeface="Quattrocento Sans"/>
                <a:cs typeface="Quattrocento Sans"/>
                <a:sym typeface="Quattrocento Sans"/>
                <a:hlinkClick r:id="rId4">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3.  </a:t>
            </a:r>
            <a:r>
              <a:rPr lang="en-US" sz="2500" u="sng" dirty="0">
                <a:solidFill>
                  <a:srgbClr val="212529"/>
                </a:solidFill>
                <a:latin typeface="Quattrocento Sans"/>
                <a:ea typeface="Quattrocento Sans"/>
                <a:cs typeface="Quattrocento Sans"/>
                <a:sym typeface="Quattrocento Sans"/>
                <a:hlinkClick r:id="rId5">
                  <a:extLst>
                    <a:ext uri="{A12FA001-AC4F-418D-AE19-62706E023703}">
                      <ahyp:hlinkClr xmlns:ahyp="http://schemas.microsoft.com/office/drawing/2018/hyperlinkcolor" val="tx"/>
                    </a:ext>
                  </a:extLst>
                </a:hlinkClick>
              </a:rPr>
              <a:t>The Lithuanian Forum of Disabled</a:t>
            </a: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4.  </a:t>
            </a:r>
            <a:r>
              <a:rPr lang="en-US" sz="2500" u="sng" dirty="0">
                <a:solidFill>
                  <a:srgbClr val="212529"/>
                </a:solidFill>
                <a:latin typeface="Quattrocento Sans"/>
                <a:ea typeface="Quattrocento Sans"/>
                <a:cs typeface="Quattrocento Sans"/>
                <a:sym typeface="Quattrocento Sans"/>
                <a:hlinkClick r:id="rId6">
                  <a:extLst>
                    <a:ext uri="{A12FA001-AC4F-418D-AE19-62706E023703}">
                      <ahyp:hlinkClr xmlns:ahyp="http://schemas.microsoft.com/office/drawing/2018/hyperlinkcolor" val="tx"/>
                    </a:ext>
                  </a:extLst>
                </a:hlinkClick>
              </a:rPr>
              <a:t>Lithuanian women's lobbyist </a:t>
            </a:r>
            <a:r>
              <a:rPr lang="en-US" sz="2500" u="sng" dirty="0" err="1">
                <a:solidFill>
                  <a:srgbClr val="212529"/>
                </a:solidFill>
                <a:latin typeface="Quattrocento Sans"/>
                <a:ea typeface="Quattrocento Sans"/>
                <a:cs typeface="Quattrocento Sans"/>
                <a:sym typeface="Quattrocento Sans"/>
                <a:hlinkClick r:id="rId6">
                  <a:extLst>
                    <a:ext uri="{A12FA001-AC4F-418D-AE19-62706E023703}">
                      <ahyp:hlinkClr xmlns:ahyp="http://schemas.microsoft.com/office/drawing/2018/hyperlinkcolor" val="tx"/>
                    </a:ext>
                  </a:extLst>
                </a:hlinkClick>
              </a:rPr>
              <a:t>organisation</a:t>
            </a:r>
            <a:br>
              <a:rPr lang="en-US" sz="2500" u="sng" dirty="0">
                <a:solidFill>
                  <a:srgbClr val="212529"/>
                </a:solidFill>
                <a:latin typeface="Quattrocento Sans"/>
                <a:ea typeface="Quattrocento Sans"/>
                <a:cs typeface="Quattrocento Sans"/>
                <a:sym typeface="Quattrocento Sans"/>
                <a:hlinkClick r:id="rId6">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5.  </a:t>
            </a:r>
            <a:r>
              <a:rPr lang="en-US" sz="2500" u="sng" dirty="0">
                <a:solidFill>
                  <a:srgbClr val="212529"/>
                </a:solidFill>
                <a:latin typeface="Quattrocento Sans"/>
                <a:ea typeface="Quattrocento Sans"/>
                <a:cs typeface="Quattrocento Sans"/>
                <a:sym typeface="Quattrocento Sans"/>
                <a:hlinkClick r:id="rId7">
                  <a:extLst>
                    <a:ext uri="{A12FA001-AC4F-418D-AE19-62706E023703}">
                      <ahyp:hlinkClr xmlns:ahyp="http://schemas.microsoft.com/office/drawing/2018/hyperlinkcolor" val="tx"/>
                    </a:ext>
                  </a:extLst>
                </a:hlinkClick>
              </a:rPr>
              <a:t>Lithuanian Union of Local Community </a:t>
            </a:r>
            <a:r>
              <a:rPr lang="en-US" sz="2500" u="sng" dirty="0" err="1">
                <a:solidFill>
                  <a:srgbClr val="212529"/>
                </a:solidFill>
                <a:latin typeface="Quattrocento Sans"/>
                <a:ea typeface="Quattrocento Sans"/>
                <a:cs typeface="Quattrocento Sans"/>
                <a:sym typeface="Quattrocento Sans"/>
                <a:hlinkClick r:id="rId7">
                  <a:extLst>
                    <a:ext uri="{A12FA001-AC4F-418D-AE19-62706E023703}">
                      <ahyp:hlinkClr xmlns:ahyp="http://schemas.microsoft.com/office/drawing/2018/hyperlinkcolor" val="tx"/>
                    </a:ext>
                  </a:extLst>
                </a:hlinkClick>
              </a:rPr>
              <a:t>Orgsanisations</a:t>
            </a:r>
            <a:br>
              <a:rPr lang="en-US" sz="2500" u="sng" dirty="0">
                <a:solidFill>
                  <a:srgbClr val="212529"/>
                </a:solidFill>
                <a:latin typeface="Quattrocento Sans"/>
                <a:ea typeface="Quattrocento Sans"/>
                <a:cs typeface="Quattrocento Sans"/>
                <a:sym typeface="Quattrocento Sans"/>
                <a:hlinkClick r:id="rId7">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6.  </a:t>
            </a:r>
            <a:r>
              <a:rPr lang="en-US" sz="2500" u="sng" dirty="0">
                <a:solidFill>
                  <a:srgbClr val="212529"/>
                </a:solidFill>
                <a:latin typeface="Quattrocento Sans"/>
                <a:ea typeface="Quattrocento Sans"/>
                <a:cs typeface="Quattrocento Sans"/>
                <a:sym typeface="Quattrocento Sans"/>
                <a:hlinkClick r:id="rId8">
                  <a:extLst>
                    <a:ext uri="{A12FA001-AC4F-418D-AE19-62706E023703}">
                      <ahyp:hlinkClr xmlns:ahyp="http://schemas.microsoft.com/office/drawing/2018/hyperlinkcolor" val="tx"/>
                    </a:ext>
                  </a:extLst>
                </a:hlinkClick>
              </a:rPr>
              <a:t>National Network of Anti-Poverty </a:t>
            </a:r>
            <a:r>
              <a:rPr lang="en-US" sz="2500" u="sng" dirty="0" err="1">
                <a:solidFill>
                  <a:srgbClr val="212529"/>
                </a:solidFill>
                <a:latin typeface="Quattrocento Sans"/>
                <a:ea typeface="Quattrocento Sans"/>
                <a:cs typeface="Quattrocento Sans"/>
                <a:sym typeface="Quattrocento Sans"/>
                <a:hlinkClick r:id="rId8">
                  <a:extLst>
                    <a:ext uri="{A12FA001-AC4F-418D-AE19-62706E023703}">
                      <ahyp:hlinkClr xmlns:ahyp="http://schemas.microsoft.com/office/drawing/2018/hyperlinkcolor" val="tx"/>
                    </a:ext>
                  </a:extLst>
                </a:hlinkClick>
              </a:rPr>
              <a:t>Organisations</a:t>
            </a:r>
            <a:r>
              <a:rPr lang="en-US" sz="2500" u="sng" dirty="0">
                <a:solidFill>
                  <a:srgbClr val="212529"/>
                </a:solidFill>
                <a:latin typeface="Quattrocento Sans"/>
                <a:ea typeface="Quattrocento Sans"/>
                <a:cs typeface="Quattrocento Sans"/>
                <a:sym typeface="Quattrocento Sans"/>
                <a:hlinkClick r:id="rId8">
                  <a:extLst>
                    <a:ext uri="{A12FA001-AC4F-418D-AE19-62706E023703}">
                      <ahyp:hlinkClr xmlns:ahyp="http://schemas.microsoft.com/office/drawing/2018/hyperlinkcolor" val="tx"/>
                    </a:ext>
                  </a:extLst>
                </a:hlinkClick>
              </a:rPr>
              <a:t> </a:t>
            </a:r>
            <a:br>
              <a:rPr lang="en-US" sz="2500" u="sng" dirty="0">
                <a:solidFill>
                  <a:srgbClr val="212529"/>
                </a:solidFill>
                <a:latin typeface="Quattrocento Sans"/>
                <a:ea typeface="Quattrocento Sans"/>
                <a:cs typeface="Quattrocento Sans"/>
                <a:sym typeface="Quattrocento Sans"/>
                <a:hlinkClick r:id="rId8">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7.  </a:t>
            </a:r>
            <a:r>
              <a:rPr lang="en-US" sz="2500" u="sng" dirty="0">
                <a:solidFill>
                  <a:srgbClr val="212529"/>
                </a:solidFill>
                <a:latin typeface="Quattrocento Sans"/>
                <a:ea typeface="Quattrocento Sans"/>
                <a:cs typeface="Quattrocento Sans"/>
                <a:sym typeface="Quattrocento Sans"/>
                <a:hlinkClick r:id="rId9">
                  <a:extLst>
                    <a:ext uri="{A12FA001-AC4F-418D-AE19-62706E023703}">
                      <ahyp:hlinkClr xmlns:ahyp="http://schemas.microsoft.com/office/drawing/2018/hyperlinkcolor" val="tx"/>
                    </a:ext>
                  </a:extLst>
                </a:hlinkClick>
              </a:rPr>
              <a:t>National Non-</a:t>
            </a:r>
            <a:r>
              <a:rPr lang="en-US" sz="2500" u="sng" dirty="0" err="1">
                <a:solidFill>
                  <a:srgbClr val="212529"/>
                </a:solidFill>
                <a:latin typeface="Quattrocento Sans"/>
                <a:ea typeface="Quattrocento Sans"/>
                <a:cs typeface="Quattrocento Sans"/>
                <a:sym typeface="Quattrocento Sans"/>
                <a:hlinkClick r:id="rId9">
                  <a:extLst>
                    <a:ext uri="{A12FA001-AC4F-418D-AE19-62706E023703}">
                      <ahyp:hlinkClr xmlns:ahyp="http://schemas.microsoft.com/office/drawing/2018/hyperlinkcolor" val="tx"/>
                    </a:ext>
                  </a:extLst>
                </a:hlinkClick>
              </a:rPr>
              <a:t>Governmnetal</a:t>
            </a:r>
            <a:r>
              <a:rPr lang="en-US" sz="2500" u="sng" dirty="0">
                <a:solidFill>
                  <a:srgbClr val="212529"/>
                </a:solidFill>
                <a:latin typeface="Quattrocento Sans"/>
                <a:ea typeface="Quattrocento Sans"/>
                <a:cs typeface="Quattrocento Sans"/>
                <a:sym typeface="Quattrocento Sans"/>
                <a:hlinkClick r:id="rId9">
                  <a:extLst>
                    <a:ext uri="{A12FA001-AC4F-418D-AE19-62706E023703}">
                      <ahyp:hlinkClr xmlns:ahyp="http://schemas.microsoft.com/office/drawing/2018/hyperlinkcolor" val="tx"/>
                    </a:ext>
                  </a:extLst>
                </a:hlinkClick>
              </a:rPr>
              <a:t> Development Cooperation </a:t>
            </a:r>
            <a:r>
              <a:rPr lang="en-US" sz="2500" u="sng" dirty="0" err="1">
                <a:solidFill>
                  <a:srgbClr val="212529"/>
                </a:solidFill>
                <a:latin typeface="Quattrocento Sans"/>
                <a:ea typeface="Quattrocento Sans"/>
                <a:cs typeface="Quattrocento Sans"/>
                <a:sym typeface="Quattrocento Sans"/>
                <a:hlinkClick r:id="rId9">
                  <a:extLst>
                    <a:ext uri="{A12FA001-AC4F-418D-AE19-62706E023703}">
                      <ahyp:hlinkClr xmlns:ahyp="http://schemas.microsoft.com/office/drawing/2018/hyperlinkcolor" val="tx"/>
                    </a:ext>
                  </a:extLst>
                </a:hlinkClick>
              </a:rPr>
              <a:t>Organisations'</a:t>
            </a:r>
            <a:r>
              <a:rPr lang="en-US" sz="2500" u="sng" dirty="0">
                <a:solidFill>
                  <a:srgbClr val="212529"/>
                </a:solidFill>
                <a:latin typeface="Quattrocento Sans"/>
                <a:ea typeface="Quattrocento Sans"/>
                <a:cs typeface="Quattrocento Sans"/>
                <a:sym typeface="Quattrocento Sans"/>
                <a:hlinkClick r:id="rId9">
                  <a:extLst>
                    <a:ext uri="{A12FA001-AC4F-418D-AE19-62706E023703}">
                      <ahyp:hlinkClr xmlns:ahyp="http://schemas.microsoft.com/office/drawing/2018/hyperlinkcolor" val="tx"/>
                    </a:ext>
                  </a:extLst>
                </a:hlinkClick>
              </a:rPr>
              <a:t> Platform</a:t>
            </a: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8.  </a:t>
            </a:r>
            <a:r>
              <a:rPr lang="en-US" sz="2500" u="sng" dirty="0">
                <a:solidFill>
                  <a:srgbClr val="212529"/>
                </a:solidFill>
                <a:latin typeface="Quattrocento Sans"/>
                <a:ea typeface="Quattrocento Sans"/>
                <a:cs typeface="Quattrocento Sans"/>
                <a:sym typeface="Quattrocento Sans"/>
                <a:hlinkClick r:id="rId10">
                  <a:extLst>
                    <a:ext uri="{A12FA001-AC4F-418D-AE19-62706E023703}">
                      <ahyp:hlinkClr xmlns:ahyp="http://schemas.microsoft.com/office/drawing/2018/hyperlinkcolor" val="tx"/>
                    </a:ext>
                  </a:extLst>
                </a:hlinkClick>
              </a:rPr>
              <a:t>Federation of NGOs for Children</a:t>
            </a:r>
            <a:br>
              <a:rPr lang="en-US" sz="2500" u="sng" dirty="0">
                <a:solidFill>
                  <a:srgbClr val="212529"/>
                </a:solidFill>
                <a:latin typeface="Quattrocento Sans"/>
                <a:ea typeface="Quattrocento Sans"/>
                <a:cs typeface="Quattrocento Sans"/>
                <a:sym typeface="Quattrocento Sans"/>
                <a:hlinkClick r:id="rId10">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9.  </a:t>
            </a:r>
            <a:r>
              <a:rPr lang="en-US" sz="2500" u="sng" dirty="0">
                <a:solidFill>
                  <a:srgbClr val="212529"/>
                </a:solidFill>
                <a:latin typeface="Quattrocento Sans"/>
                <a:ea typeface="Quattrocento Sans"/>
                <a:cs typeface="Quattrocento Sans"/>
                <a:sym typeface="Quattrocento Sans"/>
                <a:hlinkClick r:id="rId11">
                  <a:extLst>
                    <a:ext uri="{A12FA001-AC4F-418D-AE19-62706E023703}">
                      <ahyp:hlinkClr xmlns:ahyp="http://schemas.microsoft.com/office/drawing/2018/hyperlinkcolor" val="tx"/>
                    </a:ext>
                  </a:extLst>
                </a:hlinkClick>
              </a:rPr>
              <a:t>Coalition of Human Rights NGOs</a:t>
            </a:r>
            <a:br>
              <a:rPr lang="en-US" sz="2500" u="sng" dirty="0">
                <a:solidFill>
                  <a:srgbClr val="212529"/>
                </a:solidFill>
                <a:latin typeface="Quattrocento Sans"/>
                <a:ea typeface="Quattrocento Sans"/>
                <a:cs typeface="Quattrocento Sans"/>
                <a:sym typeface="Quattrocento Sans"/>
                <a:hlinkClick r:id="rId11">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10. </a:t>
            </a:r>
            <a:r>
              <a:rPr lang="en-US" sz="2500" u="sng" dirty="0">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t>Lithuanian Council of </a:t>
            </a:r>
            <a:r>
              <a:rPr lang="en-US" sz="2500" u="sng" dirty="0" err="1">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t>patients's</a:t>
            </a:r>
            <a:r>
              <a:rPr lang="en-US" sz="2500" u="sng" dirty="0">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t> </a:t>
            </a:r>
            <a:r>
              <a:rPr lang="en-US" sz="2500" u="sng" dirty="0" err="1">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t>organisations</a:t>
            </a:r>
            <a:r>
              <a:rPr lang="en-US" sz="2500" u="sng" dirty="0">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t> representatives</a:t>
            </a:r>
            <a:br>
              <a:rPr lang="en-US" sz="2500" u="sng" dirty="0">
                <a:solidFill>
                  <a:srgbClr val="212529"/>
                </a:solidFill>
                <a:latin typeface="Quattrocento Sans"/>
                <a:ea typeface="Quattrocento Sans"/>
                <a:cs typeface="Quattrocento Sans"/>
                <a:sym typeface="Quattrocento Sans"/>
                <a:hlinkClick r:id="rId12">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11. </a:t>
            </a:r>
            <a:r>
              <a:rPr lang="en-US" sz="2500" u="sng" dirty="0">
                <a:solidFill>
                  <a:srgbClr val="212529"/>
                </a:solidFill>
                <a:latin typeface="Quattrocento Sans"/>
                <a:ea typeface="Quattrocento Sans"/>
                <a:cs typeface="Quattrocento Sans"/>
                <a:sym typeface="Quattrocento Sans"/>
                <a:hlinkClick r:id="rId13">
                  <a:extLst>
                    <a:ext uri="{A12FA001-AC4F-418D-AE19-62706E023703}">
                      <ahyp:hlinkClr xmlns:ahyp="http://schemas.microsoft.com/office/drawing/2018/hyperlinkcolor" val="tx"/>
                    </a:ext>
                  </a:extLst>
                </a:hlinkClick>
              </a:rPr>
              <a:t>Lithuanian Alliance of Consumer </a:t>
            </a:r>
            <a:r>
              <a:rPr lang="en-US" sz="2500" u="sng" dirty="0" err="1">
                <a:solidFill>
                  <a:srgbClr val="212529"/>
                </a:solidFill>
                <a:latin typeface="Quattrocento Sans"/>
                <a:ea typeface="Quattrocento Sans"/>
                <a:cs typeface="Quattrocento Sans"/>
                <a:sym typeface="Quattrocento Sans"/>
                <a:hlinkClick r:id="rId13">
                  <a:extLst>
                    <a:ext uri="{A12FA001-AC4F-418D-AE19-62706E023703}">
                      <ahyp:hlinkClr xmlns:ahyp="http://schemas.microsoft.com/office/drawing/2018/hyperlinkcolor" val="tx"/>
                    </a:ext>
                  </a:extLst>
                </a:hlinkClick>
              </a:rPr>
              <a:t>Organisations</a:t>
            </a:r>
            <a:br>
              <a:rPr lang="en-US" sz="2500" u="sng" dirty="0">
                <a:solidFill>
                  <a:srgbClr val="212529"/>
                </a:solidFill>
                <a:latin typeface="Quattrocento Sans"/>
                <a:ea typeface="Quattrocento Sans"/>
                <a:cs typeface="Quattrocento Sans"/>
                <a:sym typeface="Quattrocento Sans"/>
                <a:hlinkClick r:id="rId13">
                  <a:extLst>
                    <a:ext uri="{A12FA001-AC4F-418D-AE19-62706E023703}">
                      <ahyp:hlinkClr xmlns:ahyp="http://schemas.microsoft.com/office/drawing/2018/hyperlinkcolor" val="tx"/>
                    </a:ext>
                  </a:extLst>
                </a:hlinkClick>
              </a:rPr>
            </a:b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12. </a:t>
            </a:r>
            <a:r>
              <a:rPr lang="en-US" sz="2500" u="sng" dirty="0">
                <a:solidFill>
                  <a:srgbClr val="212529"/>
                </a:solidFill>
                <a:latin typeface="Quattrocento Sans"/>
                <a:ea typeface="Quattrocento Sans"/>
                <a:cs typeface="Quattrocento Sans"/>
                <a:sym typeface="Quattrocento Sans"/>
                <a:hlinkClick r:id="rId14">
                  <a:extLst>
                    <a:ext uri="{A12FA001-AC4F-418D-AE19-62706E023703}">
                      <ahyp:hlinkClr xmlns:ahyp="http://schemas.microsoft.com/office/drawing/2018/hyperlinkcolor" val="tx"/>
                    </a:ext>
                  </a:extLst>
                </a:hlinkClick>
              </a:rPr>
              <a:t>Non-</a:t>
            </a:r>
            <a:r>
              <a:rPr lang="en-US" sz="2500" u="sng" dirty="0" err="1">
                <a:solidFill>
                  <a:srgbClr val="212529"/>
                </a:solidFill>
                <a:latin typeface="Quattrocento Sans"/>
                <a:ea typeface="Quattrocento Sans"/>
                <a:cs typeface="Quattrocento Sans"/>
                <a:sym typeface="Quattrocento Sans"/>
                <a:hlinkClick r:id="rId14">
                  <a:extLst>
                    <a:ext uri="{A12FA001-AC4F-418D-AE19-62706E023703}">
                      <ahyp:hlinkClr xmlns:ahyp="http://schemas.microsoft.com/office/drawing/2018/hyperlinkcolor" val="tx"/>
                    </a:ext>
                  </a:extLst>
                </a:hlinkClick>
              </a:rPr>
              <a:t>Governmnetal</a:t>
            </a:r>
            <a:r>
              <a:rPr lang="en-US" sz="2500" u="sng" dirty="0">
                <a:solidFill>
                  <a:srgbClr val="212529"/>
                </a:solidFill>
                <a:latin typeface="Quattrocento Sans"/>
                <a:ea typeface="Quattrocento Sans"/>
                <a:cs typeface="Quattrocento Sans"/>
                <a:sym typeface="Quattrocento Sans"/>
                <a:hlinkClick r:id="rId14">
                  <a:extLst>
                    <a:ext uri="{A12FA001-AC4F-418D-AE19-62706E023703}">
                      <ahyp:hlinkClr xmlns:ahyp="http://schemas.microsoft.com/office/drawing/2018/hyperlinkcolor" val="tx"/>
                    </a:ext>
                  </a:extLst>
                </a:hlinkClick>
              </a:rPr>
              <a:t> </a:t>
            </a:r>
            <a:r>
              <a:rPr lang="en-US" sz="2500" u="sng" dirty="0" err="1">
                <a:solidFill>
                  <a:srgbClr val="212529"/>
                </a:solidFill>
                <a:latin typeface="Quattrocento Sans"/>
                <a:ea typeface="Quattrocento Sans"/>
                <a:cs typeface="Quattrocento Sans"/>
                <a:sym typeface="Quattrocento Sans"/>
                <a:hlinkClick r:id="rId14">
                  <a:extLst>
                    <a:ext uri="{A12FA001-AC4F-418D-AE19-62706E023703}">
                      <ahyp:hlinkClr xmlns:ahyp="http://schemas.microsoft.com/office/drawing/2018/hyperlinkcolor" val="tx"/>
                    </a:ext>
                  </a:extLst>
                </a:hlinkClick>
              </a:rPr>
              <a:t>Organisations</a:t>
            </a:r>
            <a:r>
              <a:rPr lang="en-US" sz="2500" u="sng" dirty="0">
                <a:solidFill>
                  <a:srgbClr val="212529"/>
                </a:solidFill>
                <a:latin typeface="Quattrocento Sans"/>
                <a:ea typeface="Quattrocento Sans"/>
                <a:cs typeface="Quattrocento Sans"/>
                <a:sym typeface="Quattrocento Sans"/>
                <a:hlinkClick r:id="rId14">
                  <a:extLst>
                    <a:ext uri="{A12FA001-AC4F-418D-AE19-62706E023703}">
                      <ahyp:hlinkClr xmlns:ahyp="http://schemas.microsoft.com/office/drawing/2018/hyperlinkcolor" val="tx"/>
                    </a:ext>
                  </a:extLst>
                </a:hlinkClick>
              </a:rPr>
              <a:t> Information and Support Centre</a:t>
            </a:r>
            <a:r>
              <a:rPr lang="en-US" sz="2500" dirty="0">
                <a:solidFill>
                  <a:srgbClr val="212529"/>
                </a:solidFill>
                <a:latin typeface="Quattrocento Sans"/>
                <a:ea typeface="Quattrocento Sans"/>
                <a:cs typeface="Quattrocento Sans"/>
                <a:sym typeface="Quattrocento Sans"/>
              </a:rPr>
              <a:t> (coordinator of the Coalition)</a:t>
            </a:r>
            <a:endParaRPr sz="2500" dirty="0">
              <a:latin typeface="Calibri"/>
              <a:ea typeface="Calibri"/>
              <a:cs typeface="Calibri"/>
              <a:sym typeface="Calibri"/>
            </a:endParaRPr>
          </a:p>
          <a:p>
            <a:pPr marL="228600" lvl="0" indent="-228631" algn="l" rtl="0">
              <a:lnSpc>
                <a:spcPct val="107000"/>
              </a:lnSpc>
              <a:spcBef>
                <a:spcPts val="700"/>
              </a:spcBef>
              <a:spcAft>
                <a:spcPts val="0"/>
              </a:spcAft>
              <a:buSzPct val="100000"/>
              <a:buChar char="•"/>
            </a:pPr>
            <a:r>
              <a:rPr lang="en-US" sz="2500" dirty="0">
                <a:solidFill>
                  <a:srgbClr val="212529"/>
                </a:solidFill>
                <a:latin typeface="Quattrocento Sans"/>
                <a:ea typeface="Quattrocento Sans"/>
                <a:cs typeface="Quattrocento Sans"/>
                <a:sym typeface="Quattrocento Sans"/>
              </a:rPr>
              <a:t>The associations of the organizations that have signed the agreement unite more than 1,500 NGOs operating in Lithuania. More than 500,000 residents of the country participate in their activities on the basis of membership.</a:t>
            </a:r>
            <a:endParaRPr sz="2500" dirty="0">
              <a:latin typeface="Calibri"/>
              <a:ea typeface="Calibri"/>
              <a:cs typeface="Calibri"/>
              <a:sym typeface="Calibri"/>
            </a:endParaRPr>
          </a:p>
          <a:p>
            <a:pPr marL="228600" lvl="0" indent="-168275" algn="l" rtl="0">
              <a:lnSpc>
                <a:spcPct val="110000"/>
              </a:lnSpc>
              <a:spcBef>
                <a:spcPts val="700"/>
              </a:spcBef>
              <a:spcAft>
                <a:spcPts val="0"/>
              </a:spcAft>
              <a:buSzPct val="100000"/>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8"/>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p>
            <a:pPr lvl="0" algn="ctr">
              <a:buSzPts val="2400"/>
            </a:pPr>
            <a:r>
              <a:rPr lang="en-US" sz="2400" dirty="0">
                <a:latin typeface="Georgia"/>
                <a:ea typeface="Georgia"/>
                <a:cs typeface="Georgia"/>
                <a:sym typeface="Georgia"/>
              </a:rPr>
              <a:t>ONG IN UTENA</a:t>
            </a:r>
            <a:endParaRPr sz="2400" dirty="0">
              <a:latin typeface="Georgia"/>
              <a:ea typeface="Georgia"/>
              <a:cs typeface="Georgia"/>
              <a:sym typeface="Georgia"/>
            </a:endParaRPr>
          </a:p>
        </p:txBody>
      </p:sp>
      <p:sp>
        <p:nvSpPr>
          <p:cNvPr id="166" name="Google Shape;166;p8"/>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p>
            <a:pPr marL="0" lvl="0" indent="0">
              <a:spcBef>
                <a:spcPts val="0"/>
              </a:spcBef>
            </a:pPr>
            <a:r>
              <a:rPr lang="en-US" dirty="0"/>
              <a:t>LIETUVOS MOKSLEIVIŲ SĄJUNGA-</a:t>
            </a:r>
            <a:r>
              <a:rPr lang="en-US" b="0" dirty="0">
                <a:solidFill>
                  <a:srgbClr val="202124"/>
                </a:solidFill>
                <a:latin typeface="Arial"/>
                <a:ea typeface="Arial"/>
                <a:cs typeface="Arial"/>
                <a:sym typeface="Arial"/>
              </a:rPr>
              <a:t>UNIONE STUDENTESCA DELLA LITUANIA</a:t>
            </a:r>
            <a:endParaRPr dirty="0"/>
          </a:p>
        </p:txBody>
      </p:sp>
      <p:pic>
        <p:nvPicPr>
          <p:cNvPr id="167" name="Google Shape;167;p8"/>
          <p:cNvPicPr preferRelativeResize="0">
            <a:picLocks noGrp="1"/>
          </p:cNvPicPr>
          <p:nvPr>
            <p:ph type="body" idx="2"/>
          </p:nvPr>
        </p:nvPicPr>
        <p:blipFill rotWithShape="1">
          <a:blip r:embed="rId3">
            <a:alphaModFix/>
          </a:blip>
          <a:srcRect/>
          <a:stretch/>
        </p:blipFill>
        <p:spPr>
          <a:xfrm>
            <a:off x="2159794" y="2909888"/>
            <a:ext cx="2995612" cy="2995612"/>
          </a:xfrm>
          <a:prstGeom prst="rect">
            <a:avLst/>
          </a:prstGeom>
          <a:noFill/>
          <a:ln>
            <a:noFill/>
          </a:ln>
        </p:spPr>
      </p:pic>
      <p:sp>
        <p:nvSpPr>
          <p:cNvPr id="168" name="Google Shape;168;p8"/>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p>
            <a:pPr marL="0" lvl="0" indent="0">
              <a:spcBef>
                <a:spcPts val="0"/>
              </a:spcBef>
            </a:pPr>
            <a:r>
              <a:rPr lang="en-US" dirty="0"/>
              <a:t>UTENOS ,,APSKRITASIS STALAS‘‘- TAVOLA ROTONDA UTENA</a:t>
            </a:r>
            <a:endParaRPr dirty="0"/>
          </a:p>
        </p:txBody>
      </p:sp>
      <p:pic>
        <p:nvPicPr>
          <p:cNvPr id="169" name="Google Shape;169;p8"/>
          <p:cNvPicPr preferRelativeResize="0">
            <a:picLocks noGrp="1"/>
          </p:cNvPicPr>
          <p:nvPr>
            <p:ph type="body" idx="4"/>
          </p:nvPr>
        </p:nvPicPr>
        <p:blipFill rotWithShape="1">
          <a:blip r:embed="rId4">
            <a:alphaModFix/>
          </a:blip>
          <a:srcRect/>
          <a:stretch/>
        </p:blipFill>
        <p:spPr>
          <a:xfrm>
            <a:off x="6787166" y="2909887"/>
            <a:ext cx="4638262" cy="3465791"/>
          </a:xfrm>
          <a:prstGeom prst="rect">
            <a:avLst/>
          </a:prstGeom>
          <a:noFill/>
          <a:ln>
            <a:noFill/>
          </a:ln>
        </p:spPr>
      </p:pic>
      <p:sp>
        <p:nvSpPr>
          <p:cNvPr id="170" name="Google Shape;170;p8"/>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9"/>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fontScale="90000"/>
          </a:bodyPr>
          <a:lstStyle/>
          <a:p>
            <a:pPr lvl="0">
              <a:buSzPts val="2800"/>
            </a:pPr>
            <a:r>
              <a:rPr lang="it-IT" sz="2800">
                <a:latin typeface="Georgia"/>
                <a:ea typeface="Georgia"/>
                <a:cs typeface="Georgia"/>
                <a:sym typeface="Georgia"/>
              </a:rPr>
              <a:t>SINTESI DI UNA DISCUSSIONE CON I MEMBRI DELLA ONG UTENOS "APSKRITASIS STALAS" - UTENA TAVOLA ROTONDA</a:t>
            </a:r>
            <a:br>
              <a:rPr lang="it-IT" sz="2800">
                <a:latin typeface="Georgia"/>
                <a:ea typeface="Georgia"/>
                <a:cs typeface="Georgia"/>
                <a:sym typeface="Georgia"/>
              </a:rPr>
            </a:br>
            <a:r>
              <a:rPr lang="it-IT" sz="2800">
                <a:latin typeface="Georgia"/>
                <a:ea typeface="Georgia"/>
                <a:cs typeface="Georgia"/>
                <a:sym typeface="Georgia"/>
              </a:rPr>
              <a:t>
</a:t>
            </a:r>
            <a:endParaRPr sz="2800" dirty="0">
              <a:latin typeface="Georgia"/>
              <a:ea typeface="Georgia"/>
              <a:cs typeface="Georgia"/>
              <a:sym typeface="Georgia"/>
            </a:endParaRPr>
          </a:p>
        </p:txBody>
      </p:sp>
      <p:sp>
        <p:nvSpPr>
          <p:cNvPr id="176" name="Google Shape;176;p9"/>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p>
            <a:pPr marL="228600" lvl="0" indent="-228600">
              <a:spcBef>
                <a:spcPts val="0"/>
              </a:spcBef>
              <a:buSzPts val="2000"/>
            </a:pPr>
            <a:r>
              <a:rPr lang="it-IT">
                <a:solidFill>
                  <a:schemeClr val="dk1"/>
                </a:solidFill>
              </a:rPr>
              <a:t>I GIOVANI DI ETÀ COMPRESA TRA 15 E 25 ANNI PARTECIPANO ALLE ATTIVITÀ DELL'ORGANIZZAZIONE.
ASSISTENZA ATTIVA AI RESIDENTI DELLA CITTÀ SU VARIE QUESTIONI SOCIALI.
POLITICA ATTIVA DI RECLUTAMENTO DEI GIOVANI "SCOPRI TE STESSO"
</a:t>
            </a:r>
            <a:endParaRPr dirty="0"/>
          </a:p>
        </p:txBody>
      </p:sp>
      <p:sp>
        <p:nvSpPr>
          <p:cNvPr id="177" name="Google Shape;177;p9"/>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178" name="Google Shape;178;p9"/>
          <p:cNvPicPr preferRelativeResize="0">
            <a:picLocks noGrp="1"/>
          </p:cNvPicPr>
          <p:nvPr>
            <p:ph type="body" idx="1"/>
          </p:nvPr>
        </p:nvPicPr>
        <p:blipFill rotWithShape="1">
          <a:blip r:embed="rId3">
            <a:alphaModFix/>
          </a:blip>
          <a:srcRect/>
          <a:stretch/>
        </p:blipFill>
        <p:spPr>
          <a:xfrm>
            <a:off x="1452543" y="1492209"/>
            <a:ext cx="4465291" cy="2603541"/>
          </a:xfrm>
          <a:prstGeom prst="rect">
            <a:avLst/>
          </a:prstGeom>
          <a:noFill/>
          <a:ln>
            <a:noFill/>
          </a:ln>
        </p:spPr>
      </p:pic>
      <p:sp>
        <p:nvSpPr>
          <p:cNvPr id="179" name="Google Shape;179;p9"/>
          <p:cNvSpPr/>
          <p:nvPr/>
        </p:nvSpPr>
        <p:spPr>
          <a:xfrm>
            <a:off x="1561261" y="4565929"/>
            <a:ext cx="4779578"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Gill Sans"/>
                <a:ea typeface="Gill Sans"/>
                <a:cs typeface="Gill Sans"/>
                <a:sym typeface="Gill Sans"/>
                <a:hlinkClick r:id="rId4">
                  <a:extLst>
                    <a:ext uri="{A12FA001-AC4F-418D-AE19-62706E023703}">
                      <ahyp:hlinkClr xmlns:ahyp="http://schemas.microsoft.com/office/drawing/2018/hyperlinkcolor" val="tx"/>
                    </a:ext>
                  </a:extLst>
                </a:hlinkClick>
              </a:rPr>
              <a:t>https://www.lvbos.lt/nvo-kreipimasis-i-vyriausybe/</a:t>
            </a:r>
            <a:endParaRPr sz="1800">
              <a:solidFill>
                <a:schemeClr val="dk1"/>
              </a:solidFill>
              <a:latin typeface="Gill Sans"/>
              <a:ea typeface="Gill Sans"/>
              <a:cs typeface="Gill Sans"/>
              <a:sym typeface="Gill Sans"/>
            </a:endParaRPr>
          </a:p>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1013</Words>
  <Application>Microsoft Office PowerPoint</Application>
  <PresentationFormat>Widescreen</PresentationFormat>
  <Paragraphs>77</Paragraphs>
  <Slides>15</Slides>
  <Notes>15</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15</vt:i4>
      </vt:variant>
    </vt:vector>
  </HeadingPairs>
  <TitlesOfParts>
    <vt:vector size="23" baseType="lpstr">
      <vt:lpstr>Georgia</vt:lpstr>
      <vt:lpstr>Arial</vt:lpstr>
      <vt:lpstr>Verdana</vt:lpstr>
      <vt:lpstr>Calibri</vt:lpstr>
      <vt:lpstr>Gill Sans</vt:lpstr>
      <vt:lpstr>Quattrocento Sans</vt:lpstr>
      <vt:lpstr>Impact</vt:lpstr>
      <vt:lpstr>Badge</vt:lpstr>
      <vt:lpstr>NOBODY WILL BE LEFT BEHIND (NWBLB)</vt:lpstr>
      <vt:lpstr>DEMOCRATIC/ CIVIC  CITIZENSHIP MODULE  UTENA “SAULĖ’ GYMNASIUM </vt:lpstr>
      <vt:lpstr>TOPIC 10: NGOS</vt:lpstr>
      <vt:lpstr>TOPIC 10: ONG IN QUESTO CAPITOLO, GLI STUDENTI IMPARERANNO A CONOSCERE LE ONG E IL LORO RUOLO NELLA NOSTRA SOCIETÀ. LA DIFFUSIONE ATTIVA DELLE LORO IDEE, GLI SFORZI PER MIGLIORARE LE CONDIZIONI DI VITA LOCALI E AIUTARE GLI INDIGENTI SONO QUESTIONI CHIAVE PER LA DISCUSSIONE.</vt:lpstr>
      <vt:lpstr>COS'È LA ONG? FILM SU YOUTUBE (CON SOTTOTITOLI IN INGLESE) HTTPS://WWW.YOUTUBE.COM/WATCH?V=A7B_FFORO5S 
</vt:lpstr>
      <vt:lpstr>ONG-UN MEDIATORE TRA UN UOMO E IL GOVERNO
</vt:lpstr>
      <vt:lpstr>COALIZIONE ONG
</vt:lpstr>
      <vt:lpstr>ONG IN UTENA</vt:lpstr>
      <vt:lpstr>SINTESI DI UNA DISCUSSIONE CON I MEMBRI DELLA ONG UTENOS "APSKRITASIS STALAS" - UTENA TAVOLA ROTONDA 
</vt:lpstr>
      <vt:lpstr>10 ONG IN EUROPA CHE DIFENDONO I DIRITTI UMANI 
</vt:lpstr>
      <vt:lpstr>PARTECIPAZIONE VOLONTARIA AD ATTIVITÀ DI ONG (ORGANIZZAZIONE NON GOVERNATIVA) COME ESPRESSIONE DI CITTADINANZA.
</vt:lpstr>
      <vt:lpstr>METTI ALLA PROVA LE TUE CONOSCENZE:
</vt:lpstr>
      <vt:lpstr>METTI ALLA PROVA LE TUE CONOSCENZE:
</vt:lpstr>
      <vt:lpstr>ULTIMA PAROLA 
</vt:lpstr>
      <vt:lpstr>RIFERIMENTI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caterina esposito</cp:lastModifiedBy>
  <cp:revision>1</cp:revision>
  <dcterms:created xsi:type="dcterms:W3CDTF">2021-12-01T10:07:52Z</dcterms:created>
  <dcterms:modified xsi:type="dcterms:W3CDTF">2023-01-02T17:34:06Z</dcterms:modified>
</cp:coreProperties>
</file>