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Gill Sans" panose="020B0604020202020204" charset="0"/>
      <p:regular r:id="rId22"/>
      <p:bold r:id="rId23"/>
    </p:embeddedFont>
    <p:embeddedFont>
      <p:font typeface="Impact" panose="020B0806030902050204" pitchFamily="34" charset="0"/>
      <p:regular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ib7lvQTn77uj70P8hJmmM2mHr/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5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 title="scalloped circle"/>
          <p:cNvSpPr/>
          <p:nvPr/>
        </p:nvSpPr>
        <p:spPr>
          <a:xfrm>
            <a:off x="3557016" y="630936"/>
            <a:ext cx="5235575" cy="5229225"/>
          </a:xfrm>
          <a:custGeom>
            <a:avLst/>
            <a:gdLst/>
            <a:ahLst/>
            <a:cxnLst/>
            <a:rect l="l" t="t" r="r" b="b"/>
            <a:pathLst>
              <a:path w="3298" h="3294" extrusionOk="0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9" name="Google Shape;19;p17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0"/>
              <a:buFont typeface="Impact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dk2"/>
                </a:solidFill>
              </a:defRPr>
            </a:lvl1pPr>
            <a:lvl2pPr lvl="1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dt" idx="10"/>
          </p:nvPr>
        </p:nvSpPr>
        <p:spPr>
          <a:xfrm>
            <a:off x="1078523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sldNum" idx="12"/>
          </p:nvPr>
        </p:nvSpPr>
        <p:spPr>
          <a:xfrm>
            <a:off x="9067218" y="6375679"/>
            <a:ext cx="2329723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24" name="Google Shape;24;p1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body" idx="1"/>
          </p:nvPr>
        </p:nvSpPr>
        <p:spPr>
          <a:xfrm rot="5400000">
            <a:off x="4544044" y="-1006365"/>
            <a:ext cx="3593591" cy="10178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7"/>
          <p:cNvSpPr txBox="1">
            <a:spLocks noGrp="1"/>
          </p:cNvSpPr>
          <p:nvPr>
            <p:ph type="title"/>
          </p:nvPr>
        </p:nvSpPr>
        <p:spPr>
          <a:xfrm rot="5400000">
            <a:off x="8012185" y="2436522"/>
            <a:ext cx="5600404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7"/>
          <p:cNvSpPr txBox="1">
            <a:spLocks noGrp="1"/>
          </p:cNvSpPr>
          <p:nvPr>
            <p:ph type="body" idx="1"/>
          </p:nvPr>
        </p:nvSpPr>
        <p:spPr>
          <a:xfrm rot="5400000">
            <a:off x="2653390" y="-1013705"/>
            <a:ext cx="5600405" cy="8392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7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7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7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0"/>
              <a:buFont typeface="Impact"/>
              <a:buNone/>
              <a:defRPr sz="84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3236546" y="6375679"/>
            <a:ext cx="1493947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5279064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9942434" y="6375679"/>
            <a:ext cx="148756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grpSp>
        <p:nvGrpSpPr>
          <p:cNvPr id="37" name="Google Shape;37;p19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38" name="Google Shape;38;p19" title="left scallop shape"/>
            <p:cNvSpPr/>
            <p:nvPr/>
          </p:nvSpPr>
          <p:spPr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l" t="t" r="r" b="b"/>
              <a:pathLst>
                <a:path w="1773" h="4320" extrusionOk="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39" name="Google Shape;39;p19" title="left scallop inline"/>
            <p:cNvSpPr/>
            <p:nvPr/>
          </p:nvSpPr>
          <p:spPr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l" t="t" r="r" b="b"/>
              <a:pathLst>
                <a:path w="1037" h="4320" extrusionOk="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1"/>
          </p:nvPr>
        </p:nvSpPr>
        <p:spPr>
          <a:xfrm>
            <a:off x="1257300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body" idx="2"/>
          </p:nvPr>
        </p:nvSpPr>
        <p:spPr>
          <a:xfrm>
            <a:off x="6647796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1"/>
          <p:cNvSpPr txBox="1"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2"/>
          </p:nvPr>
        </p:nvSpPr>
        <p:spPr>
          <a:xfrm>
            <a:off x="1257300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3"/>
          </p:nvPr>
        </p:nvSpPr>
        <p:spPr>
          <a:xfrm>
            <a:off x="6633864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4"/>
          </p:nvPr>
        </p:nvSpPr>
        <p:spPr>
          <a:xfrm>
            <a:off x="6633864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 title="right scallop background shape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7" name="Google Shape;67;p24"/>
          <p:cNvSpPr txBox="1"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765051" y="920377"/>
            <a:ext cx="6158418" cy="498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064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800"/>
              <a:buChar char="–"/>
              <a:defRPr sz="2800"/>
            </a:lvl2pPr>
            <a:lvl3pPr marL="1371600" lvl="2" indent="-3810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4pPr>
            <a:lvl5pPr marL="2286000" lvl="4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6pPr>
            <a:lvl7pPr marL="3200400" lvl="6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8pPr>
            <a:lvl9pPr marL="4114800" lvl="8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body" idx="2"/>
          </p:nvPr>
        </p:nvSpPr>
        <p:spPr>
          <a:xfrm>
            <a:off x="8337885" y="1741336"/>
            <a:ext cx="3092115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dt" idx="10"/>
          </p:nvPr>
        </p:nvSpPr>
        <p:spPr>
          <a:xfrm>
            <a:off x="765051" y="6375679"/>
            <a:ext cx="1233355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ftr" idx="11"/>
          </p:nvPr>
        </p:nvSpPr>
        <p:spPr>
          <a:xfrm>
            <a:off x="2103620" y="6375679"/>
            <a:ext cx="348217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sldNum" idx="12"/>
          </p:nvPr>
        </p:nvSpPr>
        <p:spPr>
          <a:xfrm>
            <a:off x="5691014" y="6375679"/>
            <a:ext cx="123245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73" name="Google Shape;73;p24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>
            <a:spLocks noGrp="1"/>
          </p:cNvSpPr>
          <p:nvPr>
            <p:ph type="pic" idx="2"/>
          </p:nvPr>
        </p:nvSpPr>
        <p:spPr>
          <a:xfrm>
            <a:off x="283464" y="0"/>
            <a:ext cx="7355585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25" title="right scallop background shape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7" name="Google Shape;77;p25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body" idx="1"/>
          </p:nvPr>
        </p:nvSpPr>
        <p:spPr>
          <a:xfrm>
            <a:off x="8337883" y="1741336"/>
            <a:ext cx="3092117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dt" idx="10"/>
          </p:nvPr>
        </p:nvSpPr>
        <p:spPr>
          <a:xfrm>
            <a:off x="765950" y="6375679"/>
            <a:ext cx="1232456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ftr" idx="11"/>
          </p:nvPr>
        </p:nvSpPr>
        <p:spPr>
          <a:xfrm>
            <a:off x="2103621" y="6375679"/>
            <a:ext cx="3482178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sldNum" idx="12"/>
          </p:nvPr>
        </p:nvSpPr>
        <p:spPr>
          <a:xfrm>
            <a:off x="5687568" y="6375679"/>
            <a:ext cx="123444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  <a:defRPr sz="51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Gill Sans"/>
              <a:buChar char="–"/>
              <a:defRPr sz="18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15" name="Google Shape;15;p16" title="Left scallop edge"/>
          <p:cNvSpPr/>
          <p:nvPr/>
        </p:nvSpPr>
        <p:spPr>
          <a:xfrm>
            <a:off x="0" y="0"/>
            <a:ext cx="885825" cy="6858000"/>
          </a:xfrm>
          <a:custGeom>
            <a:avLst/>
            <a:gdLst/>
            <a:ahLst/>
            <a:cxnLst/>
            <a:rect l="l" t="t" r="r" b="b"/>
            <a:pathLst>
              <a:path w="558" h="4320" extrusionOk="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6" name="Google Shape;16;p16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3sektorius.lt/docs/Pilietiskumas_leidinys_2012_2013-01-17_13_48_37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sektorius.lt/docs/Pilietiskumas_leidinys_2012_2013-01-17_13_48_37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sektorius.lt/docs/Pilietiskumas_leidinys_2012_2013-01-17_13_48_37.pdf" TargetMode="External"/><Relationship Id="rId7" Type="http://schemas.openxmlformats.org/officeDocument/2006/relationships/hyperlink" Target="https://www.15min.lt/naujiena/aktualu/komentarai/tomas-daugirdas-lietuvoje-nera-pilietines-visuomenes-500-652395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Democracy" TargetMode="External"/><Relationship Id="rId5" Type="http://schemas.openxmlformats.org/officeDocument/2006/relationships/hyperlink" Target="https://istorijatau.lt/rubrikos/zodynas/demokratija" TargetMode="External"/><Relationship Id="rId4" Type="http://schemas.openxmlformats.org/officeDocument/2006/relationships/hyperlink" Target="https://www.lrytas.lt/zyme/pilietiskuma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emocrac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rytas.lt/zyme/pilietiskuma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15min.lt/naujiena/aktualu/komentarai/tomas-daugirdas-lietuvoje-nera-pilietines-visuomenes-500-65239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0" y="5070708"/>
            <a:ext cx="12192000" cy="1787292"/>
          </a:xfrm>
          <a:custGeom>
            <a:avLst/>
            <a:gdLst/>
            <a:ahLst/>
            <a:cxnLst/>
            <a:rect l="l" t="t" r="r" b="b"/>
            <a:pathLst>
              <a:path w="12192000" h="1787292" extrusionOk="0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078523" y="5449151"/>
            <a:ext cx="10318418" cy="523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1A00"/>
              </a:buClr>
              <a:buSzPts val="2400"/>
              <a:buFont typeface="Impact"/>
              <a:buNone/>
            </a:pPr>
            <a:r>
              <a:rPr lang="en-US" sz="2400">
                <a:solidFill>
                  <a:srgbClr val="2A1A00"/>
                </a:solidFill>
              </a:rPr>
              <a:t>NOBODY WILL BE LEFT BEHIND (NWBLB)</a:t>
            </a:r>
            <a:endParaRPr/>
          </a:p>
        </p:txBody>
      </p:sp>
      <p:pic>
        <p:nvPicPr>
          <p:cNvPr id="102" name="Google Shape;10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43287" y="142875"/>
            <a:ext cx="5457825" cy="49215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>
            <a:spLocks noGrp="1"/>
          </p:cNvSpPr>
          <p:nvPr>
            <p:ph type="ftr" idx="11"/>
          </p:nvPr>
        </p:nvSpPr>
        <p:spPr>
          <a:xfrm>
            <a:off x="4172607" y="6390289"/>
            <a:ext cx="4122525" cy="331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8359" y="-270283"/>
            <a:ext cx="10931030" cy="6770931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0"/>
          <p:cNvSpPr txBox="1">
            <a:spLocks noGrp="1"/>
          </p:cNvSpPr>
          <p:nvPr>
            <p:ph type="title"/>
          </p:nvPr>
        </p:nvSpPr>
        <p:spPr>
          <a:xfrm>
            <a:off x="1251678" y="357352"/>
            <a:ext cx="10178322" cy="151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400"/>
            </a:pPr>
            <a:r>
              <a:rPr lang="en-US" sz="5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CITTADINI ATTIVI: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Google Shape;184;p10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-194310">
              <a:lnSpc>
                <a:spcPct val="90000"/>
              </a:lnSpc>
              <a:spcBef>
                <a:spcPts val="0"/>
              </a:spcBef>
              <a:buClr>
                <a:srgbClr val="CD8D06"/>
              </a:buClr>
              <a:buSzPts val="3060"/>
              <a:buFont typeface="Noto Sans Symbols"/>
              <a:buChar char="▪"/>
            </a:pPr>
            <a:r>
              <a:rPr 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it-IT" sz="36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Questi sono individui unici, creativi e creativi.
 In grado di valutare criticamente una vita pubblica.
 Partecipazione alle elezioni governative.
 Organizzazione di varie azioni e iniziative sociali</a:t>
            </a:r>
            <a:r>
              <a:rPr lang="en-US" sz="36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sz="3600" b="1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CD8D06"/>
              </a:buClr>
              <a:buSzPts val="1445"/>
              <a:buFont typeface="Noto Sans Symbols"/>
              <a:buChar char="▪"/>
            </a:pPr>
            <a:r>
              <a:rPr lang="en-US" sz="1700" b="1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http://www.3sektorius.lt/docs/Pilietiskumas_leidinys_2012_2013-01-17_13_48_37.pdf</a:t>
            </a:r>
            <a:endParaRPr sz="1700" b="1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lvl="0" indent="91757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CD8D06"/>
              </a:buClr>
              <a:buSzPts val="1445"/>
              <a:buFont typeface="Noto Sans Symbols"/>
              <a:buNone/>
            </a:pPr>
            <a:endParaRPr sz="1700" b="1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Google Shape;185;p10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Project Number: 2020-1-UK01-KA22Numero del </a:t>
            </a:r>
            <a:r>
              <a:rPr lang="en-US" dirty="0" err="1"/>
              <a:t>progetto</a:t>
            </a:r>
            <a:r>
              <a:rPr lang="en-US" dirty="0"/>
              <a:t>: 2020-1-UK01-KA227-SCH-094437
7-SCH-094437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"/>
          <p:cNvSpPr txBox="1">
            <a:spLocks noGrp="1"/>
          </p:cNvSpPr>
          <p:nvPr>
            <p:ph type="title"/>
          </p:nvPr>
        </p:nvSpPr>
        <p:spPr>
          <a:xfrm>
            <a:off x="1251678" y="372337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400"/>
            </a:pPr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CITTADINANZA/CITTADINO: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" name="Google Shape;191;p11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2800"/>
            </a:pPr>
            <a:r>
              <a:rPr lang="it-IT" sz="2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Rispetto dello Stato, del suo ordinamento giuridico e culturale.
Rispetto delle tradizioni della nazione.
Identificazione di una persona con una nazione. Rispetto per la patria, la sua storia.
È la vita stessa, durante la quale una persona migliora costantemente, prendendo decisioni relative alla sua famiglia e alla comunità che lo circonda.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Google Shape;192;p11"/>
          <p:cNvSpPr txBox="1">
            <a:spLocks noGrp="1"/>
          </p:cNvSpPr>
          <p:nvPr>
            <p:ph type="ftr" idx="11"/>
          </p:nvPr>
        </p:nvSpPr>
        <p:spPr>
          <a:xfrm>
            <a:off x="4014952" y="6432331"/>
            <a:ext cx="4138448" cy="289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400"/>
            </a:pPr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CITTADINANZA È: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Google Shape;198;p12"/>
          <p:cNvSpPr txBox="1">
            <a:spLocks noGrp="1"/>
          </p:cNvSpPr>
          <p:nvPr>
            <p:ph type="body" idx="1"/>
          </p:nvPr>
        </p:nvSpPr>
        <p:spPr>
          <a:xfrm>
            <a:off x="1187207" y="2338350"/>
            <a:ext cx="10252841" cy="3551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-215900">
              <a:lnSpc>
                <a:spcPct val="90000"/>
              </a:lnSpc>
              <a:spcBef>
                <a:spcPts val="0"/>
              </a:spcBef>
              <a:buClr>
                <a:srgbClr val="CD8D06"/>
              </a:buClr>
              <a:buSzPts val="3400"/>
              <a:buFont typeface="Noto Sans Symbols"/>
              <a:buChar char="▪"/>
            </a:pPr>
            <a:r>
              <a:rPr lang="it-IT" sz="40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Responsabilità per te e la tua famiglia.
 Responsabilità per la vostra comunità e la vostra nazione.
 Obbligo di partecipare alle elezioni statali.
Opportunità di agire ed essere un cittadino attivo.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Google Shape;199;p12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"/>
          <p:cNvSpPr txBox="1">
            <a:spLocks noGrp="1"/>
          </p:cNvSpPr>
          <p:nvPr>
            <p:ph type="title"/>
          </p:nvPr>
        </p:nvSpPr>
        <p:spPr>
          <a:xfrm>
            <a:off x="1229710" y="357352"/>
            <a:ext cx="10200290" cy="151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SzPts val="5400"/>
            </a:pP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COSTRUIRE LA SOCIETÀ CIVILE:
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Google Shape;205;p13"/>
          <p:cNvSpPr txBox="1">
            <a:spLocks noGrp="1"/>
          </p:cNvSpPr>
          <p:nvPr>
            <p:ph type="body" idx="1"/>
          </p:nvPr>
        </p:nvSpPr>
        <p:spPr>
          <a:xfrm>
            <a:off x="1251678" y="1128451"/>
            <a:ext cx="10178322" cy="4731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buClr>
                <a:srgbClr val="CD8D06"/>
              </a:buClr>
              <a:buSzPts val="2720"/>
              <a:buFont typeface="Noto Sans Symbols"/>
              <a:buChar char="▪"/>
            </a:pPr>
            <a:r>
              <a:rPr lang="it-IT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È importante che ogni cittadino si preoccupi del proprio ambiente.
 Valutare criticamente la situazione e prendere decisioni informate.
 Non aver paura di criticare ed esprimere apertamente la propria opinione.
 Comprendere l'importanza della tolleranza per l'altra persona.
 Partecipare attivamente alla vita pubblica e alle attività di volontariato.
</a:t>
            </a:r>
            <a:r>
              <a:rPr lang="en-US" sz="1100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http://www.3sektorius.lt/docs/Pilietiskumas_leidinys_2012_2013-01-17_13_48_37.pdf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17272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CD8D06"/>
              </a:buClr>
              <a:buSzPts val="2720"/>
              <a:buFont typeface="Noto Sans Symbols"/>
              <a:buNone/>
            </a:pPr>
            <a:endParaRPr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206" name="Google Shape;206;p13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4"/>
          <p:cNvSpPr txBox="1">
            <a:spLocks noGrp="1"/>
          </p:cNvSpPr>
          <p:nvPr>
            <p:ph type="title"/>
          </p:nvPr>
        </p:nvSpPr>
        <p:spPr>
          <a:xfrm>
            <a:off x="1250731" y="399393"/>
            <a:ext cx="10179269" cy="147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ts val="5100"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DISCUSSIONE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Google Shape;212;p14"/>
          <p:cNvSpPr txBox="1">
            <a:spLocks noGrp="1"/>
          </p:cNvSpPr>
          <p:nvPr>
            <p:ph type="body" idx="1"/>
          </p:nvPr>
        </p:nvSpPr>
        <p:spPr>
          <a:xfrm>
            <a:off x="1292772" y="2333297"/>
            <a:ext cx="10137228" cy="3546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2000"/>
            </a:pPr>
            <a:r>
              <a:rPr lang="it-IT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Cosa ti viene in mente quando senti la parola "cittadinanza"?
2. La cittadinanza è importante per te? Perché?
3. La cittadinanza democratica diventerà più o meno importante in futuro?
4. Sei un cittadino attivo del tuo paese o almeno della tua comunità? Perché sì/no?
5. Ora esegui le attività di autocontrollo nel manuale dello studente.</a:t>
            </a:r>
            <a:endParaRPr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Google Shape;213;p14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5"/>
          <p:cNvSpPr txBox="1">
            <a:spLocks noGrp="1"/>
          </p:cNvSpPr>
          <p:nvPr>
            <p:ph type="title"/>
          </p:nvPr>
        </p:nvSpPr>
        <p:spPr>
          <a:xfrm>
            <a:off x="1251678" y="340344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SzPts val="5100"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riferimenti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Google Shape;219;p15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http://www.3sektorius.lt/docs/Pilietiskumas_leidinys_2012_2013-01-17_13_48_37.pdf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Letukienė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Bitlieriūtė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Bužinskas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Pilietiškumo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pagrindai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IX-X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klasei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https://www.lrytas.lt/zyme/pilietiskumas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https://istorijatau.lt/rubrikos/zodynas/demokratija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https://en.wikipedia.org/wiki/Democracy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n-US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https://www.15min.lt/naujiena/aktualu/komentarai/tomas-daugirdas-lietuvoje-nera-pilietines-visuomenes-500-652395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" name="Google Shape;220;p15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DEMOCRAZIA/</a:t>
            </a:r>
            <a:br>
              <a:rPr lang="en-US" dirty="0"/>
            </a:br>
            <a:r>
              <a:rPr lang="en-US" dirty="0"/>
              <a:t>MODULO CITTADINANZA CIVICA </a:t>
            </a:r>
            <a:br>
              <a:rPr lang="en-US" dirty="0"/>
            </a:br>
            <a:r>
              <a:rPr lang="en-US" sz="3600" b="1" dirty="0"/>
              <a:t>UTENA “SAULĖ’ GYMNASIUM</a:t>
            </a:r>
            <a:r>
              <a:rPr lang="en-US" sz="3600" dirty="0"/>
              <a:t> </a:t>
            </a:r>
            <a:endParaRPr sz="3600" dirty="0"/>
          </a:p>
        </p:txBody>
      </p:sp>
      <p:sp>
        <p:nvSpPr>
          <p:cNvPr id="109" name="Google Shape;109;p2"/>
          <p:cNvSpPr txBox="1">
            <a:spLocks noGrp="1"/>
          </p:cNvSpPr>
          <p:nvPr>
            <p:ph type="subTitle" idx="1"/>
          </p:nvPr>
        </p:nvSpPr>
        <p:spPr>
          <a:xfrm>
            <a:off x="2215045" y="5493376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pic>
        <p:nvPicPr>
          <p:cNvPr id="110" name="Google Shape;110;p2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1678" y="6131626"/>
            <a:ext cx="1508125" cy="442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47250" y="6060188"/>
            <a:ext cx="168275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Number: 2020-1-UK01-KA227-SCH-094437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3067" cy="1530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ct val="100000"/>
            </a:pPr>
            <a:r>
              <a:rPr lang="it-IT" b="1"/>
              <a:t>ARGOMENTO 1: TERMINI DI BASE: CITTADINO, CITTADINANZA, CITTADINANZA DEMOCRATICA, SOCIETÀ CIVILE.</a:t>
            </a:r>
            <a:br>
              <a:rPr lang="it-IT" b="1"/>
            </a:br>
            <a:r>
              <a:rPr lang="it-IT" b="1"/>
              <a:t>
</a:t>
            </a:r>
            <a:endParaRPr dirty="0"/>
          </a:p>
        </p:txBody>
      </p:sp>
      <p:sp>
        <p:nvSpPr>
          <p:cNvPr id="118" name="Google Shape;118;p3"/>
          <p:cNvSpPr txBox="1">
            <a:spLocks noGrp="1"/>
          </p:cNvSpPr>
          <p:nvPr>
            <p:ph type="ftr" idx="11"/>
          </p:nvPr>
        </p:nvSpPr>
        <p:spPr>
          <a:xfrm>
            <a:off x="3579241" y="11566566"/>
            <a:ext cx="10178321" cy="676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Number: 2020-1-UK01-KA227-SCH-094437</a:t>
            </a:r>
            <a:endParaRPr/>
          </a:p>
        </p:txBody>
      </p:sp>
      <p:sp>
        <p:nvSpPr>
          <p:cNvPr id="119" name="Google Shape;119;p3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0" name="Google Shape;120;p3"/>
          <p:cNvSpPr/>
          <p:nvPr/>
        </p:nvSpPr>
        <p:spPr>
          <a:xfrm>
            <a:off x="0" y="210979"/>
            <a:ext cx="518603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Verdana"/>
              <a:buNone/>
            </a:pPr>
            <a:r>
              <a:rPr lang="en-US" sz="1500" b="1" i="0" u="none" strike="noStrike" cap="none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"/>
          <p:cNvSpPr/>
          <p:nvPr/>
        </p:nvSpPr>
        <p:spPr>
          <a:xfrm>
            <a:off x="-262458" y="5593519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2" name="Google Shape;122;p3"/>
          <p:cNvSpPr/>
          <p:nvPr/>
        </p:nvSpPr>
        <p:spPr>
          <a:xfrm rot="10800000" flipH="1">
            <a:off x="7772400" y="5782760"/>
            <a:ext cx="8810144" cy="93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Verdana"/>
              <a:buNone/>
            </a:pPr>
            <a:r>
              <a:rPr lang="en-US" sz="1500" b="1" i="0" u="none" strike="noStrike" cap="none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Number: </a:t>
            </a:r>
            <a:r>
              <a:rPr lang="en-US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2020-1-UK01-KA227-SCH-094437</a:t>
            </a:r>
            <a:r>
              <a:rPr lang="en-US" sz="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     </a:t>
            </a:r>
            <a:r>
              <a:rPr lang="en-US" sz="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3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3202" y="2535189"/>
            <a:ext cx="1508125" cy="109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3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2830" y="2511528"/>
            <a:ext cx="1890712" cy="1057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08258" y="2545463"/>
            <a:ext cx="1697581" cy="10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34732" y="2491689"/>
            <a:ext cx="1508124" cy="113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 descr="Tex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21327" y="3886777"/>
            <a:ext cx="1771650" cy="89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3" descr="A picture containing diagram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66932" y="3879044"/>
            <a:ext cx="1905505" cy="97674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"/>
          <p:cNvSpPr/>
          <p:nvPr/>
        </p:nvSpPr>
        <p:spPr>
          <a:xfrm>
            <a:off x="2532352" y="28025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0" name="Google Shape;130;p3"/>
          <p:cNvSpPr/>
          <p:nvPr/>
        </p:nvSpPr>
        <p:spPr>
          <a:xfrm>
            <a:off x="2532352" y="32597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2532352" y="37169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2532352" y="41741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20515" cy="1530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100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DEMOCRAZIA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Google Shape;138;p4"/>
          <p:cNvSpPr txBox="1">
            <a:spLocks noGrp="1"/>
          </p:cNvSpPr>
          <p:nvPr>
            <p:ph type="body" idx="1"/>
          </p:nvPr>
        </p:nvSpPr>
        <p:spPr>
          <a:xfrm>
            <a:off x="1251678" y="2286002"/>
            <a:ext cx="10153201" cy="3572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just">
              <a:spcBef>
                <a:spcPts val="0"/>
              </a:spcBef>
              <a:buSzPts val="3200"/>
            </a:pPr>
            <a:r>
              <a:rPr lang="it-IT" sz="3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(Gr. Democrazia = Demos - Popolo + </a:t>
            </a:r>
            <a:r>
              <a:rPr lang="it-IT" sz="32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kratos</a:t>
            </a:r>
            <a:r>
              <a:rPr lang="it-IT" sz="3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Potere), una forma di governo: tutto il potere deriva dalla volontà dei cittadini dello stato, e il governo stesso è esercitato da un governo eletto e operante in conformità con i poteri costituzionali attraverso elezioni libere e regolari.
</a:t>
            </a:r>
            <a:r>
              <a:rPr lang="en-US" sz="1500" u="sng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https://en.wikipedia.org/wiki/Democracy</a:t>
            </a:r>
            <a:endParaRPr sz="15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54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3200"/>
              <a:buNone/>
            </a:pPr>
            <a:endParaRPr sz="32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Google Shape;139;p4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Numero del progetto: 2020-1-UK01-KA227-SCH-094437
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Clr>
                <a:schemeClr val="dk1"/>
              </a:buClr>
              <a:buSzPct val="100000"/>
            </a:pPr>
            <a:r>
              <a:rPr lang="en-US" sz="5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CITTADINO, CITTADINANZA, SOCIETÀ CIVILE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Google Shape;145;p5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258445">
              <a:spcBef>
                <a:spcPts val="0"/>
              </a:spcBef>
              <a:buSzPct val="100000"/>
            </a:pPr>
            <a:r>
              <a:rPr lang="it-IT" sz="4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cittadinanza dell'UE è definita come il rapporto giuridico delle persone con lo Stato.
Il cittadino e lo Stato hanno determinate responsabilità e diritti reciproci.
https://en.wikipedia.org/wiki/Citizenship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Google Shape;146;p5"/>
          <p:cNvSpPr txBox="1">
            <a:spLocks noGrp="1"/>
          </p:cNvSpPr>
          <p:nvPr>
            <p:ph type="ftr" idx="11"/>
          </p:nvPr>
        </p:nvSpPr>
        <p:spPr>
          <a:xfrm>
            <a:off x="4078014" y="6432331"/>
            <a:ext cx="4075386" cy="289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 txBox="1">
            <a:spLocks noGrp="1"/>
          </p:cNvSpPr>
          <p:nvPr>
            <p:ph type="title"/>
          </p:nvPr>
        </p:nvSpPr>
        <p:spPr>
          <a:xfrm>
            <a:off x="1271752" y="399393"/>
            <a:ext cx="10158248" cy="147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400"/>
            </a:pPr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CITTADINANZA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Google Shape;152;p6"/>
          <p:cNvSpPr txBox="1">
            <a:spLocks noGrp="1"/>
          </p:cNvSpPr>
          <p:nvPr>
            <p:ph type="body" idx="1"/>
          </p:nvPr>
        </p:nvSpPr>
        <p:spPr>
          <a:xfrm>
            <a:off x="1251678" y="275239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buClr>
                <a:srgbClr val="CD8D06"/>
              </a:buClr>
              <a:buSzPts val="2720"/>
              <a:buFont typeface="Noto Sans Symbols"/>
              <a:buChar char="▪"/>
            </a:pPr>
            <a:r>
              <a:rPr lang="it-IT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Il concetto di cittadinanza è inteso come l'esercizio dei diritti e delle responsabilità associati all'essere presenti o diventare membri di una particolare entità.
La cittadinanza è un impegno ad accettare diritti e responsabilità per prendersi cura del futuro della comunità, per godere delle opportunità di appartenenza (in uno stato o organizzazione) e per partecipare attivamente.</a:t>
            </a:r>
            <a:endParaRPr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Google Shape;153;p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4" name="Google Shape;15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8253" y="0"/>
            <a:ext cx="3454688" cy="2301447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6"/>
          <p:cNvSpPr/>
          <p:nvPr/>
        </p:nvSpPr>
        <p:spPr>
          <a:xfrm>
            <a:off x="4927312" y="2519561"/>
            <a:ext cx="6096000" cy="286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D8D06"/>
              </a:buClr>
              <a:buSzPts val="1190"/>
              <a:buFont typeface="Noto Sans Symbols"/>
              <a:buChar char="▪"/>
            </a:pPr>
            <a:r>
              <a:rPr lang="en-US" sz="1400" u="sng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https://www.lrytas.lt/zyme/pilietiskumas</a:t>
            </a:r>
            <a:endParaRPr sz="140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400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ESSERE UN CITTADINO: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Google Shape;161;p7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Google Shape;162;p7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buClr>
                <a:srgbClr val="CD8D06"/>
              </a:buClr>
              <a:buSzPct val="85000"/>
              <a:buFont typeface="Noto Sans Symbols"/>
              <a:buChar char="▪"/>
            </a:pPr>
            <a:r>
              <a:rPr lang="it-IT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Si tratta di accettare la cultura giuridica esistente di quello Stato e di assumersi determinate responsabilità definite dalla legge.
</a:t>
            </a:r>
            <a:r>
              <a:rPr lang="en-US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it-IT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Significa assumersi ancora più responsabilità di quanto richiesto dalla legge ed essere più attivi che passivi.
 Interessarsi all'ambiente sociale, culturale e politico del paese.
 Partecipare alle attività delle organizzazioni non governative.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"/>
          <p:cNvSpPr txBox="1">
            <a:spLocks noGrp="1"/>
          </p:cNvSpPr>
          <p:nvPr>
            <p:ph type="title"/>
          </p:nvPr>
        </p:nvSpPr>
        <p:spPr>
          <a:xfrm>
            <a:off x="1251678" y="388883"/>
            <a:ext cx="10178322" cy="148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400"/>
            </a:pPr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PER ESSERE UN CITTADINO: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Google Shape;168;p8"/>
          <p:cNvSpPr txBox="1">
            <a:spLocks noGrp="1"/>
          </p:cNvSpPr>
          <p:nvPr>
            <p:ph type="body" idx="1"/>
          </p:nvPr>
        </p:nvSpPr>
        <p:spPr>
          <a:xfrm>
            <a:off x="1156138" y="2238703"/>
            <a:ext cx="10273862" cy="3640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buClr>
                <a:srgbClr val="CD8D06"/>
              </a:buClr>
              <a:buSzPts val="2720"/>
              <a:buFont typeface="Noto Sans Symbols"/>
              <a:buChar char="▪"/>
            </a:pPr>
            <a:r>
              <a:rPr lang="it-IT" sz="320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Si tratta di partecipare attivamente al processo decisionale dello Stato.
 Contribuire direttamente alla creazione e al cambiamento della vita comunitaria.
 Contribuire al processo decisionale o decidere a chi affidare al governo.
 Non fare domande: perché ho bisogno di tutto?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Google Shape;169;p8"/>
          <p:cNvSpPr txBox="1">
            <a:spLocks noGrp="1"/>
          </p:cNvSpPr>
          <p:nvPr>
            <p:ph type="ftr" idx="11"/>
          </p:nvPr>
        </p:nvSpPr>
        <p:spPr>
          <a:xfrm>
            <a:off x="4056992" y="6390289"/>
            <a:ext cx="4096407" cy="331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>
              <a:buSzPts val="5100"/>
            </a:pP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UN CITTADINO ANIMATO DALLO SPIRITO PUBBLICO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Google Shape;175;p9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3200"/>
            </a:pPr>
            <a:r>
              <a:rPr lang="it-IT" sz="32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Partecipa attivamente ai processi decisionali.
 Organizza raduni e manifestazioni.
 Raccoglie le firme per le petizioni.
 Partecipa ad attività di volontariato.
 Coinvolge i cittadini in varie associazioni</a:t>
            </a:r>
            <a:r>
              <a:rPr lang="en-US" sz="32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en-US" sz="1200" u="sng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https://www.15min.lt/naujiena/aktualu/komentarai/tomas-daugirdas-lietuvoje-nera-pilietines-visuomenes-500-652395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54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3200"/>
              <a:buNone/>
            </a:pPr>
            <a:endParaRPr sz="32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Google Shape;176;p9"/>
          <p:cNvSpPr txBox="1">
            <a:spLocks noGrp="1"/>
          </p:cNvSpPr>
          <p:nvPr>
            <p:ph type="ftr" idx="11"/>
          </p:nvPr>
        </p:nvSpPr>
        <p:spPr>
          <a:xfrm>
            <a:off x="4014952" y="6432331"/>
            <a:ext cx="4138448" cy="289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Numero del progetto: 2020-1-UK01-KA227-SCH-094437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7" name="Google Shape;177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90162" y="3208782"/>
            <a:ext cx="2539838" cy="15186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rgbClr val="000000"/>
      </a:dk1>
      <a:lt1>
        <a:srgbClr val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928</Words>
  <Application>Microsoft Office PowerPoint</Application>
  <PresentationFormat>Widescreen</PresentationFormat>
  <Paragraphs>60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3" baseType="lpstr">
      <vt:lpstr>Arial</vt:lpstr>
      <vt:lpstr>Verdana</vt:lpstr>
      <vt:lpstr>Impact</vt:lpstr>
      <vt:lpstr>Calibri</vt:lpstr>
      <vt:lpstr>Times New Roman</vt:lpstr>
      <vt:lpstr>Noto Sans Symbols</vt:lpstr>
      <vt:lpstr>Gill Sans</vt:lpstr>
      <vt:lpstr>Badge</vt:lpstr>
      <vt:lpstr>NOBODY WILL BE LEFT BEHIND (NWBLB)</vt:lpstr>
      <vt:lpstr>DEMOCRAZIA/ MODULO CITTADINANZA CIVICA  UTENA “SAULĖ’ GYMNASIUM </vt:lpstr>
      <vt:lpstr>ARGOMENTO 1: TERMINI DI BASE: CITTADINO, CITTADINANZA, CITTADINANZA DEMOCRATICA, SOCIETÀ CIVILE. 
</vt:lpstr>
      <vt:lpstr>DEMOCRAZIA 
</vt:lpstr>
      <vt:lpstr>CITTADINO, CITTADINANZA, SOCIETÀ CIVILE
</vt:lpstr>
      <vt:lpstr>CITTADINANZA
</vt:lpstr>
      <vt:lpstr>PER ESSERE UN CITTADINO:
</vt:lpstr>
      <vt:lpstr>PER ESSERE UN CITTADINO:
</vt:lpstr>
      <vt:lpstr>UN CITTADINO ANIMATO DALLO SPIRITO PUBBLICO
</vt:lpstr>
      <vt:lpstr> CITTADINI ATTIVI:
</vt:lpstr>
      <vt:lpstr>CITTADINANZA/CITTADINO:
</vt:lpstr>
      <vt:lpstr>CITTADINANZA È:
</vt:lpstr>
      <vt:lpstr>PER COSTRUIRE LA SOCIETÀ CIVILE:
</vt:lpstr>
      <vt:lpstr>DISCUSSIONE
</vt:lpstr>
      <vt:lpstr>riferimenti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NOBODY WILL BE LEFT BEHIND (NWBLB)</dc:title>
  <dc:creator>Bradley-Mc Cauley, Laura</dc:creator>
  <cp:lastModifiedBy>caterina esposito</cp:lastModifiedBy>
  <cp:revision>3</cp:revision>
  <dcterms:created xsi:type="dcterms:W3CDTF">2021-12-01T10:07:52Z</dcterms:created>
  <dcterms:modified xsi:type="dcterms:W3CDTF">2022-12-10T17:33:40Z</dcterms:modified>
</cp:coreProperties>
</file>