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9"/>
  </p:notesMasterIdLst>
  <p:sldIdLst>
    <p:sldId id="258" r:id="rId2"/>
    <p:sldId id="256" r:id="rId3"/>
    <p:sldId id="257" r:id="rId4"/>
    <p:sldId id="290" r:id="rId5"/>
    <p:sldId id="260" r:id="rId6"/>
    <p:sldId id="275" r:id="rId7"/>
    <p:sldId id="276" r:id="rId8"/>
    <p:sldId id="277" r:id="rId9"/>
    <p:sldId id="278" r:id="rId10"/>
    <p:sldId id="279" r:id="rId11"/>
    <p:sldId id="281" r:id="rId12"/>
    <p:sldId id="283" r:id="rId13"/>
    <p:sldId id="284" r:id="rId14"/>
    <p:sldId id="285" r:id="rId15"/>
    <p:sldId id="286" r:id="rId16"/>
    <p:sldId id="287" r:id="rId17"/>
    <p:sldId id="289" r:id="rId18"/>
    <p:sldId id="291" r:id="rId19"/>
    <p:sldId id="292" r:id="rId20"/>
    <p:sldId id="293" r:id="rId21"/>
    <p:sldId id="294" r:id="rId22"/>
    <p:sldId id="295" r:id="rId23"/>
    <p:sldId id="296" r:id="rId24"/>
    <p:sldId id="297" r:id="rId25"/>
    <p:sldId id="298" r:id="rId26"/>
    <p:sldId id="300" r:id="rId27"/>
    <p:sldId id="299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59" autoAdjust="0"/>
    <p:restoredTop sz="94681"/>
  </p:normalViewPr>
  <p:slideViewPr>
    <p:cSldViewPr snapToGrid="0" snapToObjects="1">
      <p:cViewPr varScale="1">
        <p:scale>
          <a:sx n="74" d="100"/>
          <a:sy n="74" d="100"/>
        </p:scale>
        <p:origin x="101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00DB-2A10-5940-B9D2-87F74DB15118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93BB8-EEF5-0D40-B56A-60215615190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A979761-B9C8-914C-B087-A5CB49315B3A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BC35-0C87-1E4C-8148-720B3088BA45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267F-0A1D-8445-89F5-D8FEE83EFFC7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36E9B-9413-8343-828B-2D54377CAE81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774E-19EB-B44B-942E-BCE0854D6A0C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D2F6B-FA66-B04E-B61D-28343A78A4D9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0F8C-BFFB-5D4C-ACF5-E563FDFA3D8F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CED11-2C8D-5B47-902D-86B57F185A5D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427772D-D78E-964F-9997-8A7B9565E962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ECC396E-2263-914E-A99B-9B2DC42B3F38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391D8E-3AC0-2643-BE71-EC31FBF298E5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lrs.lt/home/Konstitucija/Konstitucija.htm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kids.britannica.com/kids/article/childrens-rights/476239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49Js5V3lSo4" TargetMode="External"/><Relationship Id="rId2" Type="http://schemas.openxmlformats.org/officeDocument/2006/relationships/hyperlink" Target="https://www.youtube.com/watch?v=sp8J4za_3GI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en.wikipedia.org/wiki/Turkey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www.youtube.com/watch?v=bNpRqTD2IBA" TargetMode="Externa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en.wikipedia.org/wiki/Government_of_Italy" TargetMode="Externa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oyalcourt.no/seksjon.html?tid=27679&amp;sek=27258" TargetMode="External"/><Relationship Id="rId2" Type="http://schemas.openxmlformats.org/officeDocument/2006/relationships/hyperlink" Target="https://www.youtube.com/watch?v=YRDNbi1qEOQ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kfC8J95lGw" TargetMode="External"/><Relationship Id="rId2" Type="http://schemas.openxmlformats.org/officeDocument/2006/relationships/hyperlink" Target="https://www.youtube.com/watch?v=agGQgR981AY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49Js5V3lSo4" TargetMode="External"/><Relationship Id="rId13" Type="http://schemas.openxmlformats.org/officeDocument/2006/relationships/hyperlink" Target="https://upload.wikimedia.org/wikipedia/commons/thumb/d/dd/Coat_of_arms_of_Lithuania.svg/800px-Coat_of_arms_of_Lithuania.svg.png" TargetMode="External"/><Relationship Id="rId18" Type="http://schemas.openxmlformats.org/officeDocument/2006/relationships/hyperlink" Target="https://www.lrs.lt/home/Konstitucija/Konstitucija.htm" TargetMode="External"/><Relationship Id="rId3" Type="http://schemas.openxmlformats.org/officeDocument/2006/relationships/hyperlink" Target="https://www.youtube.com/watch?v=agGQgR981AY" TargetMode="External"/><Relationship Id="rId7" Type="http://schemas.openxmlformats.org/officeDocument/2006/relationships/hyperlink" Target="https://www.youtube.com/watch?v=bNpRqTD2IBA" TargetMode="External"/><Relationship Id="rId12" Type="http://schemas.openxmlformats.org/officeDocument/2006/relationships/hyperlink" Target="https://www.lrt.lt/lituanica/aktualijos/751/1296302/lrt-trumpai-simonytes-vyriausybe-patvirtinta-kas-yra-naujieji-lietuvos-ministrai" TargetMode="External"/><Relationship Id="rId17" Type="http://schemas.openxmlformats.org/officeDocument/2006/relationships/hyperlink" Target="https://lt.wikipedia.org/wiki/Vaizdas:Constitution_of_Lithuania_(cover).jpg" TargetMode="External"/><Relationship Id="rId2" Type="http://schemas.openxmlformats.org/officeDocument/2006/relationships/hyperlink" Target="https://pasauliolietuvis.lt/lietuvos-respublikos-prezidento-gitano-nausedos-sveikinimas-valstybes-dienos-proga/" TargetMode="External"/><Relationship Id="rId16" Type="http://schemas.openxmlformats.org/officeDocument/2006/relationships/hyperlink" Target="https://www.youtube.com/watch?v=WH9mTk1mxk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Government_of_Italy" TargetMode="External"/><Relationship Id="rId11" Type="http://schemas.openxmlformats.org/officeDocument/2006/relationships/hyperlink" Target="https://kids.britannica.com/kids/article/childrens-rights/476239" TargetMode="External"/><Relationship Id="rId5" Type="http://schemas.openxmlformats.org/officeDocument/2006/relationships/hyperlink" Target="https://www.royalcourt.no/seksjon.html?tid=27679&amp;sek=27258" TargetMode="External"/><Relationship Id="rId15" Type="http://schemas.openxmlformats.org/officeDocument/2006/relationships/hyperlink" Target="https://en.wikipedia.org/wiki/Seimas" TargetMode="External"/><Relationship Id="rId10" Type="http://schemas.openxmlformats.org/officeDocument/2006/relationships/hyperlink" Target="http://www.3sektorius.lt/docs/Pilietiskumas_leidinys_2012_2013-01-17_13_48_37.pdf" TargetMode="External"/><Relationship Id="rId4" Type="http://schemas.openxmlformats.org/officeDocument/2006/relationships/hyperlink" Target="https://www.youtube.com/watch?v=YRDNbi1qEOQ" TargetMode="External"/><Relationship Id="rId9" Type="http://schemas.openxmlformats.org/officeDocument/2006/relationships/hyperlink" Target="https://www.youtube.com/watch?v=sp8J4za_3GI" TargetMode="External"/><Relationship Id="rId14" Type="http://schemas.openxmlformats.org/officeDocument/2006/relationships/hyperlink" Target="https://esldiscussions.com/g/government.html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youtube.com/watch?v=WH9mTk1mxkI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lt.wikipedia.org/wiki/Vaizdas:Constitution_of_Lithuania_(cover).jpg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3DFEFC0-99B4-4D27-9168-1B2F659A34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2C20081-2005-4B05-BEA4-EB8D4C90A3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0FF21C-9212-FA41-832B-D8CABB17A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</p:spPr>
        <p:txBody>
          <a:bodyPr anchor="b">
            <a:normAutofit/>
          </a:bodyPr>
          <a:lstStyle/>
          <a:p>
            <a:r>
              <a:rPr lang="en-US" sz="2400" dirty="0">
                <a:solidFill>
                  <a:srgbClr val="2A1A00"/>
                </a:solidFill>
              </a:rPr>
              <a:t>Nobody will be left behind (</a:t>
            </a:r>
            <a:r>
              <a:rPr lang="en-US" sz="2400" dirty="0" err="1">
                <a:solidFill>
                  <a:srgbClr val="2A1A00"/>
                </a:solidFill>
              </a:rPr>
              <a:t>nwblb</a:t>
            </a:r>
            <a:r>
              <a:rPr lang="en-US" sz="2400" dirty="0">
                <a:solidFill>
                  <a:srgbClr val="2A1A00"/>
                </a:solidFill>
              </a:rPr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BF8A14-8502-AF4A-881A-05DFFF0A6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42875"/>
            <a:ext cx="5457825" cy="49215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2E2F3-68EA-E44B-A37B-9F6FF0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367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>
                <a:latin typeface="Impact" panose="020B0806030902050204" pitchFamily="34" charset="0"/>
              </a:rPr>
              <a:t>IL GOVERNO DELLA REPUBBLICA DI LITUANIA: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L'AUTORITÀ LEGISLATIVA DELLA LEGGE  </a:t>
            </a:r>
            <a:r>
              <a:rPr lang="lt-LT" b="1" dirty="0">
                <a:solidFill>
                  <a:schemeClr val="tx1"/>
                </a:solidFill>
              </a:rPr>
              <a:t>SEIMAS</a:t>
            </a:r>
            <a:r>
              <a:rPr lang="it-IT" b="1" dirty="0">
                <a:solidFill>
                  <a:schemeClr val="tx1"/>
                </a:solidFill>
              </a:rPr>
              <a:t> </a:t>
            </a:r>
            <a:r>
              <a:rPr lang="it-IT" dirty="0">
                <a:solidFill>
                  <a:schemeClr val="tx1"/>
                </a:solidFill>
              </a:rPr>
              <a:t>(PARLAMENTO LITUANO)</a:t>
            </a:r>
            <a:endParaRPr lang="lt-LT" dirty="0">
              <a:solidFill>
                <a:schemeClr val="tx1"/>
              </a:solidFill>
            </a:endParaRPr>
          </a:p>
          <a:p>
            <a:endParaRPr lang="lt-LT" dirty="0">
              <a:solidFill>
                <a:schemeClr val="tx1"/>
              </a:solidFill>
            </a:endParaRPr>
          </a:p>
          <a:p>
            <a:r>
              <a:rPr lang="lt-LT" dirty="0">
                <a:solidFill>
                  <a:schemeClr val="tx1"/>
                </a:solidFill>
              </a:rPr>
              <a:t>L'AUTORITÀ ESECUTIVA </a:t>
            </a:r>
            <a:r>
              <a:rPr lang="it-IT" dirty="0">
                <a:solidFill>
                  <a:schemeClr val="tx1"/>
                </a:solidFill>
              </a:rPr>
              <a:t>     </a:t>
            </a:r>
            <a:r>
              <a:rPr lang="lt-LT" b="1" dirty="0">
                <a:solidFill>
                  <a:schemeClr val="tx1"/>
                </a:solidFill>
              </a:rPr>
              <a:t>GOVERNO</a:t>
            </a:r>
            <a:r>
              <a:rPr lang="it-IT" b="1" dirty="0">
                <a:solidFill>
                  <a:schemeClr val="tx1"/>
                </a:solidFill>
              </a:rPr>
              <a:t>     </a:t>
            </a:r>
            <a:r>
              <a:rPr lang="lt-LT" b="1" dirty="0">
                <a:solidFill>
                  <a:schemeClr val="tx1"/>
                </a:solidFill>
              </a:rPr>
              <a:t> PRESIDENTE</a:t>
            </a:r>
          </a:p>
          <a:p>
            <a:endParaRPr lang="lt-LT" b="1" dirty="0">
              <a:solidFill>
                <a:schemeClr val="tx1"/>
              </a:solidFill>
            </a:endParaRPr>
          </a:p>
          <a:p>
            <a:r>
              <a:rPr lang="it-IT" dirty="0">
                <a:solidFill>
                  <a:schemeClr val="tx1"/>
                </a:solidFill>
              </a:rPr>
              <a:t>SUPERVISIONE E CONTROLLO DELLE LEGGI    </a:t>
            </a:r>
            <a:r>
              <a:rPr lang="en-US" b="1" dirty="0">
                <a:solidFill>
                  <a:schemeClr val="tx1"/>
                </a:solidFill>
              </a:rPr>
              <a:t>TRIBUNALI</a:t>
            </a:r>
            <a:endParaRPr lang="lt-LT" b="1" dirty="0">
              <a:solidFill>
                <a:schemeClr val="tx1"/>
              </a:solidFill>
            </a:endParaRPr>
          </a:p>
          <a:p>
            <a:endParaRPr lang="lt-LT" b="1" dirty="0">
              <a:solidFill>
                <a:schemeClr val="tx1"/>
              </a:solidFill>
            </a:endParaRPr>
          </a:p>
          <a:p>
            <a:r>
              <a:rPr lang="it-IT" b="1" dirty="0">
                <a:solidFill>
                  <a:schemeClr val="tx1"/>
                </a:solidFill>
              </a:rPr>
              <a:t>IL PRESIDENTE È IL CAPO DELLO STATO
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>
          <a:xfrm>
            <a:off x="4038600" y="6475615"/>
            <a:ext cx="4114800" cy="245860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7101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26127" y="384463"/>
            <a:ext cx="10203873" cy="1490053"/>
          </a:xfrm>
        </p:spPr>
        <p:txBody>
          <a:bodyPr>
            <a:normAutofit fontScale="90000"/>
          </a:bodyPr>
          <a:lstStyle/>
          <a:p>
            <a:r>
              <a:rPr lang="it-IT" dirty="0"/>
              <a:t>IL PRESIDENTE DELLA REPUBBLICA DI LITUANIA
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  <p:pic>
        <p:nvPicPr>
          <p:cNvPr id="5" name="Turinio vietos rezervavimo ženklas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1678" y="1941095"/>
            <a:ext cx="4284730" cy="3056021"/>
          </a:xfrm>
          <a:prstGeom prst="rect">
            <a:avLst/>
          </a:prstGeom>
        </p:spPr>
      </p:pic>
      <p:sp>
        <p:nvSpPr>
          <p:cNvPr id="6" name="Stačiakampis 5"/>
          <p:cNvSpPr/>
          <p:nvPr/>
        </p:nvSpPr>
        <p:spPr>
          <a:xfrm>
            <a:off x="5550568" y="2102973"/>
            <a:ext cx="6096000" cy="346864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914400">
              <a:lnSpc>
                <a:spcPct val="90000"/>
              </a:lnSpc>
              <a:spcBef>
                <a:spcPts val="1000"/>
              </a:spcBef>
            </a:pPr>
            <a:r>
              <a:rPr lang="it-IT" sz="2400" dirty="0">
                <a:solidFill>
                  <a:prstClr val="black"/>
                </a:solidFill>
                <a:latin typeface="Calibri" panose="020F0502020204030204"/>
              </a:rPr>
              <a:t>IL PRESIDENTE DELLA REPUBBLICA È IL CAPO DELLO STATO.
RAPPRESENTA LO STATO DELLA LITUANIA E FA TUTTO SECONDO LA COSTITUZIONE E LA LEGGE.
UN CITTADINO DELLA LITUANIA È ELETTO PRESIDENTE DELLA REPUBBLICA PER UN MANDATO DI ALMENO 5 ANNI.
</a:t>
            </a:r>
            <a:endParaRPr lang="lt-LT" sz="24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1443750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IL PRESIDENTE DELLA REPUBBLICA
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>
          <a:xfrm>
            <a:off x="4038600" y="6375679"/>
            <a:ext cx="4114800" cy="345796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  <p:pic>
        <p:nvPicPr>
          <p:cNvPr id="5" name="Turinio vietos rezervavimo ženklas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4373" y="1292035"/>
            <a:ext cx="4980680" cy="3735510"/>
          </a:xfrm>
          <a:prstGeom prst="rect">
            <a:avLst/>
          </a:prstGeom>
        </p:spPr>
      </p:pic>
      <p:sp>
        <p:nvSpPr>
          <p:cNvPr id="7" name="Stačiakampis 6"/>
          <p:cNvSpPr/>
          <p:nvPr/>
        </p:nvSpPr>
        <p:spPr>
          <a:xfrm>
            <a:off x="5735053" y="1422711"/>
            <a:ext cx="6096000" cy="319164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it-IT" sz="2800" dirty="0">
                <a:solidFill>
                  <a:prstClr val="black"/>
                </a:solidFill>
                <a:latin typeface="Calibri" panose="020F0502020204030204"/>
              </a:rPr>
              <a:t>AFFRONTA LE QUESTIONI CHIAVE DELLA POLITICA ESTERA E ATTUA LA POLITICA ESTERA CON IL GOVERNO.
FIRMA E PUBBLICA LE LEGGI FATTE DAL SEIMAS O LE RESTITUISCE AL SEIMAS.
DICHIARA UN'EMERGENZA.
CONCEDE LA CITTADINANZA LITUANA</a:t>
            </a:r>
            <a:endParaRPr lang="lt-LT" sz="2800" dirty="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538509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>
            <a:normAutofit fontScale="90000"/>
          </a:bodyPr>
          <a:lstStyle/>
          <a:p>
            <a:r>
              <a:rPr lang="it-IT"/>
              <a:t>IL SEIMAS DELLA REPUBBLICA DI LITUANIA
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>
          <a:xfrm>
            <a:off x="4038600" y="6375679"/>
            <a:ext cx="4114800" cy="345796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  <p:pic>
        <p:nvPicPr>
          <p:cNvPr id="5" name="Turinio vietos rezervavimo ženklas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95600" y="1781981"/>
            <a:ext cx="6626528" cy="4426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2200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5558" y="1722499"/>
            <a:ext cx="9767621" cy="4501838"/>
          </a:xfrm>
          <a:prstGeom prst="rect">
            <a:avLst/>
          </a:prstGeom>
        </p:spPr>
      </p:pic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/>
              <a:t>IL SEIMAS DELLA REPUBBLICA DI LITUANIA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05345" y="2234045"/>
            <a:ext cx="10224655" cy="3645547"/>
          </a:xfrm>
        </p:spPr>
        <p:txBody>
          <a:bodyPr/>
          <a:lstStyle/>
          <a:p>
            <a:pPr marL="0" lvl="0" indent="0">
              <a:lnSpc>
                <a:spcPct val="90000"/>
              </a:lnSpc>
              <a:spcBef>
                <a:spcPts val="1000"/>
              </a:spcBef>
              <a:buClrTx/>
              <a:buNone/>
            </a:pPr>
            <a:r>
              <a:rPr lang="it-IT" sz="2800" b="1" dirty="0">
                <a:solidFill>
                  <a:prstClr val="black"/>
                </a:solidFill>
                <a:latin typeface="Calibri" panose="020F0502020204030204"/>
              </a:rPr>
              <a:t>SOLO I CITTADINI LITUANI POSSONO ESSERE MEMBRI DEL SEIMAS
DALL'ETÀ 25 CON L'ISTRUZIONE SUPERIORE
 MEMBRO DEL SEIMAS VIENE ELETTO PER UN MANDATO DI 4 ANNI
MEMBRO DEL SEIMAS PROMETTE DI SERVIRE IL POPOLO / ELETTORI 
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381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/>
              <a:t>IL GOVERNO DELLA REPUBBLICA DI LITUANIA
</a:t>
            </a:r>
            <a:endParaRPr lang="en-US" dirty="0"/>
          </a:p>
        </p:txBody>
      </p:sp>
      <p:pic>
        <p:nvPicPr>
          <p:cNvPr id="5" name="Turinio vietos rezervavimo ženklas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57182" y="1874838"/>
            <a:ext cx="7366585" cy="4397375"/>
          </a:xfrm>
          <a:prstGeom prst="rect">
            <a:avLst/>
          </a:prstGeom>
        </p:spPr>
      </p:pic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>
          <a:xfrm>
            <a:off x="4038600" y="6375679"/>
            <a:ext cx="4114800" cy="345796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109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>
            <a:normAutofit fontScale="90000"/>
          </a:bodyPr>
          <a:lstStyle/>
          <a:p>
            <a:r>
              <a:rPr lang="it-IT" sz="4000" cap="none" spc="0">
                <a:solidFill>
                  <a:prstClr val="black"/>
                </a:solidFill>
                <a:latin typeface="Impact" panose="020B0806030902050204" pitchFamily="34" charset="0"/>
              </a:rPr>
              <a:t>LA COSTITUZIONE DELLA REPUBBLICA DI LITUANIA: I DIRITTI E I DOVERI DEI CITTADINI
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8" name="Turinio vietos rezervavimo ženklas 7"/>
          <p:cNvSpPr>
            <a:spLocks noGrp="1"/>
          </p:cNvSpPr>
          <p:nvPr>
            <p:ph idx="1"/>
          </p:nvPr>
        </p:nvSpPr>
        <p:spPr>
          <a:xfrm>
            <a:off x="1251678" y="1684421"/>
            <a:ext cx="10178322" cy="4555958"/>
          </a:xfrm>
        </p:spPr>
        <p:txBody>
          <a:bodyPr>
            <a:normAutofit fontScale="70000" lnSpcReduction="20000"/>
          </a:bodyPr>
          <a:lstStyle/>
          <a:p>
            <a:pPr fontAlgn="t"/>
            <a:r>
              <a:rPr lang="it-IT" b="1" dirty="0">
                <a:solidFill>
                  <a:srgbClr val="00B050"/>
                </a:solidFill>
              </a:rPr>
              <a:t>DIRITTI DEI CITTADINI
DIRITTI UMANI E LIBERTÀ DEGLI ESSERI UMANI.
I CITTADINI LITUANI SONO LIBERI E INDIPENDENTI.
LA DIGNITÀ È PROTETTA DALLA LEGGE. NON CI POSSONO ESSERE TEST E INDAGINI CONDOTTI CON ESSERI UMANI SENZA CONSENSO.
I CITTADINI HANNO IL DIRITTO DI SCEGLIERE.
LA PRIVACY NON È INTROMESSA.
I CITTADINI HANNO IL DIRITTO DI DECIDERE PER LA LORO SALUTE.
LA PROPRIETÀ NON VIENE TOCCATA. L'ALLOGGIO NON VIENE TOCCATO. ACCESSO ALL'APPARTAMENTO SOLO CON IL PERMESSO DEL TRIBUNALE.
LA FAMIGLIA È LA BASE DELLA SOCIETÀ E DELLO STATO.
LA LIBERTÀ DI PENSIERO, DI COSCIENZA E DI RELIGIONE NON È LIMITATA.
I CITTADINI NON DOVREBBERO ESSERE VIETATI O INTERESSATI ALLO SVOLGIMENTO DI RIUNIONI PACIFICHE.
IL POPOLO È INNOCENTE FINO A QUANDO LA CORTE NON HA DECISO DIVERSAMENTE.
I CITTADINI HANNO IL DIRITTO DI VOTO ALL'ETÀ DI 18 ANNI. LIBERI DI CRITICARE IL GOVERNO.</a:t>
            </a:r>
            <a:endParaRPr lang="lt-LT" dirty="0">
              <a:solidFill>
                <a:srgbClr val="00B050"/>
              </a:solidFill>
            </a:endParaRPr>
          </a:p>
          <a:p>
            <a:r>
              <a:rPr lang="en-US" dirty="0">
                <a:solidFill>
                  <a:srgbClr val="00B050"/>
                </a:solidFill>
                <a:hlinkClick r:id="rId2"/>
              </a:rPr>
              <a:t>https://www.lrs.lt/home/Konstitucija/Konstitucija.htm</a:t>
            </a:r>
            <a:endParaRPr lang="lt-LT" dirty="0">
              <a:solidFill>
                <a:srgbClr val="00B050"/>
              </a:solidFill>
            </a:endParaRPr>
          </a:p>
          <a:p>
            <a:endParaRPr lang="en-US" dirty="0">
              <a:solidFill>
                <a:srgbClr val="00B05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2847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/>
              <a:t>DICHIARAZIONE DEI DIRITTI DEL FANCIULLO, 1959
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14400" y="2286000"/>
            <a:ext cx="3658629" cy="2953512"/>
          </a:xfrm>
          <a:prstGeom prst="rect">
            <a:avLst/>
          </a:prstGeom>
        </p:spPr>
      </p:pic>
      <p:sp>
        <p:nvSpPr>
          <p:cNvPr id="7" name="Stačiakampis 6"/>
          <p:cNvSpPr/>
          <p:nvPr/>
        </p:nvSpPr>
        <p:spPr>
          <a:xfrm>
            <a:off x="3069737" y="5438263"/>
            <a:ext cx="59602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https://kids.britannica.com/kids/article/childrens-rights/476239</a:t>
            </a:r>
            <a:endParaRPr lang="lt-LT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9509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67690" y="311727"/>
            <a:ext cx="10162309" cy="156279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/>
              <a:t>Repubblica di Turchia</a:t>
            </a:r>
            <a:br>
              <a:rPr lang="en-US" b="1"/>
            </a:br>
            <a:r>
              <a:rPr lang="en-US" b="1"/>
              <a:t>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>
                <a:solidFill>
                  <a:schemeClr val="tx1"/>
                </a:solidFill>
              </a:rPr>
              <a:t>LA STORIA DELLA TURCHIA in 10 minuti (video)
</a:t>
            </a:r>
            <a:r>
              <a:rPr lang="it-IT" u="sng" dirty="0">
                <a:hlinkClick r:id="rId2"/>
              </a:rPr>
              <a:t>https://www.youtube.com/watch?v=sp8J4za_3GI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>
                <a:solidFill>
                  <a:schemeClr val="tx1"/>
                </a:solidFill>
              </a:rPr>
              <a:t>Il nuovo sistema presidenziale turco spiegato (video)
</a:t>
            </a:r>
            <a:r>
              <a:rPr lang="it-IT" u="sng" dirty="0">
                <a:hlinkClick r:id="rId3"/>
              </a:rPr>
              <a:t>https://www.youtube.com/watch?v=49Js5V3lSo4</a:t>
            </a:r>
            <a:endParaRPr lang="en-US" dirty="0"/>
          </a:p>
          <a:p>
            <a:endParaRPr lang="en-US" dirty="0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>
          <a:xfrm>
            <a:off x="4000500" y="6431973"/>
            <a:ext cx="4152900" cy="289502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  <p:sp>
        <p:nvSpPr>
          <p:cNvPr id="6" name="AutoShape 2" descr="data:image/png;base64,iVBORw0KGgoAAAANSUhEUgAAAHcAAABQCAMAAAAUTho2AAAAb1BMVEXjChf////iAADjBRTjABHjAA7kABj86uv//Pz99PTiAAj2urzlIy3509TiAATynaHnQUj4yMrzp6rsbXL0rK/73+HqXGL5zs/scXblHCfpTFLpUlj3wsXoR03lKjLrZ23uen/wio/nMTrmOT/ugISrpKn6AAAByUlEQVRoge2Y23KCMBBAYTfcwk1UBBS0WP//GxtUopUa22lC2pk9D/og4yHJZrMbxyEIgiAIgvgTIOLcSgYDXnb+nM3KIanzKhoo16cFwCzj5rCLA/dGlNaOeTNCV7iPlHVmeLYZ5OFEKygaMKn1svR+mMvVXgRWs8lTN9wZFPPkbmHbTjgZOsg4QLJ2V8bEXlLexroBfvcTg2NVGxIjVlIbT9bT8/qtmeCCXGrXwKavlXWNCS3fyUhuv96v+OlLFyBDuVSmicbXKs4OozbccsVz2MSeTjFUt8VVPYd+lGsMbJaMqxt1yrBFPwg3ZzHLNPihH4dbqf9NeN3AZwiwP+SqBfmmNx69b6+9bgzOoY1cDRsaZIZUT7PILsOT7bAqvY55lpuoUUWrKERkDm81aJGN3vT5LhHSY1+N8Rck05z2Y1givU9Hwd77NJKp9BrU/9Rra55txZW9fWQrb5zs5Elb54IDslyf9Ry0du7bqnOs1XUv61i+NVLHWqvbVX2KZ7BPeejLiktfhue+bG+yL3vsQ4Pl6piJg8B4H2qt7x7uGRbtxGr+nsGxda9yMTd1Xsx9jzRwuTfjM9+bXbFwT0gQBEEQBPE7PgAtcBf9oEBWVg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aveikslėlis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4158" y="407941"/>
            <a:ext cx="1133475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3275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DIVISIONI AMMINISTRATIVE</a:t>
            </a:r>
            <a:br>
              <a:rPr lang="en-US" b="1" i="1" dirty="0"/>
            </a:b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1257299" y="1483895"/>
            <a:ext cx="9755605" cy="4421605"/>
          </a:xfrm>
        </p:spPr>
        <p:txBody>
          <a:bodyPr>
            <a:normAutofit fontScale="92500" lnSpcReduction="20000"/>
          </a:bodyPr>
          <a:lstStyle/>
          <a:p>
            <a:r>
              <a:rPr lang="it-IT" dirty="0">
                <a:solidFill>
                  <a:schemeClr val="tx1"/>
                </a:solidFill>
              </a:rPr>
              <a:t>La Turchia ha una struttura unitaria in termini di amministrazione e questo aspetto è uno dei fattori più importanti che plasmano la pubblica amministrazione turca. Quando tre poteri (esecutivo, legislativo e giudiziario) sono presi in considerazione come funzioni principali dello stato, le amministrazioni locali hanno poco potere. La Turchia non ha un sistema federale e le province sono subordinate al governo centrale di Ankara. Le amministrazioni locali sono state istituite per fornire servizi sul posto e il governo è rappresentato dai governatori provinciali (vali) e dai governatori delle città (</a:t>
            </a:r>
            <a:r>
              <a:rPr lang="it-IT" dirty="0" err="1">
                <a:solidFill>
                  <a:schemeClr val="tx1"/>
                </a:solidFill>
              </a:rPr>
              <a:t>kaymakam</a:t>
            </a:r>
            <a:r>
              <a:rPr lang="it-IT" dirty="0">
                <a:solidFill>
                  <a:schemeClr val="tx1"/>
                </a:solidFill>
              </a:rPr>
              <a:t>). Altri alti funzionari pubblici sono anche nominati dal governo centrale invece dei sindaci (</a:t>
            </a:r>
            <a:r>
              <a:rPr lang="it-IT" dirty="0" err="1">
                <a:solidFill>
                  <a:schemeClr val="tx1"/>
                </a:solidFill>
              </a:rPr>
              <a:t>belediye</a:t>
            </a:r>
            <a:r>
              <a:rPr lang="it-IT" dirty="0">
                <a:solidFill>
                  <a:schemeClr val="tx1"/>
                </a:solidFill>
              </a:rPr>
              <a:t> </a:t>
            </a:r>
            <a:r>
              <a:rPr lang="it-IT" dirty="0" err="1">
                <a:solidFill>
                  <a:schemeClr val="tx1"/>
                </a:solidFill>
              </a:rPr>
              <a:t>başkanı</a:t>
            </a:r>
            <a:r>
              <a:rPr lang="it-IT" dirty="0">
                <a:solidFill>
                  <a:schemeClr val="tx1"/>
                </a:solidFill>
              </a:rPr>
              <a:t>) o eletti dagli elettori. [157] I comuni turchi hanno organi legislativi locali (</a:t>
            </a:r>
            <a:r>
              <a:rPr lang="it-IT" dirty="0" err="1">
                <a:solidFill>
                  <a:schemeClr val="tx1"/>
                </a:solidFill>
              </a:rPr>
              <a:t>belediye</a:t>
            </a:r>
            <a:r>
              <a:rPr lang="it-IT" dirty="0">
                <a:solidFill>
                  <a:schemeClr val="tx1"/>
                </a:solidFill>
              </a:rPr>
              <a:t> </a:t>
            </a:r>
            <a:r>
              <a:rPr lang="it-IT" dirty="0" err="1">
                <a:solidFill>
                  <a:schemeClr val="tx1"/>
                </a:solidFill>
              </a:rPr>
              <a:t>meclisi</a:t>
            </a:r>
            <a:r>
              <a:rPr lang="it-IT" dirty="0">
                <a:solidFill>
                  <a:schemeClr val="tx1"/>
                </a:solidFill>
              </a:rPr>
              <a:t>) per il processo decisionale sulle questioni municipali.
All'interno di questo quadro unitario, la Turchia è suddivisa in 81 province (il o </a:t>
            </a:r>
            <a:r>
              <a:rPr lang="it-IT" dirty="0" err="1">
                <a:solidFill>
                  <a:schemeClr val="tx1"/>
                </a:solidFill>
              </a:rPr>
              <a:t>vilayet</a:t>
            </a:r>
            <a:r>
              <a:rPr lang="it-IT" dirty="0">
                <a:solidFill>
                  <a:schemeClr val="tx1"/>
                </a:solidFill>
              </a:rPr>
              <a:t>) per scopi amministrativi. Ogni provincia è divisa in distretti (</a:t>
            </a:r>
            <a:r>
              <a:rPr lang="it-IT" dirty="0" err="1">
                <a:solidFill>
                  <a:schemeClr val="tx1"/>
                </a:solidFill>
              </a:rPr>
              <a:t>ilçe</a:t>
            </a:r>
            <a:r>
              <a:rPr lang="it-IT" dirty="0">
                <a:solidFill>
                  <a:schemeClr val="tx1"/>
                </a:solidFill>
              </a:rPr>
              <a:t>), per un totale di 973 distretti. [158] La Turchia è inoltre suddivisa in 7 regioni (</a:t>
            </a:r>
            <a:r>
              <a:rPr lang="it-IT" dirty="0" err="1">
                <a:solidFill>
                  <a:schemeClr val="tx1"/>
                </a:solidFill>
              </a:rPr>
              <a:t>bölge</a:t>
            </a:r>
            <a:r>
              <a:rPr lang="it-IT" dirty="0">
                <a:solidFill>
                  <a:schemeClr val="tx1"/>
                </a:solidFill>
              </a:rPr>
              <a:t>) e 21 </a:t>
            </a:r>
            <a:r>
              <a:rPr lang="it-IT" dirty="0" err="1">
                <a:solidFill>
                  <a:schemeClr val="tx1"/>
                </a:solidFill>
              </a:rPr>
              <a:t>sottoregioni</a:t>
            </a:r>
            <a:r>
              <a:rPr lang="it-IT" dirty="0">
                <a:solidFill>
                  <a:schemeClr val="tx1"/>
                </a:solidFill>
              </a:rPr>
              <a:t> a fini geografici, demografici ed economici. Questo non si riferisce a una divisione amministrativa.
</a:t>
            </a:r>
            <a:r>
              <a:rPr lang="it-IT" u="sng" dirty="0">
                <a:hlinkClick r:id="rId2"/>
              </a:rPr>
              <a:t>https://en.wikipedia.org/wiki/Turkey</a:t>
            </a:r>
            <a:endParaRPr lang="en-US" dirty="0"/>
          </a:p>
          <a:p>
            <a:endParaRPr lang="en-US" dirty="0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>
          <a:xfrm>
            <a:off x="3969327" y="6380017"/>
            <a:ext cx="4184073" cy="341457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678" y="366385"/>
            <a:ext cx="1133954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32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15AFC-058A-FF4F-A98B-737D1FE47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8701" y="1038225"/>
            <a:ext cx="10368240" cy="4455151"/>
          </a:xfrm>
        </p:spPr>
        <p:txBody>
          <a:bodyPr/>
          <a:lstStyle/>
          <a:p>
            <a:r>
              <a:rPr lang="it-IT" sz="6600" dirty="0"/>
              <a:t>DEMOCRAZIA/</a:t>
            </a:r>
            <a:br>
              <a:rPr lang="it-IT" sz="6600" dirty="0"/>
            </a:br>
            <a:r>
              <a:rPr lang="it-IT" sz="6600" dirty="0"/>
              <a:t>Modulo di cittadinanza civica Utena "</a:t>
            </a:r>
            <a:r>
              <a:rPr lang="it-IT" sz="6600" dirty="0" err="1"/>
              <a:t>Saulė</a:t>
            </a:r>
            <a:r>
              <a:rPr lang="it-IT" sz="6600" dirty="0"/>
              <a:t>' </a:t>
            </a:r>
            <a:r>
              <a:rPr lang="it-IT" sz="6600" dirty="0" err="1"/>
              <a:t>Gymnasium</a:t>
            </a:r>
            <a:r>
              <a:rPr lang="it-IT" sz="6600" dirty="0"/>
              <a:t> 
</a:t>
            </a:r>
            <a:endParaRPr lang="en-US" sz="6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7E8067-5A01-674C-95D8-5E2CB7287D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5045" y="5493376"/>
            <a:ext cx="8045373" cy="74227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Grafik 3" descr="A picture containing logo&#10;&#10;Description automatically generated">
            <a:extLst>
              <a:ext uri="{FF2B5EF4-FFF2-40B4-BE49-F238E27FC236}">
                <a16:creationId xmlns:a16="http://schemas.microsoft.com/office/drawing/2014/main" id="{8B67029D-13E4-BC44-A0DD-043723D2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678" y="6131626"/>
            <a:ext cx="1508125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id="{785C29A9-A69F-3249-A76B-53923856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0" y="6060188"/>
            <a:ext cx="16827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15EE5D-9BAF-4A4B-9E00-2856996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69514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/>
              <a:t>Italia - Repubblica Democratica</a:t>
            </a:r>
            <a:br>
              <a:rPr lang="en-US" b="1"/>
            </a:br>
            <a:r>
              <a:rPr lang="en-US" b="1"/>
              <a:t>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3699164" y="2265218"/>
            <a:ext cx="4759036" cy="3632261"/>
          </a:xfrm>
        </p:spPr>
        <p:txBody>
          <a:bodyPr/>
          <a:lstStyle/>
          <a:p>
            <a:pPr marL="0" indent="0">
              <a:buNone/>
            </a:pPr>
            <a:r>
              <a:rPr lang="it-IT" dirty="0">
                <a:solidFill>
                  <a:schemeClr val="tx1"/>
                </a:solidFill>
              </a:rPr>
              <a:t>Il governo italiano e le elezioni (video)
</a:t>
            </a:r>
            <a:r>
              <a:rPr lang="it-IT" dirty="0">
                <a:solidFill>
                  <a:schemeClr val="tx1"/>
                </a:solidFill>
                <a:hlinkClick r:id="rId2"/>
              </a:rPr>
              <a:t>https://www.youtube.com/watch?v=bNpRqTD2IBA</a:t>
            </a:r>
            <a:endParaRPr lang="it-IT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it-IT" dirty="0">
                <a:solidFill>
                  <a:schemeClr val="tx1"/>
                </a:solidFill>
              </a:rPr>
              <a:t>
</a:t>
            </a:r>
            <a:endParaRPr lang="en-US" dirty="0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1556" y="1240004"/>
            <a:ext cx="113347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9506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78082" y="322118"/>
            <a:ext cx="10151918" cy="1552399"/>
          </a:xfrm>
        </p:spPr>
        <p:txBody>
          <a:bodyPr/>
          <a:lstStyle/>
          <a:p>
            <a:pPr algn="ctr"/>
            <a:r>
              <a:rPr lang="lt-LT"/>
              <a:t>Italia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10172700" cy="1973179"/>
          </a:xfrm>
        </p:spPr>
        <p:txBody>
          <a:bodyPr/>
          <a:lstStyle/>
          <a:p>
            <a:r>
              <a:rPr lang="it-IT" dirty="0">
                <a:solidFill>
                  <a:schemeClr val="tx1"/>
                </a:solidFill>
              </a:rPr>
              <a:t>L'Italia è una repubblica democratica dal 2 giugno 1946, quando la monarchia fu abolita con referendum popolare. La costituzione fu promulgata il 1º gennaio 1948. Lo stato italiano è altamente centralizzato. Il prefetto di ciascuna delle province è nominato e risponde al governo centrale.</a:t>
            </a:r>
            <a:endParaRPr lang="en-US" dirty="0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>
          <a:xfrm>
            <a:off x="4038600" y="6375679"/>
            <a:ext cx="4114800" cy="345796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6919" y="4470741"/>
            <a:ext cx="2546170" cy="1697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4745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46909" y="394855"/>
            <a:ext cx="10183091" cy="1479662"/>
          </a:xfrm>
        </p:spPr>
        <p:txBody>
          <a:bodyPr>
            <a:normAutofit fontScale="90000"/>
          </a:bodyPr>
          <a:lstStyle/>
          <a:p>
            <a:pPr algn="ctr"/>
            <a:r>
              <a:rPr lang="it-IT"/>
              <a:t>Governo italiano</a:t>
            </a:r>
            <a:br>
              <a:rPr lang="it-IT"/>
            </a:br>
            <a:r>
              <a:rPr lang="it-IT"/>
              <a:t>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1257300" y="1507958"/>
            <a:ext cx="4800600" cy="4397542"/>
          </a:xfrm>
        </p:spPr>
        <p:txBody>
          <a:bodyPr>
            <a:normAutofit fontScale="85000" lnSpcReduction="20000"/>
          </a:bodyPr>
          <a:lstStyle/>
          <a:p>
            <a:r>
              <a:rPr lang="it-IT" dirty="0">
                <a:solidFill>
                  <a:schemeClr val="tx1"/>
                </a:solidFill>
              </a:rPr>
              <a:t>Il governo italiano ha la forma di una repubblica democratica ed è stato istituito da una costituzione nel 1948. Si compone di suddivisioni legislative, esecutive e giudiziarie, nonché di un capo di Stato o presidente.
L'articolo 1 della Costituzione italiana afferma: L'Italia è una Repubblica democratica fondata sul lavoro. La sovranità appartiene al popolo ed è esercitata dal popolo nelle forme e nei limiti della Costituzione. [1]
Affermando che l'Italia è una repubblica democratica, l'articolo dichiara solennemente i risultati del referendum costituzionale che ha avuto luogo il 2 giugno 1946. Lo Stato non è una proprietà ereditaria del monarca regnante, ma è invece una Res </a:t>
            </a:r>
            <a:r>
              <a:rPr lang="it-IT" dirty="0" err="1">
                <a:solidFill>
                  <a:schemeClr val="tx1"/>
                </a:solidFill>
              </a:rPr>
              <a:t>Publica</a:t>
            </a:r>
            <a:r>
              <a:rPr lang="it-IT" dirty="0">
                <a:solidFill>
                  <a:schemeClr val="tx1"/>
                </a:solidFill>
              </a:rPr>
              <a:t>, appartenente a tutti.
</a:t>
            </a:r>
            <a:endParaRPr lang="en-US" dirty="0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6647796" y="1507958"/>
            <a:ext cx="4800600" cy="4397542"/>
          </a:xfrm>
        </p:spPr>
        <p:txBody>
          <a:bodyPr>
            <a:normAutofit fontScale="85000" lnSpcReduction="20000"/>
          </a:bodyPr>
          <a:lstStyle/>
          <a:p>
            <a:r>
              <a:rPr lang="it-IT" dirty="0">
                <a:solidFill>
                  <a:schemeClr val="tx1"/>
                </a:solidFill>
              </a:rPr>
              <a:t>Le persone che sono chiamate ad amministrare temporaneamente la repubblica non sono proprietari, ma servi; E i governati non sono sudditi, ma cittadini. E la sovranità, cioè il potere di fare scelte che coinvolgono l'intera comunità, appartiene al popolo, secondo il concetto di democrazia, dal greco demos (popolo) e </a:t>
            </a:r>
            <a:r>
              <a:rPr lang="it-IT" dirty="0" err="1">
                <a:solidFill>
                  <a:schemeClr val="tx1"/>
                </a:solidFill>
              </a:rPr>
              <a:t>kratìa</a:t>
            </a:r>
            <a:r>
              <a:rPr lang="it-IT" dirty="0">
                <a:solidFill>
                  <a:schemeClr val="tx1"/>
                </a:solidFill>
              </a:rPr>
              <a:t> (potere). Tuttavia, questo potere non deve essere esercitato arbitrariamente, ma nelle forme e nei limiti stabiliti dallo Stato di diritto.
</a:t>
            </a:r>
            <a:r>
              <a:rPr lang="it-IT" u="sng" dirty="0">
                <a:hlinkClick r:id="rId2"/>
              </a:rPr>
              <a:t>https://en.wikipedia.org/wiki/Government_of_Italy</a:t>
            </a:r>
            <a:endParaRPr lang="en-US" dirty="0"/>
          </a:p>
          <a:p>
            <a:endParaRPr lang="en-US" dirty="0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>
          <a:xfrm>
            <a:off x="4038599" y="6375678"/>
            <a:ext cx="4159827" cy="409585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1535" y="4592804"/>
            <a:ext cx="1133475" cy="75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2569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26127" y="394855"/>
            <a:ext cx="10203873" cy="1479662"/>
          </a:xfrm>
        </p:spPr>
        <p:txBody>
          <a:bodyPr>
            <a:normAutofit fontScale="90000"/>
          </a:bodyPr>
          <a:lstStyle/>
          <a:p>
            <a:pPr algn="ctr"/>
            <a:r>
              <a:rPr lang="it-IT" b="1"/>
              <a:t>Norvegia</a:t>
            </a:r>
            <a:br>
              <a:rPr lang="it-IT" b="1"/>
            </a:br>
            <a:r>
              <a:rPr lang="it-IT" b="1"/>
              <a:t>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>
                <a:solidFill>
                  <a:schemeClr val="tx1"/>
                </a:solidFill>
              </a:rPr>
              <a:t>Quanto è potente la Norvegia? (video)
</a:t>
            </a:r>
            <a:r>
              <a:rPr lang="it-IT" u="sng" dirty="0">
                <a:hlinkClick r:id="rId2"/>
              </a:rPr>
              <a:t>https://www.youtube.com/watch?v=YRDNbi1qEOQ</a:t>
            </a:r>
            <a:endParaRPr lang="en-US" dirty="0"/>
          </a:p>
          <a:p>
            <a:endParaRPr lang="en-US" dirty="0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it-IT" dirty="0">
                <a:solidFill>
                  <a:schemeClr val="tx1"/>
                </a:solidFill>
              </a:rPr>
              <a:t>La Casa Reale di Norvegia
</a:t>
            </a:r>
            <a:r>
              <a:rPr lang="it-IT" u="sng" dirty="0">
                <a:hlinkClick r:id="rId3"/>
              </a:rPr>
              <a:t>https://www.royalcourt.no/seksjon.html?tid=27679&amp;sek=27258</a:t>
            </a:r>
            <a:endParaRPr lang="en-US" dirty="0"/>
          </a:p>
          <a:p>
            <a:endParaRPr lang="en-US" dirty="0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>
          <a:xfrm>
            <a:off x="4073236" y="6317673"/>
            <a:ext cx="4080164" cy="403802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4101" y="1128451"/>
            <a:ext cx="113347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2620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b="1"/>
              <a:t>Regno Unito</a:t>
            </a:r>
            <a:br>
              <a:rPr lang="it-IT" b="1"/>
            </a:br>
            <a:r>
              <a:rPr lang="it-IT" b="1"/>
              <a:t>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it-IT" dirty="0"/>
              <a:t>La famiglia reale britannica spiegata (video)</a:t>
            </a:r>
            <a:endParaRPr lang="en-US" b="1" dirty="0"/>
          </a:p>
          <a:p>
            <a:r>
              <a:rPr lang="it-IT" u="sng" dirty="0">
                <a:hlinkClick r:id="rId2"/>
              </a:rPr>
              <a:t>https://www.youtube.com/watch?v=agGQgR981AY</a:t>
            </a:r>
            <a:endParaRPr lang="en-US" dirty="0"/>
          </a:p>
          <a:p>
            <a:endParaRPr lang="en-US" dirty="0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it-IT" dirty="0"/>
              <a:t>Il sistema politico britannico spiegato (video)</a:t>
            </a:r>
            <a:endParaRPr lang="en-US" b="1" dirty="0"/>
          </a:p>
          <a:p>
            <a:r>
              <a:rPr lang="it-IT" u="sng" dirty="0">
                <a:hlinkClick r:id="rId3"/>
              </a:rPr>
              <a:t>https://www.youtube.com/watch?v=HkfC8J95lGw</a:t>
            </a:r>
            <a:endParaRPr lang="en-US" dirty="0"/>
          </a:p>
          <a:p>
            <a:endParaRPr lang="en-US" dirty="0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4101" y="1252357"/>
            <a:ext cx="1133475" cy="571500"/>
          </a:xfrm>
          <a:prstGeom prst="rect">
            <a:avLst/>
          </a:prstGeom>
        </p:spPr>
      </p:pic>
      <p:pic>
        <p:nvPicPr>
          <p:cNvPr id="7" name="Paveikslėlis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6711" y="3533821"/>
            <a:ext cx="3901778" cy="2188654"/>
          </a:xfrm>
          <a:prstGeom prst="rect">
            <a:avLst/>
          </a:prstGeom>
        </p:spPr>
      </p:pic>
      <p:pic>
        <p:nvPicPr>
          <p:cNvPr id="8" name="Paveikslėlis 7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758" y="3776265"/>
            <a:ext cx="3941094" cy="216487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224595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36518" y="342900"/>
            <a:ext cx="10193482" cy="1531617"/>
          </a:xfrm>
        </p:spPr>
        <p:txBody>
          <a:bodyPr>
            <a:normAutofit fontScale="90000"/>
          </a:bodyPr>
          <a:lstStyle/>
          <a:p>
            <a:pPr algn="ctr"/>
            <a:r>
              <a:rPr lang="it-IT" b="1"/>
              <a:t>Regno Unito</a:t>
            </a:r>
            <a:br>
              <a:rPr lang="it-IT" b="1"/>
            </a:br>
            <a:r>
              <a:rPr lang="it-IT" b="1"/>
              <a:t>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1257300" y="2244436"/>
            <a:ext cx="10172700" cy="1942553"/>
          </a:xfrm>
        </p:spPr>
        <p:txBody>
          <a:bodyPr/>
          <a:lstStyle/>
          <a:p>
            <a:pPr marL="0" indent="0" algn="just">
              <a:buNone/>
            </a:pPr>
            <a:r>
              <a:rPr lang="it-IT">
                <a:solidFill>
                  <a:schemeClr val="tx1"/>
                </a:solidFill>
              </a:rPr>
              <a:t>La monarchia è la più antica forma di governo nel Regno Unito. In una monarchia, un re o una regina è Capo di Stato. La monarchia britannica è conosciuta come una monarchia costituzionale. Ciò significa che, mentre il sovrano è capo di Stato, la capacità di fare e approvare la legislazione risiede in un parlamento eletto.
</a:t>
            </a:r>
            <a:endParaRPr lang="en-US" dirty="0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>
          <a:xfrm>
            <a:off x="4038600" y="6375679"/>
            <a:ext cx="4114800" cy="345796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3862" y="1220648"/>
            <a:ext cx="1133954" cy="5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0474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vadinimas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DISCUSSIONE
</a:t>
            </a:r>
            <a:endParaRPr lang="en-US" dirty="0"/>
          </a:p>
        </p:txBody>
      </p:sp>
      <p:sp>
        <p:nvSpPr>
          <p:cNvPr id="7" name="Turinio vietos rezervavimo ženklas 6"/>
          <p:cNvSpPr>
            <a:spLocks noGrp="1"/>
          </p:cNvSpPr>
          <p:nvPr>
            <p:ph idx="1"/>
          </p:nvPr>
        </p:nvSpPr>
        <p:spPr>
          <a:xfrm>
            <a:off x="1251678" y="2286001"/>
            <a:ext cx="10178322" cy="3593591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chemeClr val="tx1"/>
                </a:solidFill>
              </a:rPr>
              <a:t>Quali immagini ti vengono in mente quando senti la parola "governo"?
Se governassi il paese, cosa cambieresti? Perché?
Cosa fa effettivamente un governo e cosa dovrebbe fare?
Sei contento del governo del tuo paese?  Perché?
Preferiresti lavorare nel governo locale o nazionale?
Quali successi ha ottenuto il suo governo?
Se scrivessi una lettera al tuo governo, di cosa scriveresti?
Vai al tuo compito nel manuale dello studente.</a:t>
            </a:r>
            <a:endParaRPr lang="en-US" dirty="0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>
          <a:xfrm>
            <a:off x="4052454" y="6338455"/>
            <a:ext cx="4100945" cy="383020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0850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referenze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187670" y="1261873"/>
            <a:ext cx="10178322" cy="4727447"/>
          </a:xfrm>
        </p:spPr>
        <p:txBody>
          <a:bodyPr>
            <a:normAutofit fontScale="55000" lnSpcReduction="20000"/>
          </a:bodyPr>
          <a:lstStyle/>
          <a:p>
            <a:r>
              <a:rPr lang="lt-LT" b="1" u="sng" dirty="0">
                <a:hlinkClick r:id="rId2"/>
              </a:rPr>
              <a:t>https://pasauliolietuvis.lt/lietuvos-respublikos-prezidento-gitano-nausedos-sveikinimas-valstybes-dienos-proga/</a:t>
            </a:r>
            <a:endParaRPr lang="en-US" dirty="0"/>
          </a:p>
          <a:p>
            <a:r>
              <a:rPr lang="it-IT" b="1" u="sng" dirty="0">
                <a:hlinkClick r:id="rId3"/>
              </a:rPr>
              <a:t>https://www.youtube.com/watch?v=agGQgR981AY</a:t>
            </a:r>
            <a:endParaRPr lang="en-US" dirty="0"/>
          </a:p>
          <a:p>
            <a:r>
              <a:rPr lang="it-IT" b="1" u="sng" dirty="0">
                <a:hlinkClick r:id="rId4"/>
              </a:rPr>
              <a:t>https://www.youtube.com/watch?v=YRDNbi1qEOQ</a:t>
            </a:r>
            <a:endParaRPr lang="en-US" dirty="0"/>
          </a:p>
          <a:p>
            <a:r>
              <a:rPr lang="it-IT" b="1" u="sng" dirty="0">
                <a:hlinkClick r:id="rId5"/>
              </a:rPr>
              <a:t>https://www.royalcourt.no/seksjon.html?tid=27679&amp;sek=27258</a:t>
            </a:r>
            <a:endParaRPr lang="en-US" dirty="0"/>
          </a:p>
          <a:p>
            <a:r>
              <a:rPr lang="it-IT" b="1" u="sng" dirty="0">
                <a:hlinkClick r:id="rId6"/>
              </a:rPr>
              <a:t>https://en.wikipedia.org/wiki/Government_of_Italy</a:t>
            </a:r>
            <a:endParaRPr lang="en-US" dirty="0"/>
          </a:p>
          <a:p>
            <a:r>
              <a:rPr lang="en-US" b="1" u="sng" dirty="0">
                <a:hlinkClick r:id="rId7"/>
              </a:rPr>
              <a:t>https://www.youtube.com/watch?v=bNpRqTD2IBA</a:t>
            </a:r>
            <a:endParaRPr lang="en-US" dirty="0"/>
          </a:p>
          <a:p>
            <a:r>
              <a:rPr lang="it-IT" b="1" u="sng" dirty="0">
                <a:hlinkClick r:id="rId8"/>
              </a:rPr>
              <a:t>https://www.youtube.com/watch?v=49Js5V3lSo4</a:t>
            </a:r>
            <a:endParaRPr lang="en-US" dirty="0"/>
          </a:p>
          <a:p>
            <a:r>
              <a:rPr lang="it-IT" b="1" u="sng" dirty="0">
                <a:hlinkClick r:id="rId9"/>
              </a:rPr>
              <a:t>https://www.youtube.com/watch?v=sp8J4za_3GI</a:t>
            </a:r>
            <a:endParaRPr lang="en-US" dirty="0"/>
          </a:p>
          <a:p>
            <a:r>
              <a:rPr lang="it-IT" b="1" u="sng" dirty="0">
                <a:hlinkClick r:id="rId10"/>
              </a:rPr>
              <a:t>http://www.3sektorius.lt/docs/Pilietiskumas_leidinys_2012_2013-01-17_13_48_37.pdf</a:t>
            </a:r>
            <a:endParaRPr lang="en-US" dirty="0"/>
          </a:p>
          <a:p>
            <a:r>
              <a:rPr lang="it-IT" dirty="0"/>
              <a:t>N. Letukienė, S. Bitlieriūtė, S. Bužinskas. </a:t>
            </a:r>
            <a:r>
              <a:rPr lang="it-IT" i="1" dirty="0"/>
              <a:t>Pilietiškumo pagrindai. IX-X klasei. </a:t>
            </a:r>
            <a:endParaRPr lang="lt-LT" i="1" dirty="0"/>
          </a:p>
          <a:p>
            <a:r>
              <a:rPr lang="en-US" b="1" dirty="0">
                <a:hlinkClick r:id="rId11"/>
              </a:rPr>
              <a:t>https://kids.britannica.com/kids/article/childrens-rights/476239</a:t>
            </a:r>
            <a:endParaRPr lang="lt-LT" b="1" dirty="0"/>
          </a:p>
          <a:p>
            <a:r>
              <a:rPr lang="en-US" b="1" u="sng" dirty="0">
                <a:hlinkClick r:id="rId12"/>
              </a:rPr>
              <a:t>https://www.lrt.lt/lituanica/aktualijos/751/1296302/lrt-trumpai-simonytes-vyriausybe-patvirtinta-kas-yra-naujieji-lietuvos-ministrai</a:t>
            </a:r>
            <a:endParaRPr lang="lt-LT" b="1" u="sng" dirty="0"/>
          </a:p>
          <a:p>
            <a:r>
              <a:rPr lang="en-US" b="1" dirty="0">
                <a:hlinkClick r:id="rId13"/>
              </a:rPr>
              <a:t>https://upload.wikimedia.org/wikipedia/commons/thumb/d/dd/Coat_of_arms_of_Lithuania.svg/800px-Coat_of_arms_of_Lithuania.svg.png</a:t>
            </a:r>
            <a:endParaRPr lang="lt-LT" b="1" dirty="0"/>
          </a:p>
          <a:p>
            <a:r>
              <a:rPr lang="lt-LT" b="1" dirty="0">
                <a:hlinkClick r:id="rId14"/>
              </a:rPr>
              <a:t>https://esldiscussions.com/g/government.html</a:t>
            </a:r>
            <a:endParaRPr lang="lt-LT" b="1" dirty="0"/>
          </a:p>
          <a:p>
            <a:r>
              <a:rPr lang="lt-LT" b="1" dirty="0">
                <a:hlinkClick r:id="rId15"/>
              </a:rPr>
              <a:t>https://en.wikipedia.org/wiki/Seimas</a:t>
            </a:r>
            <a:endParaRPr lang="lt-LT" b="1" dirty="0"/>
          </a:p>
          <a:p>
            <a:r>
              <a:rPr lang="en-US" dirty="0">
                <a:hlinkClick r:id="rId16"/>
              </a:rPr>
              <a:t>https://www.youtube.com/watch?v=WH9mTk1mxkI</a:t>
            </a:r>
            <a:endParaRPr lang="lt-LT" dirty="0"/>
          </a:p>
          <a:p>
            <a:r>
              <a:rPr lang="lt-LT" b="1" dirty="0">
                <a:hlinkClick r:id="rId17"/>
              </a:rPr>
              <a:t>https://lt.wikipedia.org/wiki/Vaizdas:Constitution_of_Lithuania_(cover).jpg</a:t>
            </a:r>
            <a:endParaRPr lang="lt-LT" b="1" dirty="0"/>
          </a:p>
          <a:p>
            <a:r>
              <a:rPr lang="lt-LT" b="1" dirty="0">
                <a:hlinkClick r:id="rId18"/>
              </a:rPr>
              <a:t>https://www.lrs.lt/home/Konstitucija/Konstitucija.htm</a:t>
            </a:r>
            <a:endParaRPr lang="lt-LT" b="1" dirty="0"/>
          </a:p>
          <a:p>
            <a:endParaRPr lang="lt-LT" b="1" dirty="0"/>
          </a:p>
          <a:p>
            <a:endParaRPr lang="lt-LT" b="1" dirty="0"/>
          </a:p>
          <a:p>
            <a:endParaRPr lang="lt-LT" b="1" dirty="0"/>
          </a:p>
          <a:p>
            <a:endParaRPr lang="lt-LT" b="1" dirty="0"/>
          </a:p>
          <a:p>
            <a:endParaRPr lang="en-US" b="1" dirty="0"/>
          </a:p>
          <a:p>
            <a:endParaRPr lang="lt-LT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>
          <a:xfrm>
            <a:off x="4073236" y="6442363"/>
            <a:ext cx="4080164" cy="279111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506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DD896-32BA-0B47-9B8F-0D7F0D133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/>
              <a:t>TEMA 3: PRESENTAZIONE DELLO STATO E DELLA SOCIETÀ CIVILE</a:t>
            </a:r>
            <a:br>
              <a:rPr lang="it-IT" dirty="0"/>
            </a:br>
            <a:br>
              <a:rPr lang="it-IT" dirty="0"/>
            </a:br>
            <a:r>
              <a:rPr lang="it-IT" dirty="0"/>
              <a:t>
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A591B9-B74A-8243-862E-92B945949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9241" y="11566566"/>
            <a:ext cx="10178321" cy="676935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B18A1CAB-74DD-B341-B670-9ECABBDA0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6722079-BBE2-754F-A87B-9FAE617B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2480"/>
            <a:ext cx="518603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FF228D38-254A-0743-AD46-66B756C20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34BADA24-ACE7-BC47-B15B-2F9C733A5BA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it-IT" altLang="en-US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2020-1-UK01-KA227-SCH-094437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</a:t>
            </a:r>
            <a:r>
              <a:rPr kumimoji="0" lang="en-US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8" name="Content Placeholder 3" descr="Logo&#10;&#10;Description automatically generated">
            <a:extLst>
              <a:ext uri="{FF2B5EF4-FFF2-40B4-BE49-F238E27FC236}">
                <a16:creationId xmlns:a16="http://schemas.microsoft.com/office/drawing/2014/main" id="{6AB00B85-E4ED-344D-A9F3-D79D0570CBE1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202" y="2535189"/>
            <a:ext cx="1508125" cy="10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Text&#10;&#10;Description automatically generated">
            <a:extLst>
              <a:ext uri="{FF2B5EF4-FFF2-40B4-BE49-F238E27FC236}">
                <a16:creationId xmlns:a16="http://schemas.microsoft.com/office/drawing/2014/main" id="{4919B66D-046F-D64B-9B5F-24125C0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830" y="2511528"/>
            <a:ext cx="1890712" cy="10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9">
            <a:extLst>
              <a:ext uri="{FF2B5EF4-FFF2-40B4-BE49-F238E27FC236}">
                <a16:creationId xmlns:a16="http://schemas.microsoft.com/office/drawing/2014/main" id="{960B13B3-46E9-C942-9895-A2A8074BA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258" y="2545463"/>
            <a:ext cx="1697581" cy="10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">
            <a:extLst>
              <a:ext uri="{FF2B5EF4-FFF2-40B4-BE49-F238E27FC236}">
                <a16:creationId xmlns:a16="http://schemas.microsoft.com/office/drawing/2014/main" id="{FAC62EAC-5A16-7D4E-AF57-BE69C8ADB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732" y="2491689"/>
            <a:ext cx="1508124" cy="11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ext&#10;&#10;Description automatically generated">
            <a:extLst>
              <a:ext uri="{FF2B5EF4-FFF2-40B4-BE49-F238E27FC236}">
                <a16:creationId xmlns:a16="http://schemas.microsoft.com/office/drawing/2014/main" id="{47139EB6-9E6B-E64A-8ECB-099E1F35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327" y="3886777"/>
            <a:ext cx="1771650" cy="89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id="{6B48E10D-7F2B-5E4C-AF8B-4BC4987E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932" y="3879044"/>
            <a:ext cx="1905505" cy="9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id="{D7443FF5-E938-4A4B-AF2F-19313675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A2D3A3EF-F382-8045-A88E-52759836B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EBA9FAA2-47BA-2441-AB33-02AB2A48D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E7BD2943-4E9D-8F40-BA10-60413A8C3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22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>
            <a:normAutofit fontScale="90000"/>
          </a:bodyPr>
          <a:lstStyle/>
          <a:p>
            <a:r>
              <a:rPr lang="it-IT"/>
              <a:t>"Cos'è la LITUANIA?" di Jokūbas Laukaitis</a:t>
            </a:r>
            <a:br>
              <a:rPr lang="it-IT"/>
            </a:br>
            <a:r>
              <a:rPr lang="it-IT"/>
              <a:t>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343118" y="1896980"/>
            <a:ext cx="10178322" cy="778041"/>
          </a:xfrm>
        </p:spPr>
        <p:txBody>
          <a:bodyPr/>
          <a:lstStyle/>
          <a:p>
            <a:r>
              <a:rPr lang="en-US" dirty="0"/>
              <a:t>	</a:t>
            </a:r>
            <a:r>
              <a:rPr lang="en-US" dirty="0">
                <a:hlinkClick r:id="rId2"/>
              </a:rPr>
              <a:t>https://www.youtube.com/watch?v=WH9mTk1mxkI</a:t>
            </a:r>
            <a:endParaRPr lang="lt-LT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 rotWithShape="1">
          <a:blip r:embed="rId3"/>
          <a:srcRect l="3333" t="13019" r="27436" b="18832"/>
          <a:stretch/>
        </p:blipFill>
        <p:spPr>
          <a:xfrm>
            <a:off x="2530708" y="2755125"/>
            <a:ext cx="7409875" cy="410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622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/>
              <a:t>La Lituania è una repubblica parlamentare</a:t>
            </a:r>
            <a:br>
              <a:rPr lang="it-IT"/>
            </a:br>
            <a:r>
              <a:rPr lang="it-IT"/>
              <a:t>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51678" y="2286001"/>
            <a:ext cx="10178322" cy="3593591"/>
          </a:xfrm>
        </p:spPr>
        <p:txBody>
          <a:bodyPr/>
          <a:lstStyle/>
          <a:p>
            <a:pPr algn="just"/>
            <a:r>
              <a:rPr lang="it-IT">
                <a:solidFill>
                  <a:schemeClr val="tx1"/>
                </a:solidFill>
              </a:rPr>
              <a:t>L'attuale Stato democratico della Lituania è uno Stato indipendente e moderno che rispetta i diritti e le responsabilità dei suoi cittadini. Il loro garante più importante è la Costituzione permanente dello stato adottata nel 1992. La legge fondamentale dello stato garantisce la partecipazione dei cittadini all'amministrazione statale, il principio della separazione dei poteri e altri attributi necessari di uno stato democratico. La Lituania di oggi è parte integrante di una civiltà europea. Il 2004 è stato l'anno storico dell'integrazione del paese nell'UE e nella NATO. Nonostante le sfide demografiche che sono sorte, la crisi di identità e la crisi economica, pandemica, abbiamo superato una fase difficile in pochissimo tempo e possiamo esserne orgogliosi.
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521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/>
              <a:t>LIthuania - REPUBBLICA DEMOCRATICA
</a:t>
            </a:r>
            <a:endParaRPr lang="en-US" dirty="0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  <p:pic>
        <p:nvPicPr>
          <p:cNvPr id="4" name="Paveikslėlis 3"/>
          <p:cNvPicPr>
            <a:picLocks noChangeAspect="1"/>
          </p:cNvPicPr>
          <p:nvPr/>
        </p:nvPicPr>
        <p:blipFill rotWithShape="1">
          <a:blip r:embed="rId2"/>
          <a:srcRect t="20204"/>
          <a:stretch/>
        </p:blipFill>
        <p:spPr>
          <a:xfrm>
            <a:off x="2478702" y="1532020"/>
            <a:ext cx="7571480" cy="3398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9243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>
            <a:normAutofit fontScale="90000"/>
          </a:bodyPr>
          <a:lstStyle/>
          <a:p>
            <a:r>
              <a:rPr lang="lt-LT" sz="5400" b="1"/>
              <a:t>CARATTERISTICHE DELLA DEMOCRAZIA LITUANA
</a:t>
            </a:r>
            <a:endParaRPr lang="en-US" b="1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51678" y="1874517"/>
            <a:ext cx="10178322" cy="400507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it-IT" dirty="0">
                <a:solidFill>
                  <a:schemeClr val="tx1"/>
                </a:solidFill>
                <a:latin typeface="Georgia" panose="02040502050405020303" pitchFamily="18" charset="0"/>
              </a:rPr>
              <a:t>LA LITUANIA È UNA PRESIDENZA MARGINALE.
LE PERSONE SONO LA FONTE DEL GOVERNO. LA SOVRANITÀ APPARTIENE ALLA NAZIONE.
IL POTERE DEL GOVERNO È LIMITATO DALLA COSTITUZIONE.
LE AUTORITÀ PUBBLICHE SONO AL SERVIZIO DELLE PERSONE.
L'IGNORANZA DELLA LEGGE NON ESONERA DALLA RESPONSABILITÀ.
ELEZIONI REGOLARI.
I CITTADINI HANNO IL DIRITTO DI CRITICARE IL LAVORO DEI FUNZIONARI PUBBLICI.
LIBERTÀ DI ESPRIMERE CONVINZIONI E DIFFONDERE INFORMAZIONI A MENO CHE NON SIANO COINVOLTI IN ATTIVITÀ CRIMINALI.
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>
          <a:xfrm>
            <a:off x="4083626" y="6400799"/>
            <a:ext cx="4069773" cy="320675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5498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/>
              <a:t>LA STRADA DELLA DEMOCRAZIA LITUANA
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>
          <a:xfrm>
            <a:off x="4038600" y="6375679"/>
            <a:ext cx="4114800" cy="345796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  <p:pic>
        <p:nvPicPr>
          <p:cNvPr id="5" name="Turinio vietos rezervavimo ženklas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1678" y="1812758"/>
            <a:ext cx="5750560" cy="3594100"/>
          </a:xfrm>
          <a:prstGeom prst="rect">
            <a:avLst/>
          </a:prstGeom>
        </p:spPr>
      </p:pic>
      <p:sp>
        <p:nvSpPr>
          <p:cNvPr id="6" name="Stačiakampis 5"/>
          <p:cNvSpPr/>
          <p:nvPr/>
        </p:nvSpPr>
        <p:spPr>
          <a:xfrm>
            <a:off x="7055427" y="1787236"/>
            <a:ext cx="37855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I LITUANI SONO:
COMBATTENTI PER LA LIBERTÀ
</a:t>
            </a:r>
            <a:r>
              <a:rPr lang="en-US" dirty="0"/>
              <a:t>BOOK CARRIERS</a:t>
            </a: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dirty="0"/>
              <a:t>VOLONTARI
DISSIDENTI
RESISTORI
DIFENSORI DEI DIRITTI UMANI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5382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it-IT" b="1"/>
              <a:t>Costituzione della Repubblica di Lituania, 25-10-1992 
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>
          <a:xfrm>
            <a:off x="4038600" y="6375679"/>
            <a:ext cx="4114800" cy="345796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  <p:pic>
        <p:nvPicPr>
          <p:cNvPr id="5" name="Turinio vietos rezervavimo ženklas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21224" y="2086392"/>
            <a:ext cx="1931594" cy="2815299"/>
          </a:xfrm>
          <a:prstGeom prst="rect">
            <a:avLst/>
          </a:prstGeom>
        </p:spPr>
      </p:pic>
      <p:sp>
        <p:nvSpPr>
          <p:cNvPr id="3" name="Stačiakampis 2"/>
          <p:cNvSpPr/>
          <p:nvPr/>
        </p:nvSpPr>
        <p:spPr>
          <a:xfrm>
            <a:off x="3368040" y="499235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https://lt.wikipedia.org/wiki/Vaizdas:Constitution_of_Lithuania_(cover).jpg</a:t>
            </a:r>
            <a:endParaRPr lang="lt-LT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515238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2067</Words>
  <Application>Microsoft Office PowerPoint</Application>
  <PresentationFormat>Widescreen</PresentationFormat>
  <Paragraphs>120</Paragraphs>
  <Slides>27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34" baseType="lpstr">
      <vt:lpstr>Arial</vt:lpstr>
      <vt:lpstr>Calibri</vt:lpstr>
      <vt:lpstr>Georgia</vt:lpstr>
      <vt:lpstr>Gill Sans MT</vt:lpstr>
      <vt:lpstr>Impact</vt:lpstr>
      <vt:lpstr>Verdana</vt:lpstr>
      <vt:lpstr>Badge</vt:lpstr>
      <vt:lpstr>Nobody will be left behind (nwblb)</vt:lpstr>
      <vt:lpstr>DEMOCRAZIA/ Modulo di cittadinanza civica Utena "Saulė' Gymnasium 
</vt:lpstr>
      <vt:lpstr>TEMA 3: PRESENTAZIONE DELLO STATO E DELLA SOCIETÀ CIVILE  
</vt:lpstr>
      <vt:lpstr>"Cos'è la LITUANIA?" di Jokūbas Laukaitis 
</vt:lpstr>
      <vt:lpstr>La Lituania è una repubblica parlamentare 
</vt:lpstr>
      <vt:lpstr>LIthuania - REPUBBLICA DEMOCRATICA
</vt:lpstr>
      <vt:lpstr>CARATTERISTICHE DELLA DEMOCRAZIA LITUANA
</vt:lpstr>
      <vt:lpstr>LA STRADA DELLA DEMOCRAZIA LITUANA
</vt:lpstr>
      <vt:lpstr>Costituzione della Repubblica di Lituania, 25-10-1992 
</vt:lpstr>
      <vt:lpstr>IL GOVERNO DELLA REPUBBLICA DI LITUANIA:
</vt:lpstr>
      <vt:lpstr>IL PRESIDENTE DELLA REPUBBLICA DI LITUANIA
</vt:lpstr>
      <vt:lpstr>IL PRESIDENTE DELLA REPUBBLICA
</vt:lpstr>
      <vt:lpstr>IL SEIMAS DELLA REPUBBLICA DI LITUANIA
</vt:lpstr>
      <vt:lpstr>IL SEIMAS DELLA REPUBBLICA DI LITUANIA
</vt:lpstr>
      <vt:lpstr>IL GOVERNO DELLA REPUBBLICA DI LITUANIA
</vt:lpstr>
      <vt:lpstr>LA COSTITUZIONE DELLA REPUBBLICA DI LITUANIA: I DIRITTI E I DOVERI DEI CITTADINI
</vt:lpstr>
      <vt:lpstr>DICHIARAZIONE DEI DIRITTI DEL FANCIULLO, 1959
</vt:lpstr>
      <vt:lpstr>Repubblica di Turchia 
</vt:lpstr>
      <vt:lpstr>DIVISIONI AMMINISTRATIVE </vt:lpstr>
      <vt:lpstr>Italia - Repubblica Democratica 
</vt:lpstr>
      <vt:lpstr>Italia
</vt:lpstr>
      <vt:lpstr>Governo italiano 
</vt:lpstr>
      <vt:lpstr>Norvegia 
</vt:lpstr>
      <vt:lpstr>Regno Unito 
</vt:lpstr>
      <vt:lpstr>Regno Unito 
</vt:lpstr>
      <vt:lpstr>DISCUSSIONE
</vt:lpstr>
      <vt:lpstr>referenze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caterina esposito</cp:lastModifiedBy>
  <cp:revision>149</cp:revision>
  <dcterms:created xsi:type="dcterms:W3CDTF">2021-12-01T10:07:52Z</dcterms:created>
  <dcterms:modified xsi:type="dcterms:W3CDTF">2022-12-10T18:24:28Z</dcterms:modified>
</cp:coreProperties>
</file>