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Gill Sans" panose="020B0604020202020204" charset="0"/>
      <p:regular r:id="rId28"/>
      <p:bold r:id="rId29"/>
    </p:embeddedFont>
    <p:embeddedFont>
      <p:font typeface="Impact" panose="020B0806030902050204" pitchFamily="34" charset="0"/>
      <p:regular r:id="rId30"/>
    </p:embeddedFont>
    <p:embeddedFont>
      <p:font typeface="Verdana" panose="020B0604030504040204" pitchFamily="34" charset="0"/>
      <p:regular r:id="rId31"/>
      <p:bold r:id="rId32"/>
      <p:italic r:id="rId33"/>
      <p:boldItalic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5" roundtripDataSignature="AMtx7mguluXzPxwFO8UsvOP8NJ4VJL4nK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C2524A6-AED9-4D7B-9540-E1AA42439EAF}">
  <a:tblStyle styleId="{0C2524A6-AED9-4D7B-9540-E1AA42439EA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8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9" Type="http://schemas.openxmlformats.org/officeDocument/2006/relationships/tableStyles" Target="tableStyles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customschemas.google.com/relationships/presentationmetadata" Target="meta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6" name="Google Shape;206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1" name="Google Shape;22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" name="Google Shape;22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8" name="Google Shape;238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2" name="Google Shape;17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 title="scalloped circle"/>
          <p:cNvSpPr/>
          <p:nvPr/>
        </p:nvSpPr>
        <p:spPr>
          <a:xfrm>
            <a:off x="3557016" y="630936"/>
            <a:ext cx="5235575" cy="5229225"/>
          </a:xfrm>
          <a:custGeom>
            <a:avLst/>
            <a:gdLst/>
            <a:ahLst/>
            <a:cxnLst/>
            <a:rect l="l" t="t" r="r" b="b"/>
            <a:pathLst>
              <a:path w="3298" h="3294" extrusionOk="0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9" name="Google Shape;19;p19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9"/>
          <p:cNvSpPr txBox="1"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dk2"/>
                </a:solidFill>
              </a:defRPr>
            </a:lvl1pPr>
            <a:lvl2pPr lvl="1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19"/>
          <p:cNvSpPr txBox="1">
            <a:spLocks noGrp="1"/>
          </p:cNvSpPr>
          <p:nvPr>
            <p:ph type="dt" idx="10"/>
          </p:nvPr>
        </p:nvSpPr>
        <p:spPr>
          <a:xfrm>
            <a:off x="1078523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9"/>
          <p:cNvSpPr txBox="1">
            <a:spLocks noGrp="1"/>
          </p:cNvSpPr>
          <p:nvPr>
            <p:ph type="sldNum" idx="12"/>
          </p:nvPr>
        </p:nvSpPr>
        <p:spPr>
          <a:xfrm>
            <a:off x="9067218" y="6375679"/>
            <a:ext cx="2329723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24" name="Google Shape;24;p19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8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28"/>
          <p:cNvSpPr txBox="1">
            <a:spLocks noGrp="1"/>
          </p:cNvSpPr>
          <p:nvPr>
            <p:ph type="body" idx="1"/>
          </p:nvPr>
        </p:nvSpPr>
        <p:spPr>
          <a:xfrm rot="5400000">
            <a:off x="4544044" y="-1006365"/>
            <a:ext cx="3593591" cy="1017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8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2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28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9"/>
          <p:cNvSpPr txBox="1">
            <a:spLocks noGrp="1"/>
          </p:cNvSpPr>
          <p:nvPr>
            <p:ph type="title"/>
          </p:nvPr>
        </p:nvSpPr>
        <p:spPr>
          <a:xfrm rot="5400000">
            <a:off x="8012185" y="2436522"/>
            <a:ext cx="5600404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29"/>
          <p:cNvSpPr txBox="1">
            <a:spLocks noGrp="1"/>
          </p:cNvSpPr>
          <p:nvPr>
            <p:ph type="body" idx="1"/>
          </p:nvPr>
        </p:nvSpPr>
        <p:spPr>
          <a:xfrm rot="5400000">
            <a:off x="2653390" y="-1013705"/>
            <a:ext cx="5600405" cy="8392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9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29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29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0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0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0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0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0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1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1"/>
          <p:cNvSpPr txBox="1">
            <a:spLocks noGrp="1"/>
          </p:cNvSpPr>
          <p:nvPr>
            <p:ph type="body" idx="2"/>
          </p:nvPr>
        </p:nvSpPr>
        <p:spPr>
          <a:xfrm>
            <a:off x="6647796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1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1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dk2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2"/>
          <p:cNvSpPr txBox="1"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400"/>
              <a:buFont typeface="Impact"/>
              <a:buNone/>
              <a:defRPr sz="84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2"/>
          <p:cNvSpPr txBox="1"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22"/>
          <p:cNvSpPr txBox="1">
            <a:spLocks noGrp="1"/>
          </p:cNvSpPr>
          <p:nvPr>
            <p:ph type="dt" idx="10"/>
          </p:nvPr>
        </p:nvSpPr>
        <p:spPr>
          <a:xfrm>
            <a:off x="3236546" y="6375679"/>
            <a:ext cx="1493947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2"/>
          <p:cNvSpPr txBox="1">
            <a:spLocks noGrp="1"/>
          </p:cNvSpPr>
          <p:nvPr>
            <p:ph type="ftr" idx="11"/>
          </p:nvPr>
        </p:nvSpPr>
        <p:spPr>
          <a:xfrm>
            <a:off x="5279064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2"/>
          <p:cNvSpPr txBox="1">
            <a:spLocks noGrp="1"/>
          </p:cNvSpPr>
          <p:nvPr>
            <p:ph type="sldNum" idx="12"/>
          </p:nvPr>
        </p:nvSpPr>
        <p:spPr>
          <a:xfrm>
            <a:off x="9942434" y="6375679"/>
            <a:ext cx="148756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grpSp>
        <p:nvGrpSpPr>
          <p:cNvPr id="44" name="Google Shape;44;p22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45" name="Google Shape;45;p22" title="left scallop shape"/>
            <p:cNvSpPr/>
            <p:nvPr/>
          </p:nvSpPr>
          <p:spPr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l" t="t" r="r" b="b"/>
              <a:pathLst>
                <a:path w="1773" h="4320" extrusionOk="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6" name="Google Shape;46;p22" title="left scallop inline"/>
            <p:cNvSpPr/>
            <p:nvPr/>
          </p:nvSpPr>
          <p:spPr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l" t="t" r="r" b="b"/>
              <a:pathLst>
                <a:path w="1037" h="4320" extrusionOk="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3"/>
          <p:cNvSpPr txBox="1"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3"/>
          <p:cNvSpPr txBox="1"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23"/>
          <p:cNvSpPr txBox="1">
            <a:spLocks noGrp="1"/>
          </p:cNvSpPr>
          <p:nvPr>
            <p:ph type="body" idx="2"/>
          </p:nvPr>
        </p:nvSpPr>
        <p:spPr>
          <a:xfrm>
            <a:off x="1257300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3"/>
          <p:cNvSpPr txBox="1">
            <a:spLocks noGrp="1"/>
          </p:cNvSpPr>
          <p:nvPr>
            <p:ph type="body" idx="3"/>
          </p:nvPr>
        </p:nvSpPr>
        <p:spPr>
          <a:xfrm>
            <a:off x="6633864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23"/>
          <p:cNvSpPr txBox="1">
            <a:spLocks noGrp="1"/>
          </p:cNvSpPr>
          <p:nvPr>
            <p:ph type="body" idx="4"/>
          </p:nvPr>
        </p:nvSpPr>
        <p:spPr>
          <a:xfrm>
            <a:off x="6633864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3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3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4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4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4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5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5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6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67" name="Google Shape;67;p26"/>
          <p:cNvSpPr txBox="1"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6"/>
          <p:cNvSpPr txBox="1">
            <a:spLocks noGrp="1"/>
          </p:cNvSpPr>
          <p:nvPr>
            <p:ph type="body" idx="1"/>
          </p:nvPr>
        </p:nvSpPr>
        <p:spPr>
          <a:xfrm>
            <a:off x="765051" y="920377"/>
            <a:ext cx="6158418" cy="498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4064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3810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4pPr>
            <a:lvl5pPr marL="2286000" lvl="4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5pPr>
            <a:lvl6pPr marL="2743200" lvl="5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6pPr>
            <a:lvl7pPr marL="3200400" lvl="6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7pPr>
            <a:lvl8pPr marL="3657600" lvl="7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8pPr>
            <a:lvl9pPr marL="4114800" lvl="8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9" name="Google Shape;69;p26"/>
          <p:cNvSpPr txBox="1">
            <a:spLocks noGrp="1"/>
          </p:cNvSpPr>
          <p:nvPr>
            <p:ph type="body" idx="2"/>
          </p:nvPr>
        </p:nvSpPr>
        <p:spPr>
          <a:xfrm>
            <a:off x="8337885" y="1741336"/>
            <a:ext cx="3092115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26"/>
          <p:cNvSpPr txBox="1">
            <a:spLocks noGrp="1"/>
          </p:cNvSpPr>
          <p:nvPr>
            <p:ph type="dt" idx="10"/>
          </p:nvPr>
        </p:nvSpPr>
        <p:spPr>
          <a:xfrm>
            <a:off x="765051" y="6375679"/>
            <a:ext cx="1233355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6"/>
          <p:cNvSpPr txBox="1">
            <a:spLocks noGrp="1"/>
          </p:cNvSpPr>
          <p:nvPr>
            <p:ph type="ftr" idx="11"/>
          </p:nvPr>
        </p:nvSpPr>
        <p:spPr>
          <a:xfrm>
            <a:off x="2103620" y="6375679"/>
            <a:ext cx="348217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6"/>
          <p:cNvSpPr txBox="1">
            <a:spLocks noGrp="1"/>
          </p:cNvSpPr>
          <p:nvPr>
            <p:ph type="sldNum" idx="12"/>
          </p:nvPr>
        </p:nvSpPr>
        <p:spPr>
          <a:xfrm>
            <a:off x="5691014" y="6375679"/>
            <a:ext cx="123245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73" name="Google Shape;73;p26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7"/>
          <p:cNvSpPr>
            <a:spLocks noGrp="1"/>
          </p:cNvSpPr>
          <p:nvPr>
            <p:ph type="pic" idx="2"/>
          </p:nvPr>
        </p:nvSpPr>
        <p:spPr>
          <a:xfrm>
            <a:off x="283464" y="0"/>
            <a:ext cx="7355585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7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77" name="Google Shape;77;p2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7"/>
          <p:cNvSpPr txBox="1"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7"/>
          <p:cNvSpPr txBox="1">
            <a:spLocks noGrp="1"/>
          </p:cNvSpPr>
          <p:nvPr>
            <p:ph type="body" idx="1"/>
          </p:nvPr>
        </p:nvSpPr>
        <p:spPr>
          <a:xfrm>
            <a:off x="8337883" y="1741336"/>
            <a:ext cx="3092117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dt" idx="10"/>
          </p:nvPr>
        </p:nvSpPr>
        <p:spPr>
          <a:xfrm>
            <a:off x="765950" y="6375679"/>
            <a:ext cx="1232456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ftr" idx="11"/>
          </p:nvPr>
        </p:nvSpPr>
        <p:spPr>
          <a:xfrm>
            <a:off x="2103621" y="6375679"/>
            <a:ext cx="3482178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sldNum" idx="12"/>
          </p:nvPr>
        </p:nvSpPr>
        <p:spPr>
          <a:xfrm>
            <a:off x="5687568" y="6375679"/>
            <a:ext cx="123444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  <a:defRPr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8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Char char="–"/>
              <a:defRPr sz="1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18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" name="Google Shape;13;p1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4" name="Google Shape;14;p18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15" name="Google Shape;15;p18" title="Left scallop edge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558" h="4320" extrusionOk="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6" name="Google Shape;16;p18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nibd.lt/wp-content/gallery/apie-jst/SVO.jpg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atic.etaplius.lt/media/etaplius_gallery_image/5fa24ec2f3c7c/download.png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tatic.etaplius.lt/media/etaplius_gallery_image/5fa24ec2f3c7c/download.pn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tba.lt/wp-content/uploads/2017/11/sav-d.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lideshare.net/valentinavalentina2/nvo-sviesuvai-navicko2014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llagecare.org/volunteer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gooverseas.com/blog/ultimate-guide-how-to-plan-volunteer-trip-abroad" TargetMode="External"/><Relationship Id="rId3" Type="http://schemas.openxmlformats.org/officeDocument/2006/relationships/hyperlink" Target="https://www.jaunimogarantijos.lt/data/public/uploads/2016/06/pic.png" TargetMode="External"/><Relationship Id="rId7" Type="http://schemas.openxmlformats.org/officeDocument/2006/relationships/hyperlink" Target="https://jtba.lt/wp-content/uploads/2017/11/sav-d..jp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1pfcvzKnYL4&amp;t=2s" TargetMode="External"/><Relationship Id="rId5" Type="http://schemas.openxmlformats.org/officeDocument/2006/relationships/hyperlink" Target="https://www.gooverseas.com/volunteer-abroad" TargetMode="External"/><Relationship Id="rId10" Type="http://schemas.openxmlformats.org/officeDocument/2006/relationships/hyperlink" Target="https://www.slideshare.net/valentinavalentina2/nvo-sviesuvai-navicko2014" TargetMode="External"/><Relationship Id="rId4" Type="http://schemas.openxmlformats.org/officeDocument/2006/relationships/hyperlink" Target="https://dors.maryland.gov/PublishingImages/Volunteer.jpg" TargetMode="External"/><Relationship Id="rId9" Type="http://schemas.openxmlformats.org/officeDocument/2006/relationships/hyperlink" Target="http://kras.lt/savanoryste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jaunimogarantijos.lt/data/public/uploads/2016/06/pic.png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kras.lt/savanoryst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0" y="5070708"/>
            <a:ext cx="12192000" cy="1787292"/>
          </a:xfrm>
          <a:custGeom>
            <a:avLst/>
            <a:gdLst/>
            <a:ahLst/>
            <a:cxnLst/>
            <a:rect l="l" t="t" r="r" b="b"/>
            <a:pathLst>
              <a:path w="12192000" h="1787292" extrusionOk="0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1A00"/>
              </a:buClr>
              <a:buSzPts val="2400"/>
              <a:buFont typeface="Impact"/>
              <a:buNone/>
            </a:pPr>
            <a:r>
              <a:rPr lang="en-US" sz="2400">
                <a:solidFill>
                  <a:srgbClr val="2A1A00"/>
                </a:solidFill>
              </a:rPr>
              <a:t>NOBODY WILL BE LEFT BEHIND (NWBLB)</a:t>
            </a:r>
            <a:endParaRPr/>
          </a:p>
        </p:txBody>
      </p:sp>
      <p:pic>
        <p:nvPicPr>
          <p:cNvPr id="102" name="Google Shape;10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43287" y="142875"/>
            <a:ext cx="5457825" cy="4921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"/>
          <p:cNvSpPr txBox="1">
            <a:spLocks noGrp="1"/>
          </p:cNvSpPr>
          <p:nvPr>
            <p:ph type="title"/>
          </p:nvPr>
        </p:nvSpPr>
        <p:spPr>
          <a:xfrm>
            <a:off x="1251678" y="340343"/>
            <a:ext cx="10178322" cy="8345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3600"/>
            </a:pPr>
            <a:r>
              <a:rPr lang="en-US" sz="3600"/>
              <a:t>QUESTIONARIO PER UN VOLONTARIO
</a:t>
            </a:r>
            <a:endParaRPr/>
          </a:p>
        </p:txBody>
      </p:sp>
      <p:sp>
        <p:nvSpPr>
          <p:cNvPr id="183" name="Google Shape;183;p10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184" name="Google Shape;184;p10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10000"/>
          </a:bodyPr>
          <a:lstStyle/>
          <a:p>
            <a:pPr marL="228600" lvl="0" indent="-238125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</a:rPr>
              <a:t>QUALI EVENTI DELLA TUA VITA TI HANNO FATTO FARE VOLONTARIATO?
QUALI COMPETENZE HA SVILUPPATO IN TE QUESTA ATTIVITÀ?
QUALI INFORMAZIONI SUL VOLONTARIATO AVEVI PRIMA DEL VOLONTARIATO E QUALI INFORMAZIONI HAI ORA?
È IMPORTANTE DOVE FARE VOLONTARIATO: NEL TUO PAESE NATALE O AL DI FUORI DI ESSO?
</a:t>
            </a:r>
            <a:endParaRPr dirty="0">
              <a:solidFill>
                <a:schemeClr val="dk1"/>
              </a:solidFill>
            </a:endParaRPr>
          </a:p>
        </p:txBody>
      </p:sp>
      <p:pic>
        <p:nvPicPr>
          <p:cNvPr id="185" name="Google Shape;185;p10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950315" y="1005841"/>
            <a:ext cx="5426492" cy="4899660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10"/>
          <p:cNvSpPr/>
          <p:nvPr/>
        </p:nvSpPr>
        <p:spPr>
          <a:xfrm>
            <a:off x="6340356" y="5771258"/>
            <a:ext cx="4753994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https://nibd.lt/wp-content/gallery/apie-jst/SVO.jpg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1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3200"/>
            </a:pPr>
            <a:r>
              <a:rPr lang="it-IT" sz="3200"/>
              <a:t>SERVIZI/ISTITUZIONI DI VOLONTARIATO GIOVANILE
</a:t>
            </a:r>
            <a:endParaRPr sz="3200" dirty="0"/>
          </a:p>
        </p:txBody>
      </p:sp>
      <p:sp>
        <p:nvSpPr>
          <p:cNvPr id="192" name="Google Shape;192;p1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193" name="Google Shape;193;p11"/>
          <p:cNvSpPr txBox="1"/>
          <p:nvPr/>
        </p:nvSpPr>
        <p:spPr>
          <a:xfrm>
            <a:off x="6676008" y="3355759"/>
            <a:ext cx="184731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94" name="Google Shape;194;p11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0373" t="21613" r="23074" b="13424"/>
          <a:stretch/>
        </p:blipFill>
        <p:spPr>
          <a:xfrm>
            <a:off x="1251678" y="847817"/>
            <a:ext cx="9135393" cy="5015883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11"/>
          <p:cNvSpPr/>
          <p:nvPr/>
        </p:nvSpPr>
        <p:spPr>
          <a:xfrm>
            <a:off x="2718816" y="5908265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https://static.etaplius.lt/media/etaplius_gallery_image/5fa24ec2f3c7c/download.png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000"/>
            </a:pPr>
            <a:r>
              <a:rPr lang="en-US" sz="4000"/>
              <a:t>FORMALIZZARE IL VOLONTARIATO
</a:t>
            </a:r>
            <a:endParaRPr sz="4000"/>
          </a:p>
        </p:txBody>
      </p:sp>
      <p:sp>
        <p:nvSpPr>
          <p:cNvPr id="201" name="Google Shape;201;p12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202" name="Google Shape;202;p1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7825" t="23107" r="31179" b="14200"/>
          <a:stretch/>
        </p:blipFill>
        <p:spPr>
          <a:xfrm>
            <a:off x="1369345" y="1229302"/>
            <a:ext cx="7957536" cy="4600556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12"/>
          <p:cNvSpPr/>
          <p:nvPr/>
        </p:nvSpPr>
        <p:spPr>
          <a:xfrm>
            <a:off x="2508504" y="5620435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https://static.etaplius.lt/media/etaplius_gallery_image/5fa24ec2f3c7c/download.png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3"/>
          <p:cNvSpPr txBox="1">
            <a:spLocks noGrp="1"/>
          </p:cNvSpPr>
          <p:nvPr>
            <p:ph type="title"/>
          </p:nvPr>
        </p:nvSpPr>
        <p:spPr>
          <a:xfrm>
            <a:off x="1303282" y="399393"/>
            <a:ext cx="10126717" cy="147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3600"/>
            </a:pPr>
            <a:r>
              <a:rPr lang="it-IT" sz="3600"/>
              <a:t>INFORMAZIONI SUL VOLONTARIATO ALL'ESTERO. PER SAPERNE DI PIÙ, VAI AL MANUALE DEL TUO STUDENTE.
</a:t>
            </a:r>
            <a:endParaRPr sz="3600" dirty="0"/>
          </a:p>
        </p:txBody>
      </p:sp>
      <p:sp>
        <p:nvSpPr>
          <p:cNvPr id="209" name="Google Shape;209;p13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210" name="Google Shape;210;p13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730751" y="2009753"/>
            <a:ext cx="5284597" cy="43659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4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3600"/>
            </a:pPr>
            <a:r>
              <a:rPr lang="it-IT" sz="3600"/>
              <a:t>ESEMPIO DI PROGRAMMA DI VOLONTARIATO
</a:t>
            </a:r>
            <a:endParaRPr sz="3600"/>
          </a:p>
        </p:txBody>
      </p:sp>
      <p:pic>
        <p:nvPicPr>
          <p:cNvPr id="216" name="Google Shape;216;p14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1788618" y="966173"/>
            <a:ext cx="6078460" cy="5062034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14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218" name="Google Shape;218;p14"/>
          <p:cNvSpPr/>
          <p:nvPr/>
        </p:nvSpPr>
        <p:spPr>
          <a:xfrm>
            <a:off x="2443075" y="6006347"/>
            <a:ext cx="500156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https://jtba.lt/wp-content/uploads/2017/11/sav-d..jpg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5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3200"/>
            </a:pPr>
            <a:r>
              <a:rPr lang="it-IT" sz="3200"/>
              <a:t>ATTIVITÀ DI VOLONTARIATO IN LITUANIA. QUAL È LA TUA RISPOSTA?
</a:t>
            </a:r>
            <a:endParaRPr sz="3200"/>
          </a:p>
        </p:txBody>
      </p:sp>
      <p:sp>
        <p:nvSpPr>
          <p:cNvPr id="224" name="Google Shape;224;p1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225" name="Google Shape;225;p15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5920" t="25441" r="17922" b="12070"/>
          <a:stretch/>
        </p:blipFill>
        <p:spPr>
          <a:xfrm>
            <a:off x="1251678" y="1393026"/>
            <a:ext cx="8732692" cy="4639761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5"/>
          <p:cNvSpPr/>
          <p:nvPr/>
        </p:nvSpPr>
        <p:spPr>
          <a:xfrm>
            <a:off x="2563368" y="5808176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https://www.slideshare.net/valentinavalentina2/nvo-sviesuvai-navicko2014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6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2800"/>
            </a:pPr>
            <a:r>
              <a:rPr lang="it-IT" sz="2800" b="1" dirty="0"/>
              <a:t>SINTESI DEL TOPIC 8 - ASCOLTIAMO I RISULTATI DI 4 GRUPPI DI LAVORO INTERVISTANDO I LAVORATORI E PRESENTANDO POSTER "IL VOLONTARIATO È MOLTO PIACEVOLE".
</a:t>
            </a:r>
            <a:endParaRPr sz="2800" dirty="0"/>
          </a:p>
        </p:txBody>
      </p:sp>
      <p:sp>
        <p:nvSpPr>
          <p:cNvPr id="232" name="Google Shape;232;p1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233" name="Google Shape;233;p16"/>
          <p:cNvSpPr txBox="1"/>
          <p:nvPr/>
        </p:nvSpPr>
        <p:spPr>
          <a:xfrm>
            <a:off x="3230880" y="4023360"/>
            <a:ext cx="6149340" cy="7010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34" name="Google Shape;234;p16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101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 u="sng">
              <a:solidFill>
                <a:schemeClr val="hlink"/>
              </a:solidFill>
              <a:hlinkClick r:id="rId3"/>
            </a:endParaRPr>
          </a:p>
          <a:p>
            <a:pPr marL="228600" lvl="0" indent="-228600" algn="ctr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https://www.villagecare.org/volunteer</a:t>
            </a:r>
            <a:endParaRPr/>
          </a:p>
          <a:p>
            <a:pPr marL="228600" lvl="0" indent="-101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pic>
        <p:nvPicPr>
          <p:cNvPr id="235" name="Google Shape;235;p16" descr="donat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847397" y="1524786"/>
            <a:ext cx="8916305" cy="3622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7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1355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</a:pPr>
            <a:r>
              <a:rPr lang="en-US" dirty="0"/>
              <a:t>RIFERIMENTI</a:t>
            </a:r>
            <a:endParaRPr dirty="0"/>
          </a:p>
        </p:txBody>
      </p:sp>
      <p:sp>
        <p:nvSpPr>
          <p:cNvPr id="241" name="Google Shape;241;p17"/>
          <p:cNvSpPr txBox="1">
            <a:spLocks noGrp="1"/>
          </p:cNvSpPr>
          <p:nvPr>
            <p:ph type="body" idx="1"/>
          </p:nvPr>
        </p:nvSpPr>
        <p:spPr>
          <a:xfrm>
            <a:off x="1251678" y="1517904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20000"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i="1" dirty="0" err="1"/>
              <a:t>Projektas</a:t>
            </a:r>
            <a:r>
              <a:rPr lang="en-US" i="1" dirty="0"/>
              <a:t> „</a:t>
            </a:r>
            <a:r>
              <a:rPr lang="en-US" i="1" dirty="0" err="1"/>
              <a:t>Piliečiai</a:t>
            </a:r>
            <a:r>
              <a:rPr lang="en-US" i="1" dirty="0"/>
              <a:t> </a:t>
            </a:r>
            <a:r>
              <a:rPr lang="en-US" i="1" dirty="0" err="1"/>
              <a:t>kartu</a:t>
            </a:r>
            <a:r>
              <a:rPr lang="en-US" i="1" dirty="0"/>
              <a:t>“ MOKOMOJI PRIEMONĖ APIE GALIMYBES DALYVAUTI VIEŠAJAME VALDYME IR ŽMOGAUS TEISES. Page 53.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https://www.jaunimogarantijos.lt/data/public/uploads/2016/06/pic.png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4"/>
              </a:rPr>
              <a:t>https://dors.maryland.gov/PublishingImages/Volunteer.jpg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5"/>
              </a:rPr>
              <a:t>https://www.gooverseas.com/volunteer-abroad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6"/>
              </a:rPr>
              <a:t>https://www.youtube.com/watch?v=1pfcvzKnYL4&amp;t=2s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3"/>
              </a:rPr>
              <a:t>https://www.jaunimogarantijos.lt/data/public/uploads/2016/06/pic.png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7"/>
              </a:rPr>
              <a:t>https://jtba.lt/wp-content/uploads/2017/11/sav-d..jpg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8"/>
              </a:rPr>
              <a:t>https://www.gooverseas.com/blog/ultimate-guide-how-to-plan-volunteer-trip-abroad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chemeClr val="hlink"/>
                </a:solidFill>
                <a:hlinkClick r:id="rId9"/>
              </a:rPr>
              <a:t>http://kras.lt/savanoryste/</a:t>
            </a:r>
            <a:endParaRPr b="1" u="sng"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10"/>
              </a:rPr>
              <a:t>https://www.slideshare.net/valentinavalentina2/nvo-sviesuvai-navicko2014</a:t>
            </a:r>
            <a:endParaRPr dirty="0"/>
          </a:p>
          <a:p>
            <a:pPr marL="228600" lvl="0" indent="-12065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228600" lvl="0" indent="-12065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228600" lvl="0" indent="-12065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  <p:sp>
        <p:nvSpPr>
          <p:cNvPr id="242" name="Google Shape;242;p1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</a:pPr>
            <a:r>
              <a:rPr lang="en-US"/>
              <a:t>DEMOCRATIC/</a:t>
            </a:r>
            <a:br>
              <a:rPr lang="en-US"/>
            </a:br>
            <a:r>
              <a:rPr lang="en-US"/>
              <a:t>CIVIC  CITIZENSHIP MODULE </a:t>
            </a:r>
            <a:br>
              <a:rPr lang="en-US"/>
            </a:br>
            <a:r>
              <a:rPr lang="en-US" sz="3600" b="1"/>
              <a:t>UTENA “SAULĖ’ GYMNASIUM</a:t>
            </a:r>
            <a:r>
              <a:rPr lang="en-US" sz="3600"/>
              <a:t> </a:t>
            </a:r>
            <a:endParaRPr sz="3600"/>
          </a:p>
        </p:txBody>
      </p:sp>
      <p:sp>
        <p:nvSpPr>
          <p:cNvPr id="109" name="Google Shape;109;p2"/>
          <p:cNvSpPr txBox="1"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pic>
        <p:nvPicPr>
          <p:cNvPr id="110" name="Google Shape;110;p2" descr="A picture containing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1678" y="6131626"/>
            <a:ext cx="1508125" cy="442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47250" y="6060188"/>
            <a:ext cx="168275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 txBox="1">
            <a:spLocks noGrp="1"/>
          </p:cNvSpPr>
          <p:nvPr>
            <p:ph type="title"/>
          </p:nvPr>
        </p:nvSpPr>
        <p:spPr>
          <a:xfrm>
            <a:off x="1303282" y="457199"/>
            <a:ext cx="10126717" cy="141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 algn="ctr">
              <a:buSzPct val="100000"/>
            </a:pPr>
            <a:r>
              <a:rPr lang="it-IT" dirty="0"/>
              <a:t>TOPIC 8: IL VOLONTARIATO COME UNA DELLE PIETRE ANGOLARI DELLA SOCIETÀ CIVILE
</a:t>
            </a:r>
            <a:endParaRPr dirty="0"/>
          </a:p>
        </p:txBody>
      </p:sp>
      <p:sp>
        <p:nvSpPr>
          <p:cNvPr id="118" name="Google Shape;118;p3"/>
          <p:cNvSpPr txBox="1">
            <a:spLocks noGrp="1"/>
          </p:cNvSpPr>
          <p:nvPr>
            <p:ph type="ftr" idx="11"/>
          </p:nvPr>
        </p:nvSpPr>
        <p:spPr>
          <a:xfrm>
            <a:off x="3579241" y="11566566"/>
            <a:ext cx="10178321" cy="676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119" name="Google Shape;119;p3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00"/>
              <a:buFont typeface="Verdana"/>
              <a:buNone/>
            </a:pPr>
            <a:r>
              <a:rPr lang="en-US" sz="15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2" name="Google Shape;122;p3"/>
          <p:cNvSpPr/>
          <p:nvPr/>
        </p:nvSpPr>
        <p:spPr>
          <a:xfrm rot="10800000" flipH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00"/>
              <a:buFont typeface="Verdana"/>
              <a:buNone/>
            </a:pPr>
            <a:r>
              <a:rPr lang="en-US" sz="15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Number: </a:t>
            </a:r>
            <a:r>
              <a:rPr lang="en-US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2020-1-UK01-KA227-SCH-094437</a:t>
            </a:r>
            <a:r>
              <a:rPr lang="en-US" sz="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	     </a:t>
            </a:r>
            <a:r>
              <a:rPr lang="en-US" sz="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3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3202" y="2535189"/>
            <a:ext cx="1508125" cy="109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3" descr="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2830" y="2511528"/>
            <a:ext cx="1890712" cy="1057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08258" y="2545463"/>
            <a:ext cx="1697581" cy="10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134732" y="2491689"/>
            <a:ext cx="1508124" cy="113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" descr="Text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21327" y="3886777"/>
            <a:ext cx="1771650" cy="892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" descr="A picture containing diagram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66932" y="3879044"/>
            <a:ext cx="1905505" cy="97674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"/>
          <p:cNvSpPr/>
          <p:nvPr/>
        </p:nvSpPr>
        <p:spPr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ill San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"/>
          <p:cNvSpPr txBox="1">
            <a:spLocks noGrp="1"/>
          </p:cNvSpPr>
          <p:nvPr>
            <p:ph type="title"/>
          </p:nvPr>
        </p:nvSpPr>
        <p:spPr>
          <a:xfrm>
            <a:off x="1282262" y="367862"/>
            <a:ext cx="10147738" cy="1506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Clr>
                <a:srgbClr val="B63D35"/>
              </a:buClr>
              <a:buSzPts val="2800"/>
            </a:pPr>
            <a:r>
              <a:rPr lang="it-IT" sz="2800" dirty="0">
                <a:solidFill>
                  <a:srgbClr val="B63D35"/>
                </a:solidFill>
                <a:latin typeface="Georgia"/>
                <a:ea typeface="Georgia"/>
                <a:cs typeface="Georgia"/>
                <a:sym typeface="Georgia"/>
              </a:rPr>
              <a:t>TOPIC 8: </a:t>
            </a:r>
            <a:r>
              <a:rPr lang="it-IT" sz="2800" dirty="0">
                <a:solidFill>
                  <a:schemeClr val="tx1"/>
                </a:solidFill>
                <a:latin typeface="Georgia"/>
                <a:ea typeface="Georgia"/>
                <a:cs typeface="Georgia"/>
                <a:sym typeface="Georgia"/>
              </a:rPr>
              <a:t>IL VOLONTARIATO COME UNA DELLE PIETRE ANGOLARI DELLA SOCIETÀ CIVILE</a:t>
            </a:r>
            <a:r>
              <a:rPr lang="it-IT" sz="2800" dirty="0">
                <a:solidFill>
                  <a:srgbClr val="B63D35"/>
                </a:solidFill>
                <a:latin typeface="Georgia"/>
                <a:ea typeface="Georgia"/>
                <a:cs typeface="Georgia"/>
                <a:sym typeface="Georgia"/>
              </a:rPr>
              <a:t>
</a:t>
            </a:r>
            <a:endParaRPr dirty="0"/>
          </a:p>
        </p:txBody>
      </p:sp>
      <p:sp>
        <p:nvSpPr>
          <p:cNvPr id="138" name="Google Shape;138;p4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 dirty="0">
                <a:solidFill>
                  <a:schemeClr val="dk1"/>
                </a:solidFill>
              </a:rPr>
              <a:t>DURANTE QUESTO STUDIO TEMATICO GLI STUDENTI APPROFONDIRANNO LE LORO CONOSCENZE SUL VOLONTARIATO E IL SUO RUOLO NEL RAGGIUNGIMENTO DELLO SVILUPPO UMANO E DELLA CONSAPEVOLEZZA.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9" name="Google Shape;139;p4"/>
          <p:cNvSpPr txBox="1">
            <a:spLocks noGrp="1"/>
          </p:cNvSpPr>
          <p:nvPr>
            <p:ph type="body" idx="2"/>
          </p:nvPr>
        </p:nvSpPr>
        <p:spPr>
          <a:xfrm>
            <a:off x="6647796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IL VOLONTARIATO È UN'ATTIVITÀ CHE È 
insoluto
viene esercitata la libera volontà della persona,
realizzato da una ONG o da un'altra in un'organizzazione
Progettato per aiutare un'altra persona
</a:t>
            </a:r>
            <a:endParaRPr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40" name="Google Shape;140;p4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5100"/>
            </a:pPr>
            <a:r>
              <a:rPr lang="en-US" b="1"/>
              <a:t>IL CONCETTO DI VOLONTARIATO</a:t>
            </a:r>
            <a:br>
              <a:rPr lang="en-US" b="1"/>
            </a:br>
            <a:r>
              <a:rPr lang="en-US" b="1"/>
              <a:t>
</a:t>
            </a:r>
            <a:endParaRPr/>
          </a:p>
        </p:txBody>
      </p:sp>
      <p:sp>
        <p:nvSpPr>
          <p:cNvPr id="146" name="Google Shape;146;p5"/>
          <p:cNvSpPr txBox="1">
            <a:spLocks noGrp="1"/>
          </p:cNvSpPr>
          <p:nvPr>
            <p:ph type="body" idx="1"/>
          </p:nvPr>
        </p:nvSpPr>
        <p:spPr>
          <a:xfrm>
            <a:off x="1175657" y="1467059"/>
            <a:ext cx="10254343" cy="44125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</a:rPr>
              <a:t>Volontariato - attività di volontariato per le quali non vi è alcuna ricompensa finanziaria e che vanno a beneficio della comunità.
Il volontariato si basa sull'impegno individuale sfrenato e consapevolmente determinato in questa attività. Il volontariato non include il lavoro svolto da parenti, amici o conoscenti. Intenzioni di volontariato - aiutano a fornire assistenza a terzi una persona e allo stesso tempo sviluppare la loro personalità come individuo. È anche importante notare che il volontariato si basa sull'onestà e sulla convinzione che il suo principio sia quello di aiutare gli altri, e che non è una manipolazione del bene delle persone che può essere utilizzata per soddisfare gli interessi personali di qualcuno.
Il volontariato fornisce ai giovani professionisti stage preziosi e inestimabili in ambito professionale. Può fornire alle persone di mezza età e agli anziani le loro attività preferite per il tempo libero, hobby e anche aiutare gli altri.
</a:t>
            </a:r>
            <a:endParaRPr dirty="0"/>
          </a:p>
        </p:txBody>
      </p:sp>
      <p:sp>
        <p:nvSpPr>
          <p:cNvPr id="147" name="Google Shape;147;p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0075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2000"/>
            </a:pPr>
            <a:r>
              <a:rPr lang="it-IT" sz="2000"/>
              <a:t>AL FINE DI AVERE UNA COMPRENSIONE PIÙ CHIARA DI COSA SIA UN VOLONTARIO E DI COME LUI O LEI DIFFERISCA DAGLI ALTRI, È POSSIBILE FORNIRE UNA TABELLA DI TALI ORGANIZZAZIONI E VOLONTARI PER L'ANALISI.
</a:t>
            </a:r>
            <a:endParaRPr dirty="0"/>
          </a:p>
        </p:txBody>
      </p:sp>
      <p:sp>
        <p:nvSpPr>
          <p:cNvPr id="153" name="Google Shape;153;p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graphicFrame>
        <p:nvGraphicFramePr>
          <p:cNvPr id="154" name="Google Shape;154;p6"/>
          <p:cNvGraphicFramePr/>
          <p:nvPr>
            <p:extLst>
              <p:ext uri="{D42A27DB-BD31-4B8C-83A1-F6EECF244321}">
                <p14:modId xmlns:p14="http://schemas.microsoft.com/office/powerpoint/2010/main" val="4134444560"/>
              </p:ext>
            </p:extLst>
          </p:nvPr>
        </p:nvGraphicFramePr>
        <p:xfrm>
          <a:off x="2280745" y="1450428"/>
          <a:ext cx="8591525" cy="4981967"/>
        </p:xfrm>
        <a:graphic>
          <a:graphicData uri="http://schemas.openxmlformats.org/drawingml/2006/table">
            <a:tbl>
              <a:tblPr>
                <a:noFill/>
                <a:tableStyleId>{0C2524A6-AED9-4D7B-9540-E1AA42439EAF}</a:tableStyleId>
              </a:tblPr>
              <a:tblGrid>
                <a:gridCol w="17657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185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8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1830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9852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b="1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Volontario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Tirocinante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Membro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Impiegato</a:t>
                      </a:r>
                      <a:endParaRPr dirty="0"/>
                    </a:p>
                    <a:p>
                      <a:pPr marL="0" marR="0" lvl="0" indent="0" algn="ctr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4811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Motivation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Disponibilità a svolgere un lavoro specifico 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Eseguire uno stage assegnato dall'istituzione educativa 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Avere l'opportunità di partecipare alle attività dell'organizzazione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Lavorare per uno stipendio concordato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6297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Responsabilità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Parzialmente responsabile di un compito specifico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Responsabile del raggiungimento degli obiettivi di apprendimento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Responsabile di
Partecipazione a joint venture
in materia e
rappresentazione
</a:t>
                      </a: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 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Pienamente responsabile di
Attività assegnate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983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Length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Finché il lavoro richiede di essere fatto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Per quanto l'istituzione educativa ha fornito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Durata per membro
norme fiscali o
Altri requisiti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Come concordato con
datore di lavoro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59839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Role</a:t>
                      </a:r>
                      <a:endParaRPr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Aiuta l'organizzazione a gestire la propria attività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Impara</a:t>
                      </a: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impegnandosi</a:t>
                      </a: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in </a:t>
                      </a:r>
                      <a:r>
                        <a:rPr lang="en-US" sz="1100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attività</a:t>
                      </a:r>
                      <a:r>
                        <a:rPr lang="en-US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Partecipa e si prende cura del futuro dell'organizzazione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it-IT" sz="11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Si assume la piena responsabilità
per le attività svolte
</a:t>
                      </a:r>
                      <a:endParaRPr dirty="0"/>
                    </a:p>
                  </a:txBody>
                  <a:tcPr marL="46675" marR="46675" marT="0" marB="0">
                    <a:lnL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9069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2800"/>
            </a:pPr>
            <a:r>
              <a:rPr lang="it-IT" sz="2800"/>
              <a:t>LA LEGGE SUL VOLONTARIATO DELLA REPUBBLICA DI LITUANIA PREVEDE I SEGUENTI REQUISITI PER UN VOLONTARIO:
</a:t>
            </a:r>
            <a:endParaRPr/>
          </a:p>
        </p:txBody>
      </p:sp>
      <p:sp>
        <p:nvSpPr>
          <p:cNvPr id="160" name="Google Shape;160;p7"/>
          <p:cNvSpPr txBox="1">
            <a:spLocks noGrp="1"/>
          </p:cNvSpPr>
          <p:nvPr>
            <p:ph type="body" idx="1"/>
          </p:nvPr>
        </p:nvSpPr>
        <p:spPr>
          <a:xfrm>
            <a:off x="1251678" y="1373388"/>
            <a:ext cx="10178322" cy="459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228600" lvl="0" indent="-228600">
              <a:spcBef>
                <a:spcPts val="0"/>
              </a:spcBef>
              <a:buSzPct val="100000"/>
            </a:pPr>
            <a:r>
              <a:rPr lang="it-IT" dirty="0">
                <a:solidFill>
                  <a:schemeClr val="dk1"/>
                </a:solidFill>
              </a:rPr>
              <a:t>1. I volontari di età superiore ai 14 anni possono essere cittadini della Repubblica di Lituania e stranieri-cittadini lituani legalmente presenti nel territorio della Repubblica.
2. Le persone di età inferiore ai 18 anni possono partecipare ad attività di volontariato, a condizione che il rappresentante legale del minore non si opponga.
3. Non è richiesta una qualifica per un volontario, ad eccezione dell'attività di volontariato specifica, che richiede qualifiche speciali ai sensi di altre normative o secondo le esigenze degli organizzatori dell'attività di volontariato.
4. A seconda delle attività svolte, al volontario possono essere indicati altri requisiti previsti dalla legislazione disciplinata dalle singole aree. 
Il volontariato è considerato una base per la cittadinanza.
Facendo volontariato e contribuendo all'attuazione degli obiettivi delle organizzazioni non governative delle organizzazioni, è possibile creare un significativo valore aggiunto per l'organizzazione, rafforzare la diffusione delle idee civiche e la loro attuazione a livello statale o municipale.
Pertanto, la partecipazione alle attività delle organizzazioni non governative è un'espressione di cittadinanza.</a:t>
            </a:r>
          </a:p>
          <a:p>
            <a:pPr marL="228600" lvl="0" indent="-228600">
              <a:spcBef>
                <a:spcPts val="0"/>
              </a:spcBef>
              <a:buSzPct val="100000"/>
            </a:pPr>
            <a:r>
              <a:rPr lang="it-IT" dirty="0">
                <a:solidFill>
                  <a:schemeClr val="dk1"/>
                </a:solidFill>
              </a:rPr>
              <a:t>
</a:t>
            </a:r>
            <a:r>
              <a:rPr lang="en-US" i="1" dirty="0">
                <a:solidFill>
                  <a:schemeClr val="dk1"/>
                </a:solidFill>
              </a:rPr>
              <a:t>Project “Citizens Together” A TRAINING TOOL ON PUBLIC GOVERNANCE AND HUMAN RIGHTS. Page 53.</a:t>
            </a:r>
            <a:endParaRPr dirty="0"/>
          </a:p>
          <a:p>
            <a:pPr marL="228600" lvl="0" indent="-12065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  <p:sp>
        <p:nvSpPr>
          <p:cNvPr id="161" name="Google Shape;161;p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8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981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ts val="2400"/>
            </a:pPr>
            <a:r>
              <a:rPr lang="it-IT" sz="2400"/>
              <a:t>STIAMO ANALIZZANDO QUESTO ARGOMENTO MENTRE LAVORIAMO IN GRUPPO E DISCUTIAMO L'ESPERIENZA DEI PROGETTI DI VOLONTARIATO LITUANO.
</a:t>
            </a:r>
            <a:endParaRPr sz="2400" dirty="0"/>
          </a:p>
        </p:txBody>
      </p:sp>
      <p:sp>
        <p:nvSpPr>
          <p:cNvPr id="167" name="Google Shape;167;p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168" name="Google Shape;168;p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12781" t="23654" r="17671" b="7607"/>
          <a:stretch/>
        </p:blipFill>
        <p:spPr>
          <a:xfrm>
            <a:off x="1682495" y="1148538"/>
            <a:ext cx="8404311" cy="4672432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8"/>
          <p:cNvSpPr/>
          <p:nvPr/>
        </p:nvSpPr>
        <p:spPr>
          <a:xfrm>
            <a:off x="3048000" y="5775159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https://www.jaunimogarantijos.lt/data/public/uploads/2016/06/pic.png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2400"/>
            </a:pPr>
            <a:r>
              <a:rPr lang="it-IT" sz="2400"/>
              <a:t>LAVORANDO IN 4 GRUPPI, I PARTECIPANTI AL MODULO OTTENGONO 2 COMPITI: COMPITO 1: FAI UN COLLOQUIO DA UNA PERSONA CHE È UN VOLONTARIO COMPITO 2: CREA UN POSTER SUL VOLONTARIATO AL DI FUORI DELLA LITUANIA.</a:t>
            </a:r>
            <a:br>
              <a:rPr lang="it-IT" sz="2400"/>
            </a:br>
            <a:r>
              <a:rPr lang="it-IT" sz="2400"/>
              <a:t>
</a:t>
            </a:r>
            <a:endParaRPr sz="240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5" name="Google Shape;175;p9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176" name="Google Shape;176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890343" y="1552955"/>
            <a:ext cx="4411313" cy="417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9"/>
          <p:cNvSpPr/>
          <p:nvPr/>
        </p:nvSpPr>
        <p:spPr>
          <a:xfrm>
            <a:off x="4826901" y="5605796"/>
            <a:ext cx="253819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http://kras.lt/savanoryste/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1216</Words>
  <Application>Microsoft Office PowerPoint</Application>
  <PresentationFormat>Widescreen</PresentationFormat>
  <Paragraphs>100</Paragraphs>
  <Slides>17</Slides>
  <Notes>17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4" baseType="lpstr">
      <vt:lpstr>Georgia</vt:lpstr>
      <vt:lpstr>Arial</vt:lpstr>
      <vt:lpstr>Verdana</vt:lpstr>
      <vt:lpstr>Calibri</vt:lpstr>
      <vt:lpstr>Gill Sans</vt:lpstr>
      <vt:lpstr>Impact</vt:lpstr>
      <vt:lpstr>Badge</vt:lpstr>
      <vt:lpstr>NOBODY WILL BE LEFT BEHIND (NWBLB)</vt:lpstr>
      <vt:lpstr>DEMOCRATIC/ CIVIC  CITIZENSHIP MODULE  UTENA “SAULĖ’ GYMNASIUM </vt:lpstr>
      <vt:lpstr>TOPIC 8: IL VOLONTARIATO COME UNA DELLE PIETRE ANGOLARI DELLA SOCIETÀ CIVILE
</vt:lpstr>
      <vt:lpstr>TOPIC 8: IL VOLONTARIATO COME UNA DELLE PIETRE ANGOLARI DELLA SOCIETÀ CIVILE
</vt:lpstr>
      <vt:lpstr>IL CONCETTO DI VOLONTARIATO 
</vt:lpstr>
      <vt:lpstr>AL FINE DI AVERE UNA COMPRENSIONE PIÙ CHIARA DI COSA SIA UN VOLONTARIO E DI COME LUI O LEI DIFFERISCA DAGLI ALTRI, È POSSIBILE FORNIRE UNA TABELLA DI TALI ORGANIZZAZIONI E VOLONTARI PER L'ANALISI.
</vt:lpstr>
      <vt:lpstr>LA LEGGE SUL VOLONTARIATO DELLA REPUBBLICA DI LITUANIA PREVEDE I SEGUENTI REQUISITI PER UN VOLONTARIO:
</vt:lpstr>
      <vt:lpstr>STIAMO ANALIZZANDO QUESTO ARGOMENTO MENTRE LAVORIAMO IN GRUPPO E DISCUTIAMO L'ESPERIENZA DEI PROGETTI DI VOLONTARIATO LITUANO.
</vt:lpstr>
      <vt:lpstr>LAVORANDO IN 4 GRUPPI, I PARTECIPANTI AL MODULO OTTENGONO 2 COMPITI: COMPITO 1: FAI UN COLLOQUIO DA UNA PERSONA CHE È UN VOLONTARIO COMPITO 2: CREA UN POSTER SUL VOLONTARIATO AL DI FUORI DELLA LITUANIA. 
</vt:lpstr>
      <vt:lpstr>QUESTIONARIO PER UN VOLONTARIO
</vt:lpstr>
      <vt:lpstr>SERVIZI/ISTITUZIONI DI VOLONTARIATO GIOVANILE
</vt:lpstr>
      <vt:lpstr>FORMALIZZARE IL VOLONTARIATO
</vt:lpstr>
      <vt:lpstr>INFORMAZIONI SUL VOLONTARIATO ALL'ESTERO. PER SAPERNE DI PIÙ, VAI AL MANUALE DEL TUO STUDENTE.
</vt:lpstr>
      <vt:lpstr>ESEMPIO DI PROGRAMMA DI VOLONTARIATO
</vt:lpstr>
      <vt:lpstr>ATTIVITÀ DI VOLONTARIATO IN LITUANIA. QUAL È LA TUA RISPOSTA?
</vt:lpstr>
      <vt:lpstr>SINTESI DEL TOPIC 8 - ASCOLTIAMO I RISULTATI DI 4 GRUPPI DI LAVORO INTERVISTANDO I LAVORATORI E PRESENTANDO POSTER "IL VOLONTARIATO È MOLTO PIACEVOLE".
</vt:lpstr>
      <vt:lpstr>RIFERIMENTI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caterina esposito</cp:lastModifiedBy>
  <cp:revision>1</cp:revision>
  <dcterms:created xsi:type="dcterms:W3CDTF">2021-12-01T10:07:52Z</dcterms:created>
  <dcterms:modified xsi:type="dcterms:W3CDTF">2023-01-02T11:34:53Z</dcterms:modified>
</cp:coreProperties>
</file>