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6"/>
  </p:notesMasterIdLst>
  <p:sldIdLst>
    <p:sldId id="258" r:id="rId2"/>
    <p:sldId id="256" r:id="rId3"/>
    <p:sldId id="257" r:id="rId4"/>
    <p:sldId id="290" r:id="rId5"/>
    <p:sldId id="260" r:id="rId6"/>
    <p:sldId id="291" r:id="rId7"/>
    <p:sldId id="275" r:id="rId8"/>
    <p:sldId id="277" r:id="rId9"/>
    <p:sldId id="278" r:id="rId10"/>
    <p:sldId id="279" r:id="rId11"/>
    <p:sldId id="281" r:id="rId12"/>
    <p:sldId id="283" r:id="rId13"/>
    <p:sldId id="284" r:id="rId14"/>
    <p:sldId id="292" r:id="rId15"/>
    <p:sldId id="294" r:id="rId16"/>
    <p:sldId id="285" r:id="rId17"/>
    <p:sldId id="286" r:id="rId18"/>
    <p:sldId id="287" r:id="rId19"/>
    <p:sldId id="295" r:id="rId20"/>
    <p:sldId id="289" r:id="rId21"/>
    <p:sldId id="298" r:id="rId22"/>
    <p:sldId id="299" r:id="rId23"/>
    <p:sldId id="296" r:id="rId24"/>
    <p:sldId id="297" r:id="rId2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Vidutinis stilius 2 – paryškinima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59" autoAdjust="0"/>
    <p:restoredTop sz="94681"/>
  </p:normalViewPr>
  <p:slideViewPr>
    <p:cSldViewPr snapToGrid="0" snapToObjects="1">
      <p:cViewPr varScale="1">
        <p:scale>
          <a:sx n="84" d="100"/>
          <a:sy n="84" d="100"/>
        </p:scale>
        <p:origin x="69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6/21/2022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21/06/2022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21/06/2022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21/06/2022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21/06/2022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21/06/2022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21/06/2022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21/06/2022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21/06/2022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21/06/2022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21/06/2022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21/06/2022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8" Type="http://schemas.openxmlformats.org/officeDocument/2006/relationships/hyperlink" Target="https://www.youtube.com/watch?v=49Js5V3lSo4" TargetMode="External"/><Relationship Id="rId3" Type="http://schemas.openxmlformats.org/officeDocument/2006/relationships/hyperlink" Target="https://www.youtube.com/watch?v=agGQgR981AY" TargetMode="External"/><Relationship Id="rId7" Type="http://schemas.openxmlformats.org/officeDocument/2006/relationships/hyperlink" Target="https://www.youtube.com/watch?v=bNpRqTD2IBA" TargetMode="External"/><Relationship Id="rId2" Type="http://schemas.openxmlformats.org/officeDocument/2006/relationships/hyperlink" Target="https://pasauliolietuvis.lt/lietuvos-respublikos-prezidento-gitano-nausedos-sveikinimas-valstybes-dienos-proga/" TargetMode="External"/><Relationship Id="rId1" Type="http://schemas.openxmlformats.org/officeDocument/2006/relationships/slideLayout" Target="../slideLayouts/slideLayout2.xml"/><Relationship Id="rId6" Type="http://schemas.openxmlformats.org/officeDocument/2006/relationships/hyperlink" Target="https://en.wikipedia.org/wiki/Government_of_Italy" TargetMode="External"/><Relationship Id="rId5" Type="http://schemas.openxmlformats.org/officeDocument/2006/relationships/hyperlink" Target="https://www.royalcourt.no/seksjon.html?tid=27679&amp;sek=27258" TargetMode="External"/><Relationship Id="rId4" Type="http://schemas.openxmlformats.org/officeDocument/2006/relationships/hyperlink" Target="https://www.youtube.com/watch?v=YRDNbi1qEOQ" TargetMode="External"/><Relationship Id="rId9" Type="http://schemas.openxmlformats.org/officeDocument/2006/relationships/hyperlink" Target="https://www.youtube.com/watch?v=sp8J4za_3GI" TargetMode="External"/></Relationships>
</file>

<file path=ppt/slides/_rels/slide24.xml.rels><?xml version="1.0" encoding="UTF-8" standalone="yes"?>
<Relationships xmlns="http://schemas.openxmlformats.org/package/2006/relationships"><Relationship Id="rId8" Type="http://schemas.openxmlformats.org/officeDocument/2006/relationships/hyperlink" Target="https://www.youtube.com/watch?v=WH9mTk1mxkI" TargetMode="External"/><Relationship Id="rId3" Type="http://schemas.openxmlformats.org/officeDocument/2006/relationships/hyperlink" Target="https://kids.britannica.com/kids/article/childrens-rights/476239" TargetMode="External"/><Relationship Id="rId7" Type="http://schemas.openxmlformats.org/officeDocument/2006/relationships/hyperlink" Target="https://en.wikipedia.org/wiki/Seimas" TargetMode="External"/><Relationship Id="rId2" Type="http://schemas.openxmlformats.org/officeDocument/2006/relationships/hyperlink" Target="http://www.3sektorius.lt/docs/Pilietiskumas_leidinys_2012_2013-01-17_13_48_37.pdf" TargetMode="External"/><Relationship Id="rId1" Type="http://schemas.openxmlformats.org/officeDocument/2006/relationships/slideLayout" Target="../slideLayouts/slideLayout2.xml"/><Relationship Id="rId6" Type="http://schemas.openxmlformats.org/officeDocument/2006/relationships/hyperlink" Target="https://upload.wikimedia.org/wikipedia/commons/thumb/d/dd/Coat_of_arms_of_Lithuania.svg/800px-Coat_of_arms_of_Lithuania.svg.png" TargetMode="External"/><Relationship Id="rId11" Type="http://schemas.openxmlformats.org/officeDocument/2006/relationships/hyperlink" Target="https://www.royal.uk/role-monarchy" TargetMode="External"/><Relationship Id="rId5" Type="http://schemas.openxmlformats.org/officeDocument/2006/relationships/hyperlink" Target="https://www.lrt.lt/lituanica/aktualijos/751/1296302/lrt-trumpai-simonytes-vyriausybe-patvirtinta-kas-yra-naujieji-lietuvos-ministrai" TargetMode="External"/><Relationship Id="rId10" Type="http://schemas.openxmlformats.org/officeDocument/2006/relationships/hyperlink" Target="https://en.wikipedia.org/wiki/Politics_of_Norway" TargetMode="External"/><Relationship Id="rId4" Type="http://schemas.openxmlformats.org/officeDocument/2006/relationships/hyperlink" Target="https://esldiscussions.com/g/government.html" TargetMode="External"/><Relationship Id="rId9" Type="http://schemas.openxmlformats.org/officeDocument/2006/relationships/hyperlink" Target="https://lt.wikipedia.org/wiki/Vaizdas:Constitution_of_Lithuania_(cover).jpg"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www.youtube.com/watch?v=WH9mTk1mxkI"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LIETUVOS RESPUBLIKOS VALDŽIOS:</a:t>
            </a:r>
            <a:br>
              <a:rPr lang="lt-LT" dirty="0"/>
            </a:br>
            <a:endParaRPr lang="en-US" dirty="0"/>
          </a:p>
        </p:txBody>
      </p:sp>
      <p:sp>
        <p:nvSpPr>
          <p:cNvPr id="3" name="Turinio vietos rezervavimo ženklas 2"/>
          <p:cNvSpPr>
            <a:spLocks noGrp="1"/>
          </p:cNvSpPr>
          <p:nvPr>
            <p:ph idx="1"/>
          </p:nvPr>
        </p:nvSpPr>
        <p:spPr/>
        <p:txBody>
          <a:bodyPr/>
          <a:lstStyle/>
          <a:p>
            <a:r>
              <a:rPr lang="lt-LT" dirty="0">
                <a:solidFill>
                  <a:schemeClr val="tx1"/>
                </a:solidFill>
              </a:rPr>
              <a:t>ĮSTATYMŲ LEIDŽIAMOJI VALDŽIA            </a:t>
            </a:r>
            <a:r>
              <a:rPr lang="lt-LT" b="1" dirty="0">
                <a:solidFill>
                  <a:schemeClr val="tx1"/>
                </a:solidFill>
              </a:rPr>
              <a:t>SEIMAS</a:t>
            </a:r>
            <a:endParaRPr lang="lt-LT" dirty="0">
              <a:solidFill>
                <a:schemeClr val="tx1"/>
              </a:solidFill>
            </a:endParaRPr>
          </a:p>
          <a:p>
            <a:endParaRPr lang="lt-LT" dirty="0">
              <a:solidFill>
                <a:schemeClr val="tx1"/>
              </a:solidFill>
            </a:endParaRPr>
          </a:p>
          <a:p>
            <a:r>
              <a:rPr lang="lt-LT" dirty="0">
                <a:solidFill>
                  <a:schemeClr val="tx1"/>
                </a:solidFill>
              </a:rPr>
              <a:t>ĮSTATYMŲ VYKDOMOJI VALDŽIA      </a:t>
            </a:r>
            <a:r>
              <a:rPr lang="lt-LT" b="1" dirty="0">
                <a:solidFill>
                  <a:schemeClr val="tx1"/>
                </a:solidFill>
              </a:rPr>
              <a:t>PREZIDENTAS     VYRIAUSYBĖ</a:t>
            </a:r>
          </a:p>
          <a:p>
            <a:endParaRPr lang="lt-LT" b="1" dirty="0">
              <a:solidFill>
                <a:schemeClr val="tx1"/>
              </a:solidFill>
            </a:endParaRPr>
          </a:p>
          <a:p>
            <a:r>
              <a:rPr lang="lt-LT" dirty="0">
                <a:solidFill>
                  <a:schemeClr val="tx1"/>
                </a:solidFill>
              </a:rPr>
              <a:t>ĮSTATYMŲ PRIEŽIŪRA IR KONTROLĖ       </a:t>
            </a:r>
            <a:r>
              <a:rPr lang="lt-LT" b="1" dirty="0">
                <a:solidFill>
                  <a:schemeClr val="tx1"/>
                </a:solidFill>
              </a:rPr>
              <a:t> TEISMAI</a:t>
            </a:r>
          </a:p>
          <a:p>
            <a:endParaRPr lang="lt-LT" b="1" dirty="0">
              <a:solidFill>
                <a:schemeClr val="tx1"/>
              </a:solidFill>
            </a:endParaRPr>
          </a:p>
          <a:p>
            <a:r>
              <a:rPr lang="lt-LT" b="1" dirty="0">
                <a:solidFill>
                  <a:schemeClr val="tx1"/>
                </a:solidFill>
              </a:rPr>
              <a:t>PREZIDENTAS – VALSTYBĖS VADOVAS</a:t>
            </a:r>
            <a:endParaRPr lang="lt-LT"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297101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LIETUVOS RESPUBLIKOS PREZIDENTAS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941095"/>
            <a:ext cx="4284730" cy="3056021"/>
          </a:xfrm>
          <a:prstGeom prst="rect">
            <a:avLst/>
          </a:prstGeom>
        </p:spPr>
      </p:pic>
      <p:sp>
        <p:nvSpPr>
          <p:cNvPr id="6" name="Stačiakampis 5"/>
          <p:cNvSpPr/>
          <p:nvPr/>
        </p:nvSpPr>
        <p:spPr>
          <a:xfrm>
            <a:off x="5550568" y="2102973"/>
            <a:ext cx="6096000" cy="3970318"/>
          </a:xfrm>
          <a:prstGeom prst="rect">
            <a:avLst/>
          </a:prstGeom>
        </p:spPr>
        <p:txBody>
          <a:bodyPr>
            <a:spAutoFit/>
          </a:bodyPr>
          <a:lstStyle/>
          <a:p>
            <a:pPr algn="ctr"/>
            <a:r>
              <a:rPr lang="lt-LT" sz="2800" dirty="0"/>
              <a:t>RESPUBLIKOS PREZIDENTAS YRA VALSTYBĖS VADOVAS.</a:t>
            </a:r>
          </a:p>
          <a:p>
            <a:pPr algn="ctr"/>
            <a:r>
              <a:rPr lang="lt-LT" sz="2800" dirty="0"/>
              <a:t>JIS ATSTOVAUJA LIETUVOS VALSTYBEI IR DARO VISA, KAS JAM PAVESTA KONSTITUCIJOS IR ĮSTATYMŲ.</a:t>
            </a:r>
          </a:p>
          <a:p>
            <a:pPr algn="ctr"/>
            <a:r>
              <a:rPr lang="lt-LT" sz="2800" dirty="0"/>
              <a:t>RESPUBLIKOS PREZIDENTU RENKAMAS LIETUVOS PILIETIS ,NE MAŽIAU KAIP 40 METŲ IR 5 METŲ KADENCIJAI.</a:t>
            </a:r>
          </a:p>
        </p:txBody>
      </p:sp>
    </p:spTree>
    <p:extLst>
      <p:ext uri="{BB962C8B-B14F-4D97-AF65-F5344CB8AC3E}">
        <p14:creationId xmlns:p14="http://schemas.microsoft.com/office/powerpoint/2010/main" val="414437503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RESPUBLIKOS PREZIDENTAS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754373" y="1292035"/>
            <a:ext cx="4980680" cy="3735510"/>
          </a:xfrm>
          <a:prstGeom prst="rect">
            <a:avLst/>
          </a:prstGeom>
        </p:spPr>
      </p:pic>
      <p:sp>
        <p:nvSpPr>
          <p:cNvPr id="7" name="Stačiakampis 6"/>
          <p:cNvSpPr/>
          <p:nvPr/>
        </p:nvSpPr>
        <p:spPr>
          <a:xfrm>
            <a:off x="5735053" y="1422711"/>
            <a:ext cx="6096000" cy="3970318"/>
          </a:xfrm>
          <a:prstGeom prst="rect">
            <a:avLst/>
          </a:prstGeom>
        </p:spPr>
        <p:txBody>
          <a:bodyPr>
            <a:spAutoFit/>
          </a:bodyPr>
          <a:lstStyle/>
          <a:p>
            <a:r>
              <a:rPr lang="lt-LT" sz="2800" dirty="0"/>
              <a:t>SPRENDŽIA PAGRINDINIUS UŽSIENIO POLITIKOS KLAUSIMUS IR KARTU SU VYRIAUSYBE VYKDO UŽSIENIO POLITIKĄ.</a:t>
            </a:r>
          </a:p>
          <a:p>
            <a:r>
              <a:rPr lang="lt-LT" sz="2800" dirty="0"/>
              <a:t>PASIRAŠO IR SKELBIA SEIMO PRIIMTUS ĮSTATYMUS ARBA JUOS GRĄŽINA SEIMUI.</a:t>
            </a:r>
          </a:p>
          <a:p>
            <a:r>
              <a:rPr lang="lt-LT" sz="2800" dirty="0"/>
              <a:t>SKELBIA NEPAPRASTĄ PADĖTĮ.</a:t>
            </a:r>
          </a:p>
          <a:p>
            <a:r>
              <a:rPr lang="lt-LT" sz="2800" dirty="0"/>
              <a:t>SUTEIKIA LIETUVOS </a:t>
            </a:r>
            <a:r>
              <a:rPr lang="lt-LT" sz="2800" dirty="0" smtClean="0"/>
              <a:t>PILIETYBĘ.</a:t>
            </a:r>
            <a:endParaRPr lang="lt-LT" sz="2800" dirty="0"/>
          </a:p>
        </p:txBody>
      </p:sp>
    </p:spTree>
    <p:extLst>
      <p:ext uri="{BB962C8B-B14F-4D97-AF65-F5344CB8AC3E}">
        <p14:creationId xmlns:p14="http://schemas.microsoft.com/office/powerpoint/2010/main" val="36538509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LIETUVOS RESPUBLIKOS SEIMAS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3"/>
          <p:cNvPicPr>
            <a:picLocks noGrp="1" noChangeAspect="1"/>
          </p:cNvPicPr>
          <p:nvPr>
            <p:ph idx="1"/>
          </p:nvPr>
        </p:nvPicPr>
        <p:blipFill>
          <a:blip r:embed="rId2"/>
          <a:stretch>
            <a:fillRect/>
          </a:stretch>
        </p:blipFill>
        <p:spPr>
          <a:xfrm>
            <a:off x="2895600" y="1781981"/>
            <a:ext cx="6626528" cy="4426314"/>
          </a:xfrm>
          <a:prstGeom prst="rect">
            <a:avLst/>
          </a:prstGeom>
        </p:spPr>
      </p:pic>
    </p:spTree>
    <p:extLst>
      <p:ext uri="{BB962C8B-B14F-4D97-AF65-F5344CB8AC3E}">
        <p14:creationId xmlns:p14="http://schemas.microsoft.com/office/powerpoint/2010/main" val="7642200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endParaRPr lang="en-US" dirty="0"/>
          </a:p>
        </p:txBody>
      </p:sp>
      <p:sp>
        <p:nvSpPr>
          <p:cNvPr id="3" name="Turinio vietos rezervavimo ženklas 2"/>
          <p:cNvSpPr>
            <a:spLocks noGrp="1"/>
          </p:cNvSpPr>
          <p:nvPr>
            <p:ph idx="1"/>
          </p:nvPr>
        </p:nvSpPr>
        <p:spPr/>
        <p:txBody>
          <a:bodyPr/>
          <a:lstStyle/>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2"/>
          <p:cNvPicPr>
            <a:picLocks noChangeAspect="1"/>
          </p:cNvPicPr>
          <p:nvPr/>
        </p:nvPicPr>
        <p:blipFill>
          <a:blip r:embed="rId2"/>
          <a:stretch>
            <a:fillRect/>
          </a:stretch>
        </p:blipFill>
        <p:spPr>
          <a:xfrm>
            <a:off x="1957530" y="309093"/>
            <a:ext cx="8766617" cy="6548907"/>
          </a:xfrm>
          <a:prstGeom prst="rect">
            <a:avLst/>
          </a:prstGeom>
        </p:spPr>
      </p:pic>
    </p:spTree>
    <p:extLst>
      <p:ext uri="{BB962C8B-B14F-4D97-AF65-F5344CB8AC3E}">
        <p14:creationId xmlns:p14="http://schemas.microsoft.com/office/powerpoint/2010/main" val="18516759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LIETUVOS RESPUBLIKOS SEIMAS 2020-2024M.</a:t>
            </a:r>
            <a:endParaRPr lang="lt-LT" dirty="0"/>
          </a:p>
        </p:txBody>
      </p:sp>
      <p:pic>
        <p:nvPicPr>
          <p:cNvPr id="4" name="Turinio vietos rezervavimo ženklas 3"/>
          <p:cNvPicPr>
            <a:picLocks noGrp="1" noChangeAspect="1"/>
          </p:cNvPicPr>
          <p:nvPr>
            <p:ph idx="1"/>
          </p:nvPr>
        </p:nvPicPr>
        <p:blipFill>
          <a:blip r:embed="rId2"/>
          <a:stretch>
            <a:fillRect/>
          </a:stretch>
        </p:blipFill>
        <p:spPr>
          <a:xfrm>
            <a:off x="1197736" y="1825624"/>
            <a:ext cx="8260662" cy="5032375"/>
          </a:xfrm>
          <a:prstGeom prst="rect">
            <a:avLst/>
          </a:prstGeom>
        </p:spPr>
      </p:pic>
    </p:spTree>
    <p:extLst>
      <p:ext uri="{BB962C8B-B14F-4D97-AF65-F5344CB8AC3E}">
        <p14:creationId xmlns:p14="http://schemas.microsoft.com/office/powerpoint/2010/main" val="19484301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995369"/>
          </a:xfrm>
        </p:spPr>
        <p:txBody>
          <a:bodyPr/>
          <a:lstStyle/>
          <a:p>
            <a:r>
              <a:rPr lang="lt-LT" dirty="0"/>
              <a:t>LIETUVOS RESPUBLIKOS SEIMAS</a:t>
            </a:r>
            <a:endParaRPr lang="en-US" dirty="0"/>
          </a:p>
        </p:txBody>
      </p:sp>
      <p:pic>
        <p:nvPicPr>
          <p:cNvPr id="6" name="Turinio vietos rezervavimo ženklas 5"/>
          <p:cNvPicPr>
            <a:picLocks noGrp="1" noChangeAspect="1"/>
          </p:cNvPicPr>
          <p:nvPr>
            <p:ph idx="1"/>
          </p:nvPr>
        </p:nvPicPr>
        <p:blipFill>
          <a:blip r:embed="rId2"/>
          <a:stretch>
            <a:fillRect/>
          </a:stretch>
        </p:blipFill>
        <p:spPr>
          <a:xfrm>
            <a:off x="1423576" y="1186334"/>
            <a:ext cx="9134774" cy="5138311"/>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6553817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LIETUVOS RESPUBLIKOS VYRIAUSYBĖ</a:t>
            </a:r>
            <a:endParaRPr lang="en-US" dirty="0"/>
          </a:p>
        </p:txBody>
      </p:sp>
      <p:pic>
        <p:nvPicPr>
          <p:cNvPr id="5" name="Turinio vietos rezervavimo ženklas 4"/>
          <p:cNvPicPr>
            <a:picLocks noGrp="1" noChangeAspect="1"/>
          </p:cNvPicPr>
          <p:nvPr>
            <p:ph idx="1"/>
          </p:nvPr>
        </p:nvPicPr>
        <p:blipFill>
          <a:blip r:embed="rId2"/>
          <a:stretch>
            <a:fillRect/>
          </a:stretch>
        </p:blipFill>
        <p:spPr>
          <a:xfrm>
            <a:off x="2657182" y="1874838"/>
            <a:ext cx="7366585" cy="4397375"/>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0161098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sz="4000" dirty="0"/>
              <a:t>LR KONSTITUCIJA : PILIEČIŲ TEISĖS IR PAREIGOS</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3" name="Turinio vietos rezervavimo ženklas 2"/>
          <p:cNvPicPr>
            <a:picLocks noGrp="1" noChangeAspect="1"/>
          </p:cNvPicPr>
          <p:nvPr>
            <p:ph idx="1"/>
          </p:nvPr>
        </p:nvPicPr>
        <p:blipFill rotWithShape="1">
          <a:blip r:embed="rId2"/>
          <a:srcRect l="22621" t="31515" r="8158" b="6867"/>
          <a:stretch/>
        </p:blipFill>
        <p:spPr>
          <a:xfrm>
            <a:off x="1203194" y="1475873"/>
            <a:ext cx="9785611" cy="4899806"/>
          </a:xfrm>
          <a:prstGeom prst="rect">
            <a:avLst/>
          </a:prstGeom>
        </p:spPr>
      </p:pic>
    </p:spTree>
    <p:extLst>
      <p:ext uri="{BB962C8B-B14F-4D97-AF65-F5344CB8AC3E}">
        <p14:creationId xmlns:p14="http://schemas.microsoft.com/office/powerpoint/2010/main" val="36532847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endParaRPr lang="en-US" dirty="0"/>
          </a:p>
        </p:txBody>
      </p:sp>
      <p:pic>
        <p:nvPicPr>
          <p:cNvPr id="5" name="Turinio vietos rezervavimo ženklas 4"/>
          <p:cNvPicPr>
            <a:picLocks noGrp="1" noChangeAspect="1"/>
          </p:cNvPicPr>
          <p:nvPr>
            <p:ph idx="1"/>
          </p:nvPr>
        </p:nvPicPr>
        <p:blipFill rotWithShape="1">
          <a:blip r:embed="rId2"/>
          <a:srcRect l="17745" t="18971" r="21965"/>
          <a:stretch/>
        </p:blipFill>
        <p:spPr>
          <a:xfrm>
            <a:off x="1499936" y="382385"/>
            <a:ext cx="9930064" cy="6185628"/>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262477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a:t> </a:t>
            </a:r>
            <a:endParaRPr lang="en-US" sz="3600" dirty="0"/>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a:t>VAIKŲ TEISIŲ DEKLARACIJA  1959M.</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3"/>
          <p:cNvPicPr>
            <a:picLocks noGrp="1" noChangeAspect="1"/>
          </p:cNvPicPr>
          <p:nvPr>
            <p:ph idx="1"/>
          </p:nvPr>
        </p:nvPicPr>
        <p:blipFill>
          <a:blip r:embed="rId2"/>
          <a:stretch>
            <a:fillRect/>
          </a:stretch>
        </p:blipFill>
        <p:spPr>
          <a:xfrm>
            <a:off x="1475874" y="1766573"/>
            <a:ext cx="9679122" cy="4609106"/>
          </a:xfrm>
          <a:prstGeom prst="rect">
            <a:avLst/>
          </a:prstGeom>
        </p:spPr>
      </p:pic>
    </p:spTree>
    <p:extLst>
      <p:ext uri="{BB962C8B-B14F-4D97-AF65-F5344CB8AC3E}">
        <p14:creationId xmlns:p14="http://schemas.microsoft.com/office/powerpoint/2010/main" val="15329509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pPr algn="ctr"/>
            <a:r>
              <a:rPr lang="lt-LT" dirty="0" smtClean="0"/>
              <a:t>Turkija   Italija   Norvegija  jungtinė karalystė</a:t>
            </a:r>
            <a:endParaRPr lang="en-US" dirty="0"/>
          </a:p>
        </p:txBody>
      </p:sp>
      <p:pic>
        <p:nvPicPr>
          <p:cNvPr id="5" name="Turinio vietos rezervavimo ženklas 4"/>
          <p:cNvPicPr>
            <a:picLocks noGrp="1" noChangeAspect="1"/>
          </p:cNvPicPr>
          <p:nvPr>
            <p:ph sz="half" idx="1"/>
          </p:nvPr>
        </p:nvPicPr>
        <p:blipFill>
          <a:blip r:embed="rId2"/>
          <a:stretch>
            <a:fillRect/>
          </a:stretch>
        </p:blipFill>
        <p:spPr>
          <a:xfrm>
            <a:off x="7728502" y="2852895"/>
            <a:ext cx="1133954" cy="762066"/>
          </a:xfrm>
          <a:prstGeom prst="rect">
            <a:avLst/>
          </a:prstGeom>
        </p:spPr>
      </p:pic>
      <p:pic>
        <p:nvPicPr>
          <p:cNvPr id="8" name="Turinio vietos rezervavimo ženklas 7"/>
          <p:cNvPicPr>
            <a:picLocks noGrp="1" noChangeAspect="1"/>
          </p:cNvPicPr>
          <p:nvPr>
            <p:ph sz="half" idx="2"/>
          </p:nvPr>
        </p:nvPicPr>
        <p:blipFill>
          <a:blip r:embed="rId3"/>
          <a:stretch>
            <a:fillRect/>
          </a:stretch>
        </p:blipFill>
        <p:spPr>
          <a:xfrm>
            <a:off x="9924874" y="4026361"/>
            <a:ext cx="1133954" cy="573074"/>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a:blip r:embed="rId4"/>
          <a:stretch>
            <a:fillRect/>
          </a:stretch>
        </p:blipFill>
        <p:spPr>
          <a:xfrm>
            <a:off x="9924874" y="2858991"/>
            <a:ext cx="1133954" cy="755970"/>
          </a:xfrm>
          <a:prstGeom prst="rect">
            <a:avLst/>
          </a:prstGeom>
        </p:spPr>
      </p:pic>
      <p:pic>
        <p:nvPicPr>
          <p:cNvPr id="9" name="Paveikslėlis 8"/>
          <p:cNvPicPr>
            <a:picLocks noChangeAspect="1"/>
          </p:cNvPicPr>
          <p:nvPr/>
        </p:nvPicPr>
        <p:blipFill>
          <a:blip r:embed="rId5"/>
          <a:stretch>
            <a:fillRect/>
          </a:stretch>
        </p:blipFill>
        <p:spPr>
          <a:xfrm>
            <a:off x="7728502" y="4026361"/>
            <a:ext cx="1133954" cy="816935"/>
          </a:xfrm>
          <a:prstGeom prst="rect">
            <a:avLst/>
          </a:prstGeom>
        </p:spPr>
      </p:pic>
    </p:spTree>
    <p:extLst>
      <p:ext uri="{BB962C8B-B14F-4D97-AF65-F5344CB8AC3E}">
        <p14:creationId xmlns:p14="http://schemas.microsoft.com/office/powerpoint/2010/main" val="38800617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sp>
        <p:nvSpPr>
          <p:cNvPr id="6" name="Pavadinimas 5"/>
          <p:cNvSpPr>
            <a:spLocks noGrp="1"/>
          </p:cNvSpPr>
          <p:nvPr>
            <p:ph type="title" idx="4294967295"/>
          </p:nvPr>
        </p:nvSpPr>
        <p:spPr>
          <a:xfrm>
            <a:off x="2012950" y="382588"/>
            <a:ext cx="10179050" cy="1492250"/>
          </a:xfrm>
        </p:spPr>
        <p:txBody>
          <a:bodyPr/>
          <a:lstStyle/>
          <a:p>
            <a:pPr algn="ctr"/>
            <a:r>
              <a:rPr lang="lt-LT" dirty="0" smtClean="0"/>
              <a:t>Pasitikrink žinias mokinio knygoje</a:t>
            </a:r>
            <a:endParaRPr lang="en-US" dirty="0"/>
          </a:p>
        </p:txBody>
      </p:sp>
    </p:spTree>
    <p:extLst>
      <p:ext uri="{BB962C8B-B14F-4D97-AF65-F5344CB8AC3E}">
        <p14:creationId xmlns:p14="http://schemas.microsoft.com/office/powerpoint/2010/main" val="3167455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nuorodos</a:t>
            </a:r>
            <a:endParaRPr lang="en-US" dirty="0"/>
          </a:p>
        </p:txBody>
      </p:sp>
      <p:sp>
        <p:nvSpPr>
          <p:cNvPr id="3" name="Turinio vietos rezervavimo ženklas 2"/>
          <p:cNvSpPr>
            <a:spLocks noGrp="1"/>
          </p:cNvSpPr>
          <p:nvPr>
            <p:ph idx="1"/>
          </p:nvPr>
        </p:nvSpPr>
        <p:spPr>
          <a:xfrm>
            <a:off x="1251678" y="1271017"/>
            <a:ext cx="10178322" cy="4608576"/>
          </a:xfrm>
        </p:spPr>
        <p:txBody>
          <a:bodyPr>
            <a:normAutofit/>
          </a:bodyPr>
          <a:lstStyle/>
          <a:p>
            <a:r>
              <a:rPr lang="lt-LT" dirty="0">
                <a:solidFill>
                  <a:schemeClr val="tx1"/>
                </a:solidFill>
                <a:hlinkClick r:id="rId2"/>
              </a:rPr>
              <a:t>https://</a:t>
            </a:r>
            <a:r>
              <a:rPr lang="lt-LT" dirty="0" smtClean="0">
                <a:solidFill>
                  <a:schemeClr val="tx1"/>
                </a:solidFill>
                <a:hlinkClick r:id="rId2"/>
              </a:rPr>
              <a:t>pasauliolietuvis.lt/lietuvos-respublikos-prezidento-gitano-nausedos-sveikinimas-valstybes-dienos-proga/</a:t>
            </a:r>
            <a:endParaRPr lang="lt-LT" dirty="0">
              <a:solidFill>
                <a:schemeClr val="tx1"/>
              </a:solidFill>
            </a:endParaRPr>
          </a:p>
          <a:p>
            <a:r>
              <a:rPr lang="lt-LT" dirty="0" smtClean="0">
                <a:solidFill>
                  <a:schemeClr val="tx1"/>
                </a:solidFill>
                <a:hlinkClick r:id="rId3"/>
              </a:rPr>
              <a:t>https</a:t>
            </a:r>
            <a:r>
              <a:rPr lang="lt-LT" dirty="0">
                <a:solidFill>
                  <a:schemeClr val="tx1"/>
                </a:solidFill>
                <a:hlinkClick r:id="rId3"/>
              </a:rPr>
              <a:t>://</a:t>
            </a:r>
            <a:r>
              <a:rPr lang="lt-LT" dirty="0" smtClean="0">
                <a:solidFill>
                  <a:schemeClr val="tx1"/>
                </a:solidFill>
                <a:hlinkClick r:id="rId3"/>
              </a:rPr>
              <a:t>www.youtube.com/watch?v=agGQgR981AY</a:t>
            </a:r>
            <a:endParaRPr lang="lt-LT" dirty="0">
              <a:solidFill>
                <a:schemeClr val="tx1"/>
              </a:solidFill>
            </a:endParaRPr>
          </a:p>
          <a:p>
            <a:r>
              <a:rPr lang="lt-LT" dirty="0" smtClean="0">
                <a:solidFill>
                  <a:schemeClr val="tx1"/>
                </a:solidFill>
                <a:hlinkClick r:id="rId4"/>
              </a:rPr>
              <a:t>https</a:t>
            </a:r>
            <a:r>
              <a:rPr lang="lt-LT" dirty="0">
                <a:solidFill>
                  <a:schemeClr val="tx1"/>
                </a:solidFill>
                <a:hlinkClick r:id="rId4"/>
              </a:rPr>
              <a:t>://</a:t>
            </a:r>
            <a:r>
              <a:rPr lang="lt-LT" dirty="0" smtClean="0">
                <a:solidFill>
                  <a:schemeClr val="tx1"/>
                </a:solidFill>
                <a:hlinkClick r:id="rId4"/>
              </a:rPr>
              <a:t>www.youtube.com/watch?v=YRDNbi1qEOQ</a:t>
            </a:r>
            <a:endParaRPr lang="lt-LT" dirty="0">
              <a:solidFill>
                <a:schemeClr val="tx1"/>
              </a:solidFill>
            </a:endParaRPr>
          </a:p>
          <a:p>
            <a:r>
              <a:rPr lang="lt-LT" dirty="0" smtClean="0">
                <a:solidFill>
                  <a:schemeClr val="tx1"/>
                </a:solidFill>
                <a:hlinkClick r:id="rId5"/>
              </a:rPr>
              <a:t>https</a:t>
            </a:r>
            <a:r>
              <a:rPr lang="lt-LT" dirty="0">
                <a:solidFill>
                  <a:schemeClr val="tx1"/>
                </a:solidFill>
                <a:hlinkClick r:id="rId5"/>
              </a:rPr>
              <a:t>://</a:t>
            </a:r>
            <a:r>
              <a:rPr lang="lt-LT" dirty="0" smtClean="0">
                <a:solidFill>
                  <a:schemeClr val="tx1"/>
                </a:solidFill>
                <a:hlinkClick r:id="rId5"/>
              </a:rPr>
              <a:t>www.royalcourt.no/seksjon.html?tid=27679&amp;sek=27258</a:t>
            </a:r>
            <a:endParaRPr lang="lt-LT" dirty="0">
              <a:solidFill>
                <a:schemeClr val="tx1"/>
              </a:solidFill>
            </a:endParaRPr>
          </a:p>
          <a:p>
            <a:r>
              <a:rPr lang="lt-LT" dirty="0" smtClean="0">
                <a:solidFill>
                  <a:schemeClr val="tx1"/>
                </a:solidFill>
                <a:hlinkClick r:id="rId6"/>
              </a:rPr>
              <a:t>https</a:t>
            </a:r>
            <a:r>
              <a:rPr lang="lt-LT" dirty="0">
                <a:solidFill>
                  <a:schemeClr val="tx1"/>
                </a:solidFill>
                <a:hlinkClick r:id="rId6"/>
              </a:rPr>
              <a:t>://</a:t>
            </a:r>
            <a:r>
              <a:rPr lang="lt-LT" dirty="0" smtClean="0">
                <a:solidFill>
                  <a:schemeClr val="tx1"/>
                </a:solidFill>
                <a:hlinkClick r:id="rId6"/>
              </a:rPr>
              <a:t>en.wikipedia.org/wiki/Government_of_Italy</a:t>
            </a:r>
            <a:endParaRPr lang="lt-LT" dirty="0" smtClean="0">
              <a:solidFill>
                <a:schemeClr val="tx1"/>
              </a:solidFill>
            </a:endParaRPr>
          </a:p>
          <a:p>
            <a:r>
              <a:rPr lang="lt-LT" dirty="0" smtClean="0">
                <a:solidFill>
                  <a:schemeClr val="tx1"/>
                </a:solidFill>
                <a:hlinkClick r:id="rId7"/>
              </a:rPr>
              <a:t>https</a:t>
            </a:r>
            <a:r>
              <a:rPr lang="lt-LT" dirty="0">
                <a:solidFill>
                  <a:schemeClr val="tx1"/>
                </a:solidFill>
                <a:hlinkClick r:id="rId7"/>
              </a:rPr>
              <a:t>://</a:t>
            </a:r>
            <a:r>
              <a:rPr lang="lt-LT" dirty="0" smtClean="0">
                <a:solidFill>
                  <a:schemeClr val="tx1"/>
                </a:solidFill>
                <a:hlinkClick r:id="rId7"/>
              </a:rPr>
              <a:t>www.youtube.com/watch?v=bNpRqTD2IBA</a:t>
            </a:r>
            <a:endParaRPr lang="lt-LT" dirty="0">
              <a:solidFill>
                <a:schemeClr val="tx1"/>
              </a:solidFill>
            </a:endParaRPr>
          </a:p>
          <a:p>
            <a:r>
              <a:rPr lang="lt-LT" dirty="0" smtClean="0">
                <a:solidFill>
                  <a:schemeClr val="tx1"/>
                </a:solidFill>
                <a:hlinkClick r:id="rId8"/>
              </a:rPr>
              <a:t>https</a:t>
            </a:r>
            <a:r>
              <a:rPr lang="lt-LT" dirty="0">
                <a:solidFill>
                  <a:schemeClr val="tx1"/>
                </a:solidFill>
                <a:hlinkClick r:id="rId8"/>
              </a:rPr>
              <a:t>://</a:t>
            </a:r>
            <a:r>
              <a:rPr lang="lt-LT" dirty="0" smtClean="0">
                <a:solidFill>
                  <a:schemeClr val="tx1"/>
                </a:solidFill>
                <a:hlinkClick r:id="rId8"/>
              </a:rPr>
              <a:t>www.youtube.com/watch?v=49Js5V3lSo4</a:t>
            </a:r>
            <a:endParaRPr lang="lt-LT" dirty="0">
              <a:solidFill>
                <a:schemeClr val="tx1"/>
              </a:solidFill>
            </a:endParaRPr>
          </a:p>
          <a:p>
            <a:r>
              <a:rPr lang="lt-LT" dirty="0" smtClean="0">
                <a:solidFill>
                  <a:schemeClr val="tx1"/>
                </a:solidFill>
                <a:hlinkClick r:id="rId9"/>
              </a:rPr>
              <a:t>https</a:t>
            </a:r>
            <a:r>
              <a:rPr lang="lt-LT" dirty="0">
                <a:solidFill>
                  <a:schemeClr val="tx1"/>
                </a:solidFill>
                <a:hlinkClick r:id="rId9"/>
              </a:rPr>
              <a:t>://</a:t>
            </a:r>
            <a:r>
              <a:rPr lang="lt-LT" dirty="0" smtClean="0">
                <a:solidFill>
                  <a:schemeClr val="tx1"/>
                </a:solidFill>
                <a:hlinkClick r:id="rId9"/>
              </a:rPr>
              <a:t>www.youtube.com/watch?v=sp8J4za_3GI</a:t>
            </a:r>
            <a:endParaRPr lang="lt-LT" dirty="0" smtClean="0">
              <a:solidFill>
                <a:schemeClr val="tx1"/>
              </a:solidFill>
            </a:endParaRPr>
          </a:p>
          <a:p>
            <a:endParaRPr lang="lt-LT"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1379032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NUORODOS</a:t>
            </a:r>
            <a:endParaRPr lang="en-US" dirty="0"/>
          </a:p>
        </p:txBody>
      </p:sp>
      <p:sp>
        <p:nvSpPr>
          <p:cNvPr id="3" name="Turinio vietos rezervavimo ženklas 2"/>
          <p:cNvSpPr>
            <a:spLocks noGrp="1"/>
          </p:cNvSpPr>
          <p:nvPr>
            <p:ph idx="1"/>
          </p:nvPr>
        </p:nvSpPr>
        <p:spPr>
          <a:xfrm>
            <a:off x="1251678" y="1316737"/>
            <a:ext cx="10178322" cy="4023359"/>
          </a:xfrm>
        </p:spPr>
        <p:txBody>
          <a:bodyPr>
            <a:normAutofit fontScale="85000" lnSpcReduction="20000"/>
          </a:bodyPr>
          <a:lstStyle/>
          <a:p>
            <a:r>
              <a:rPr lang="lt-LT" dirty="0">
                <a:solidFill>
                  <a:schemeClr val="tx1"/>
                </a:solidFill>
                <a:hlinkClick r:id="rId2"/>
              </a:rPr>
              <a:t>http://</a:t>
            </a:r>
            <a:r>
              <a:rPr lang="lt-LT" dirty="0" smtClean="0">
                <a:solidFill>
                  <a:schemeClr val="tx1"/>
                </a:solidFill>
                <a:hlinkClick r:id="rId2"/>
              </a:rPr>
              <a:t>www.3sektorius.lt/docs/Pilietiskumas_leidinys_2012_2013-01-17_13_48_37.pdf</a:t>
            </a:r>
            <a:endParaRPr lang="lt-LT" dirty="0" smtClean="0">
              <a:solidFill>
                <a:schemeClr val="tx1"/>
              </a:solidFill>
            </a:endParaRPr>
          </a:p>
          <a:p>
            <a:pPr marL="0" indent="0">
              <a:buNone/>
            </a:pPr>
            <a:r>
              <a:rPr lang="lt-LT" dirty="0" smtClean="0">
                <a:solidFill>
                  <a:schemeClr val="tx1"/>
                </a:solidFill>
              </a:rPr>
              <a:t>N</a:t>
            </a:r>
            <a:r>
              <a:rPr lang="lt-LT" dirty="0">
                <a:solidFill>
                  <a:schemeClr val="tx1"/>
                </a:solidFill>
              </a:rPr>
              <a:t>. </a:t>
            </a:r>
            <a:r>
              <a:rPr lang="lt-LT" dirty="0" err="1">
                <a:solidFill>
                  <a:schemeClr val="tx1"/>
                </a:solidFill>
              </a:rPr>
              <a:t>Letukienė</a:t>
            </a:r>
            <a:r>
              <a:rPr lang="lt-LT" dirty="0">
                <a:solidFill>
                  <a:schemeClr val="tx1"/>
                </a:solidFill>
              </a:rPr>
              <a:t>, S. </a:t>
            </a:r>
            <a:r>
              <a:rPr lang="lt-LT" dirty="0" err="1">
                <a:solidFill>
                  <a:schemeClr val="tx1"/>
                </a:solidFill>
              </a:rPr>
              <a:t>Bitlieriūtė</a:t>
            </a:r>
            <a:r>
              <a:rPr lang="lt-LT" dirty="0">
                <a:solidFill>
                  <a:schemeClr val="tx1"/>
                </a:solidFill>
              </a:rPr>
              <a:t>, S. Bužinskas. Pilietiškumo pagrindai. IX-X klasei. </a:t>
            </a:r>
            <a:endParaRPr lang="lt-LT" dirty="0" smtClean="0">
              <a:solidFill>
                <a:schemeClr val="tx1"/>
              </a:solidFill>
            </a:endParaRPr>
          </a:p>
          <a:p>
            <a:pPr marL="0" indent="0">
              <a:buNone/>
            </a:pPr>
            <a:r>
              <a:rPr lang="lt-LT" dirty="0" smtClean="0">
                <a:solidFill>
                  <a:schemeClr val="tx1"/>
                </a:solidFill>
                <a:hlinkClick r:id="rId3"/>
              </a:rPr>
              <a:t>https</a:t>
            </a:r>
            <a:r>
              <a:rPr lang="lt-LT" dirty="0">
                <a:solidFill>
                  <a:schemeClr val="tx1"/>
                </a:solidFill>
                <a:hlinkClick r:id="rId3"/>
              </a:rPr>
              <a:t>://</a:t>
            </a:r>
            <a:r>
              <a:rPr lang="lt-LT" dirty="0" smtClean="0">
                <a:solidFill>
                  <a:schemeClr val="tx1"/>
                </a:solidFill>
                <a:hlinkClick r:id="rId3"/>
              </a:rPr>
              <a:t>kids.britannica.com/kids/article/childrens-rights/476239</a:t>
            </a:r>
            <a:endParaRPr lang="lt-LT" dirty="0" smtClean="0">
              <a:solidFill>
                <a:schemeClr val="tx1"/>
              </a:solidFill>
            </a:endParaRPr>
          </a:p>
          <a:p>
            <a:pPr marL="0" indent="0">
              <a:buNone/>
            </a:pPr>
            <a:r>
              <a:rPr lang="lt-LT" dirty="0" smtClean="0">
                <a:solidFill>
                  <a:schemeClr val="tx1"/>
                </a:solidFill>
                <a:hlinkClick r:id="rId4"/>
              </a:rPr>
              <a:t>https</a:t>
            </a:r>
            <a:r>
              <a:rPr lang="lt-LT" dirty="0">
                <a:solidFill>
                  <a:schemeClr val="tx1"/>
                </a:solidFill>
                <a:hlinkClick r:id="rId4"/>
              </a:rPr>
              <a:t>://</a:t>
            </a:r>
            <a:r>
              <a:rPr lang="lt-LT" dirty="0" smtClean="0">
                <a:solidFill>
                  <a:schemeClr val="tx1"/>
                </a:solidFill>
                <a:hlinkClick r:id="rId4"/>
              </a:rPr>
              <a:t>esldiscussions.com/g/government.html</a:t>
            </a:r>
            <a:endParaRPr lang="lt-LT" dirty="0" smtClean="0">
              <a:solidFill>
                <a:schemeClr val="tx1"/>
              </a:solidFill>
            </a:endParaRPr>
          </a:p>
          <a:p>
            <a:pPr marL="0" indent="0">
              <a:buNone/>
            </a:pPr>
            <a:r>
              <a:rPr lang="lt-LT" dirty="0" smtClean="0">
                <a:solidFill>
                  <a:schemeClr val="tx1"/>
                </a:solidFill>
                <a:hlinkClick r:id="rId5"/>
              </a:rPr>
              <a:t>https</a:t>
            </a:r>
            <a:r>
              <a:rPr lang="lt-LT" dirty="0">
                <a:solidFill>
                  <a:schemeClr val="tx1"/>
                </a:solidFill>
                <a:hlinkClick r:id="rId5"/>
              </a:rPr>
              <a:t>://</a:t>
            </a:r>
            <a:r>
              <a:rPr lang="lt-LT" dirty="0" smtClean="0">
                <a:solidFill>
                  <a:schemeClr val="tx1"/>
                </a:solidFill>
                <a:hlinkClick r:id="rId5"/>
              </a:rPr>
              <a:t>www.lrt.lt/lituanica/aktualijos/751/1296302/lrt-trumpai-simonytes-vyriausybe-patvirtinta-kas-yra-naujieji-lietuvos-ministrai</a:t>
            </a:r>
            <a:endParaRPr lang="lt-LT" dirty="0">
              <a:solidFill>
                <a:schemeClr val="tx1"/>
              </a:solidFill>
            </a:endParaRPr>
          </a:p>
          <a:p>
            <a:pPr marL="0" indent="0">
              <a:buNone/>
            </a:pPr>
            <a:r>
              <a:rPr lang="lt-LT" dirty="0" smtClean="0">
                <a:solidFill>
                  <a:schemeClr val="tx1"/>
                </a:solidFill>
                <a:hlinkClick r:id="rId6"/>
              </a:rPr>
              <a:t>https</a:t>
            </a:r>
            <a:r>
              <a:rPr lang="lt-LT" dirty="0">
                <a:solidFill>
                  <a:schemeClr val="tx1"/>
                </a:solidFill>
                <a:hlinkClick r:id="rId6"/>
              </a:rPr>
              <a:t>://</a:t>
            </a:r>
            <a:r>
              <a:rPr lang="lt-LT" dirty="0" smtClean="0">
                <a:solidFill>
                  <a:schemeClr val="tx1"/>
                </a:solidFill>
                <a:hlinkClick r:id="rId6"/>
              </a:rPr>
              <a:t>upload.wikimedia.org/wikipedia/commons/thumb/d/dd/Coat_of_arms_of_Lithuania.svg/800px-Coat_of_arms_of_Lithuania.svg.png</a:t>
            </a:r>
            <a:endParaRPr lang="lt-LT" dirty="0" smtClean="0">
              <a:solidFill>
                <a:schemeClr val="tx1"/>
              </a:solidFill>
            </a:endParaRPr>
          </a:p>
          <a:p>
            <a:pPr marL="0" indent="0">
              <a:buNone/>
            </a:pPr>
            <a:r>
              <a:rPr lang="lt-LT" dirty="0" smtClean="0">
                <a:solidFill>
                  <a:schemeClr val="tx1"/>
                </a:solidFill>
                <a:hlinkClick r:id="rId7"/>
              </a:rPr>
              <a:t>https</a:t>
            </a:r>
            <a:r>
              <a:rPr lang="lt-LT" dirty="0">
                <a:solidFill>
                  <a:schemeClr val="tx1"/>
                </a:solidFill>
                <a:hlinkClick r:id="rId7"/>
              </a:rPr>
              <a:t>://</a:t>
            </a:r>
            <a:r>
              <a:rPr lang="lt-LT" dirty="0" smtClean="0">
                <a:solidFill>
                  <a:schemeClr val="tx1"/>
                </a:solidFill>
                <a:hlinkClick r:id="rId7"/>
              </a:rPr>
              <a:t>en.wikipedia.org/wiki/Seimas</a:t>
            </a:r>
            <a:endParaRPr lang="lt-LT" dirty="0" smtClean="0">
              <a:solidFill>
                <a:schemeClr val="tx1"/>
              </a:solidFill>
            </a:endParaRPr>
          </a:p>
          <a:p>
            <a:pPr marL="0" indent="0">
              <a:buNone/>
            </a:pPr>
            <a:r>
              <a:rPr lang="lt-LT" dirty="0" smtClean="0">
                <a:solidFill>
                  <a:schemeClr val="tx1"/>
                </a:solidFill>
                <a:hlinkClick r:id="rId8"/>
              </a:rPr>
              <a:t>https</a:t>
            </a:r>
            <a:r>
              <a:rPr lang="lt-LT" dirty="0">
                <a:solidFill>
                  <a:schemeClr val="tx1"/>
                </a:solidFill>
                <a:hlinkClick r:id="rId8"/>
              </a:rPr>
              <a:t>://</a:t>
            </a:r>
            <a:r>
              <a:rPr lang="lt-LT" dirty="0" smtClean="0">
                <a:solidFill>
                  <a:schemeClr val="tx1"/>
                </a:solidFill>
                <a:hlinkClick r:id="rId8"/>
              </a:rPr>
              <a:t>www.youtube.com/watch?v=WH9mTk1mxkI</a:t>
            </a:r>
            <a:endParaRPr lang="lt-LT" dirty="0" smtClean="0">
              <a:solidFill>
                <a:schemeClr val="tx1"/>
              </a:solidFill>
            </a:endParaRPr>
          </a:p>
          <a:p>
            <a:pPr marL="0" indent="0">
              <a:buNone/>
            </a:pPr>
            <a:r>
              <a:rPr lang="lt-LT" dirty="0" smtClean="0">
                <a:solidFill>
                  <a:schemeClr val="tx1"/>
                </a:solidFill>
                <a:hlinkClick r:id="rId9"/>
              </a:rPr>
              <a:t>https</a:t>
            </a:r>
            <a:r>
              <a:rPr lang="lt-LT" dirty="0">
                <a:solidFill>
                  <a:schemeClr val="tx1"/>
                </a:solidFill>
                <a:hlinkClick r:id="rId9"/>
              </a:rPr>
              <a:t>://lt.wikipedia.org/wiki/Vaizdas:Constitution_of_Lithuania_(cover).</a:t>
            </a:r>
            <a:r>
              <a:rPr lang="lt-LT" dirty="0" smtClean="0">
                <a:solidFill>
                  <a:schemeClr val="tx1"/>
                </a:solidFill>
                <a:hlinkClick r:id="rId9"/>
              </a:rPr>
              <a:t>jpg</a:t>
            </a:r>
            <a:endParaRPr lang="lt-LT" dirty="0" smtClean="0">
              <a:solidFill>
                <a:schemeClr val="tx1"/>
              </a:solidFill>
            </a:endParaRPr>
          </a:p>
          <a:p>
            <a:pPr marL="0" indent="0">
              <a:buNone/>
            </a:pPr>
            <a:r>
              <a:rPr lang="lt-LT" dirty="0">
                <a:solidFill>
                  <a:schemeClr val="tx1"/>
                </a:solidFill>
                <a:hlinkClick r:id="rId10"/>
              </a:rPr>
              <a:t>https://</a:t>
            </a:r>
            <a:r>
              <a:rPr lang="lt-LT" dirty="0" smtClean="0">
                <a:solidFill>
                  <a:schemeClr val="tx1"/>
                </a:solidFill>
                <a:hlinkClick r:id="rId10"/>
              </a:rPr>
              <a:t>en.wikipedia.org/wiki/Politics_of_Norway</a:t>
            </a:r>
            <a:endParaRPr lang="lt-LT" dirty="0" smtClean="0">
              <a:solidFill>
                <a:schemeClr val="tx1"/>
              </a:solidFill>
            </a:endParaRPr>
          </a:p>
          <a:p>
            <a:pPr marL="0" indent="0">
              <a:buNone/>
            </a:pPr>
            <a:r>
              <a:rPr lang="lt-LT" dirty="0">
                <a:solidFill>
                  <a:schemeClr val="tx1"/>
                </a:solidFill>
                <a:hlinkClick r:id="rId11"/>
              </a:rPr>
              <a:t>https://</a:t>
            </a:r>
            <a:r>
              <a:rPr lang="lt-LT" dirty="0" smtClean="0">
                <a:solidFill>
                  <a:schemeClr val="tx1"/>
                </a:solidFill>
                <a:hlinkClick r:id="rId11"/>
              </a:rPr>
              <a:t>www.royal.uk/role-monarchy</a:t>
            </a:r>
            <a:endParaRPr lang="lt-LT" dirty="0" smtClean="0">
              <a:solidFill>
                <a:schemeClr val="tx1"/>
              </a:solidFill>
            </a:endParaRPr>
          </a:p>
          <a:p>
            <a:pPr marL="0" indent="0">
              <a:buNone/>
            </a:pPr>
            <a:endParaRPr lang="lt-LT" dirty="0" smtClean="0">
              <a:solidFill>
                <a:schemeClr val="tx1"/>
              </a:solidFill>
            </a:endParaRPr>
          </a:p>
          <a:p>
            <a:pPr marL="0" indent="0">
              <a:buNone/>
            </a:pPr>
            <a:endParaRPr lang="lt-LT" dirty="0" smtClean="0">
              <a:solidFill>
                <a:schemeClr val="tx1"/>
              </a:solidFill>
            </a:endParaRPr>
          </a:p>
          <a:p>
            <a:pPr marL="0" indent="0">
              <a:buNone/>
            </a:pPr>
            <a:endParaRPr lang="lt-LT" dirty="0" smtClean="0">
              <a:solidFill>
                <a:schemeClr val="tx1"/>
              </a:solidFill>
            </a:endParaRPr>
          </a:p>
          <a:p>
            <a:pPr marL="0" indent="0">
              <a:buNone/>
            </a:pPr>
            <a:endParaRPr lang="lt-LT" dirty="0" smtClean="0">
              <a:solidFill>
                <a:schemeClr val="tx1"/>
              </a:solidFill>
            </a:endParaRPr>
          </a:p>
          <a:p>
            <a:pPr marL="0" indent="0">
              <a:buNone/>
            </a:pPr>
            <a:endParaRPr lang="lt-LT"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9865472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p:txBody>
          <a:bodyPr>
            <a:normAutofit fontScale="90000"/>
          </a:bodyPr>
          <a:lstStyle/>
          <a:p>
            <a:pPr algn="ctr"/>
            <a:r>
              <a:rPr lang="lt-LT" dirty="0" smtClean="0"/>
              <a:t>3 TEMA: </a:t>
            </a:r>
            <a:r>
              <a:rPr lang="lt-LT" dirty="0"/>
              <a:t>Valstybės ir pilietinės visuomenės reprezentacija</a:t>
            </a:r>
            <a:r>
              <a:rPr lang="en-US" dirty="0"/>
              <a:t/>
            </a:r>
            <a:br>
              <a:rPr lang="en-US" dirty="0"/>
            </a:br>
            <a:r>
              <a:rPr lang="en-US" dirty="0"/>
              <a:t/>
            </a:r>
            <a:br>
              <a:rPr lang="en-US" dirty="0"/>
            </a:br>
            <a:r>
              <a:rPr lang="en-US" dirty="0" smtClean="0"/>
              <a:t> </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lt-LT" dirty="0" smtClean="0">
                <a:ea typeface="Calibri" panose="020F0502020204030204" pitchFamily="34" charset="0"/>
                <a:cs typeface="Times New Roman" panose="02020603050405020304" pitchFamily="18" charset="0"/>
              </a:rPr>
              <a:t>PAŽIŪRĖKIME </a:t>
            </a:r>
            <a:r>
              <a:rPr lang="en-US" dirty="0" err="1">
                <a:ea typeface="Calibri" panose="020F0502020204030204" pitchFamily="34" charset="0"/>
                <a:cs typeface="Times New Roman" panose="02020603050405020304" pitchFamily="18" charset="0"/>
              </a:rPr>
              <a:t>Jokūb</a:t>
            </a:r>
            <a:r>
              <a:rPr lang="lt-LT" dirty="0">
                <a:ea typeface="Calibri" panose="020F0502020204030204" pitchFamily="34" charset="0"/>
                <a:cs typeface="Times New Roman" panose="02020603050405020304" pitchFamily="18" charset="0"/>
              </a:rPr>
              <a:t>O</a:t>
            </a:r>
            <a:r>
              <a:rPr lang="en-US" dirty="0">
                <a:ea typeface="Calibri" panose="020F0502020204030204" pitchFamily="34" charset="0"/>
                <a:cs typeface="Times New Roman" panose="02020603050405020304" pitchFamily="18" charset="0"/>
              </a:rPr>
              <a:t> </a:t>
            </a:r>
            <a:r>
              <a:rPr lang="en-US" dirty="0" err="1">
                <a:ea typeface="Calibri" panose="020F0502020204030204" pitchFamily="34" charset="0"/>
                <a:cs typeface="Times New Roman" panose="02020603050405020304" pitchFamily="18" charset="0"/>
              </a:rPr>
              <a:t>Laukai</a:t>
            </a:r>
            <a:r>
              <a:rPr lang="lt-LT" dirty="0" smtClean="0">
                <a:ea typeface="Calibri" panose="020F0502020204030204" pitchFamily="34" charset="0"/>
                <a:cs typeface="Times New Roman" panose="02020603050405020304" pitchFamily="18" charset="0"/>
              </a:rPr>
              <a:t>ČIO FILMUKĄ</a:t>
            </a:r>
            <a:r>
              <a:rPr lang="lt-LT" dirty="0">
                <a:ea typeface="Calibri" panose="020F0502020204030204" pitchFamily="34" charset="0"/>
                <a:cs typeface="Times New Roman" panose="02020603050405020304" pitchFamily="18" charset="0"/>
              </a:rPr>
              <a:t> </a:t>
            </a:r>
            <a:r>
              <a:rPr lang="lt-LT" dirty="0" smtClean="0">
                <a:ea typeface="Calibri" panose="020F0502020204030204" pitchFamily="34" charset="0"/>
                <a:cs typeface="Times New Roman" panose="02020603050405020304" pitchFamily="18" charset="0"/>
              </a:rPr>
              <a:t>„</a:t>
            </a:r>
            <a:r>
              <a:rPr lang="en-US" dirty="0" smtClean="0">
                <a:ea typeface="Calibri" panose="020F0502020204030204" pitchFamily="34" charset="0"/>
                <a:cs typeface="Times New Roman" panose="02020603050405020304" pitchFamily="18" charset="0"/>
              </a:rPr>
              <a:t>What </a:t>
            </a:r>
            <a:r>
              <a:rPr lang="en-US" dirty="0">
                <a:ea typeface="Calibri" panose="020F0502020204030204" pitchFamily="34" charset="0"/>
                <a:cs typeface="Times New Roman" panose="02020603050405020304" pitchFamily="18" charset="0"/>
              </a:rPr>
              <a:t>is LITHUANIA</a:t>
            </a:r>
            <a:r>
              <a:rPr lang="en-US" dirty="0" smtClean="0">
                <a:ea typeface="Calibri" panose="020F0502020204030204" pitchFamily="34" charset="0"/>
                <a:cs typeface="Times New Roman" panose="02020603050405020304" pitchFamily="18" charset="0"/>
              </a:rPr>
              <a:t>?</a:t>
            </a:r>
            <a:r>
              <a:rPr lang="lt-LT" dirty="0" smtClean="0">
                <a:ea typeface="Calibri" panose="020F0502020204030204" pitchFamily="34" charset="0"/>
                <a:cs typeface="Times New Roman" panose="02020603050405020304" pitchFamily="18" charset="0"/>
              </a:rPr>
              <a:t>“</a:t>
            </a:r>
            <a:r>
              <a:rPr lang="en-US" dirty="0">
                <a:latin typeface="Calibri" panose="020F0502020204030204" pitchFamily="34" charset="0"/>
                <a:ea typeface="Calibri" panose="020F0502020204030204" pitchFamily="34" charset="0"/>
                <a:cs typeface="Times New Roman" panose="02020603050405020304" pitchFamily="18" charset="0"/>
              </a:rPr>
              <a:t/>
            </a:r>
            <a:br>
              <a:rPr lang="en-US" dirty="0">
                <a:latin typeface="Calibri" panose="020F0502020204030204" pitchFamily="34" charset="0"/>
                <a:ea typeface="Calibri" panose="020F0502020204030204" pitchFamily="34" charset="0"/>
                <a:cs typeface="Times New Roman" panose="02020603050405020304" pitchFamily="18" charset="0"/>
              </a:rPr>
            </a:br>
            <a:endParaRPr lang="en-US" dirty="0"/>
          </a:p>
        </p:txBody>
      </p:sp>
      <p:sp>
        <p:nvSpPr>
          <p:cNvPr id="3" name="Turinio vietos rezervavimo ženklas 2"/>
          <p:cNvSpPr>
            <a:spLocks noGrp="1"/>
          </p:cNvSpPr>
          <p:nvPr>
            <p:ph idx="1"/>
          </p:nvPr>
        </p:nvSpPr>
        <p:spPr/>
        <p:txBody>
          <a:bodyPr/>
          <a:lstStyle/>
          <a:p>
            <a:pPr marL="0" indent="0" algn="just">
              <a:lnSpc>
                <a:spcPct val="150000"/>
              </a:lnSpc>
              <a:spcAft>
                <a:spcPts val="0"/>
              </a:spcAft>
              <a:buNone/>
              <a:tabLst>
                <a:tab pos="1403985" algn="l"/>
              </a:tabLst>
            </a:pPr>
            <a:r>
              <a:rPr lang="en-US" dirty="0">
                <a:latin typeface="Calibri" panose="020F0502020204030204" pitchFamily="34" charset="0"/>
                <a:ea typeface="Calibri" panose="020F0502020204030204" pitchFamily="34" charset="0"/>
                <a:cs typeface="Times New Roman" panose="02020603050405020304" pitchFamily="18" charset="0"/>
              </a:rPr>
              <a:t>	</a:t>
            </a:r>
            <a:r>
              <a:rPr lang="en-US" u="sng" dirty="0">
                <a:solidFill>
                  <a:srgbClr val="0000FF"/>
                </a:solidFill>
                <a:latin typeface="Calibri" panose="020F0502020204030204" pitchFamily="34" charset="0"/>
                <a:ea typeface="Calibri" panose="020F0502020204030204" pitchFamily="34" charset="0"/>
                <a:cs typeface="Times New Roman" panose="02020603050405020304" pitchFamily="18" charset="0"/>
                <a:hlinkClick r:id="rId2"/>
              </a:rPr>
              <a:t>https://www.youtube.com/watch?v=WH9mTk1mxkI</a:t>
            </a:r>
            <a:endParaRPr lang="en-US"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6" name="Paveikslėlis 5"/>
          <p:cNvPicPr>
            <a:picLocks noChangeAspect="1"/>
          </p:cNvPicPr>
          <p:nvPr/>
        </p:nvPicPr>
        <p:blipFill rotWithShape="1">
          <a:blip r:embed="rId3"/>
          <a:srcRect l="4750" t="18740" r="28001" b="21408"/>
          <a:stretch/>
        </p:blipFill>
        <p:spPr>
          <a:xfrm>
            <a:off x="2995866" y="2804160"/>
            <a:ext cx="7123493" cy="3566160"/>
          </a:xfrm>
          <a:prstGeom prst="rect">
            <a:avLst/>
          </a:prstGeom>
        </p:spPr>
      </p:pic>
    </p:spTree>
    <p:extLst>
      <p:ext uri="{BB962C8B-B14F-4D97-AF65-F5344CB8AC3E}">
        <p14:creationId xmlns:p14="http://schemas.microsoft.com/office/powerpoint/2010/main" val="3675253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lt-LT" dirty="0"/>
              <a:t>Lietuva – parlamentinė respublika</a:t>
            </a:r>
            <a:endParaRPr lang="en-US" dirty="0"/>
          </a:p>
        </p:txBody>
      </p:sp>
      <p:sp>
        <p:nvSpPr>
          <p:cNvPr id="3" name="Turinio vietos rezervavimo ženklas 2"/>
          <p:cNvSpPr>
            <a:spLocks noGrp="1"/>
          </p:cNvSpPr>
          <p:nvPr>
            <p:ph idx="1"/>
          </p:nvPr>
        </p:nvSpPr>
        <p:spPr/>
        <p:txBody>
          <a:bodyPr/>
          <a:lstStyle/>
          <a:p>
            <a:r>
              <a:rPr lang="lt-LT" dirty="0">
                <a:solidFill>
                  <a:schemeClr val="tx1"/>
                </a:solidFill>
              </a:rPr>
              <a:t>Šiandieninė Lietuva  demokratinės valstybė yra nepriklausoma , moderni valstybė, gerbianti savo piliečių teises ir pareigas. Svarbiausias jų garantas – 1992m. priimta nuolatinė Lietuvos respublikos konstitucija .Pagrindinis valstybės įstatymas užtikrina piliečių dalyvavimą valstybės valdyme, valdžių atskyrimo principą ir kitus būtinus demokratinės valstybės atributus. Dabartinė Lietuva neatskiriama Europos civilizacijos dalis. 2004m. buvo istoriniai valstybės integracijos į ES ir NATO metai. Nepaisydami iškilusių demografinių problemų, tapatumo krizės ir ekonominio, </a:t>
            </a:r>
            <a:r>
              <a:rPr lang="lt-LT" dirty="0" err="1">
                <a:solidFill>
                  <a:schemeClr val="tx1"/>
                </a:solidFill>
              </a:rPr>
              <a:t>pandeminio</a:t>
            </a:r>
            <a:r>
              <a:rPr lang="lt-LT" dirty="0">
                <a:solidFill>
                  <a:schemeClr val="tx1"/>
                </a:solidFill>
              </a:rPr>
              <a:t> sunkmečio, sudėtingą išbandymų atkarpą įveikėme per itin trumpą laiką ir galime tuo didžiuotis.</a:t>
            </a:r>
            <a:endParaRPr lang="en-US"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3935212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avadinimas 3"/>
          <p:cNvSpPr>
            <a:spLocks noGrp="1"/>
          </p:cNvSpPr>
          <p:nvPr>
            <p:ph type="title"/>
          </p:nvPr>
        </p:nvSpPr>
        <p:spPr/>
        <p:txBody>
          <a:bodyPr/>
          <a:lstStyle/>
          <a:p>
            <a:r>
              <a:rPr lang="lt-LT" dirty="0" smtClean="0"/>
              <a:t>LIETUVA- DEMOKRATINĖ RESPUBLIKA</a:t>
            </a:r>
            <a:endParaRPr lang="lt-LT" dirty="0"/>
          </a:p>
        </p:txBody>
      </p:sp>
      <p:pic>
        <p:nvPicPr>
          <p:cNvPr id="8" name="Turinio vietos rezervavimo ženklas 7"/>
          <p:cNvPicPr>
            <a:picLocks noGrp="1" noChangeAspect="1"/>
          </p:cNvPicPr>
          <p:nvPr>
            <p:ph sz="half" idx="1"/>
          </p:nvPr>
        </p:nvPicPr>
        <p:blipFill>
          <a:blip r:embed="rId2"/>
          <a:stretch>
            <a:fillRect/>
          </a:stretch>
        </p:blipFill>
        <p:spPr>
          <a:xfrm>
            <a:off x="1004552" y="1825625"/>
            <a:ext cx="3902299" cy="4351337"/>
          </a:xfrm>
          <a:prstGeom prst="rect">
            <a:avLst/>
          </a:prstGeom>
        </p:spPr>
      </p:pic>
      <p:pic>
        <p:nvPicPr>
          <p:cNvPr id="9" name="Turinio vietos rezervavimo ženklas 8"/>
          <p:cNvPicPr>
            <a:picLocks noGrp="1" noChangeAspect="1"/>
          </p:cNvPicPr>
          <p:nvPr>
            <p:ph sz="half" idx="2"/>
          </p:nvPr>
        </p:nvPicPr>
        <p:blipFill>
          <a:blip r:embed="rId3"/>
          <a:stretch>
            <a:fillRect/>
          </a:stretch>
        </p:blipFill>
        <p:spPr>
          <a:xfrm>
            <a:off x="6001555" y="1378039"/>
            <a:ext cx="4868214" cy="4798923"/>
          </a:xfrm>
          <a:prstGeom prst="rect">
            <a:avLst/>
          </a:prstGeom>
        </p:spPr>
      </p:pic>
    </p:spTree>
    <p:extLst>
      <p:ext uri="{BB962C8B-B14F-4D97-AF65-F5344CB8AC3E}">
        <p14:creationId xmlns:p14="http://schemas.microsoft.com/office/powerpoint/2010/main" val="9373157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sz="5400" dirty="0">
                <a:latin typeface="Georgia" panose="02040502050405020303" pitchFamily="18" charset="0"/>
              </a:rPr>
              <a:t>LIETUVOS DEMOKRATIJOS KELIAS</a:t>
            </a:r>
            <a:endParaRPr lang="en-US" b="1" dirty="0"/>
          </a:p>
        </p:txBody>
      </p:sp>
      <p:sp>
        <p:nvSpPr>
          <p:cNvPr id="3" name="Poraštės vietos rezervavimo ženklas 2"/>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1096230" y="1775826"/>
            <a:ext cx="10737992" cy="4372533"/>
          </a:xfrm>
          <a:prstGeom prst="rect">
            <a:avLst/>
          </a:prstGeom>
        </p:spPr>
      </p:pic>
    </p:spTree>
    <p:extLst>
      <p:ext uri="{BB962C8B-B14F-4D97-AF65-F5344CB8AC3E}">
        <p14:creationId xmlns:p14="http://schemas.microsoft.com/office/powerpoint/2010/main" val="952924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a:t>LIETUVOS DEMOKRATIJOS KELIAS</a:t>
            </a: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1251678" y="1812758"/>
            <a:ext cx="5750560" cy="3594100"/>
          </a:xfrm>
          <a:prstGeom prst="rect">
            <a:avLst/>
          </a:prstGeom>
        </p:spPr>
      </p:pic>
      <p:pic>
        <p:nvPicPr>
          <p:cNvPr id="3" name="Paveikslėlis 2"/>
          <p:cNvPicPr>
            <a:picLocks noChangeAspect="1"/>
          </p:cNvPicPr>
          <p:nvPr/>
        </p:nvPicPr>
        <p:blipFill>
          <a:blip r:embed="rId3"/>
          <a:stretch>
            <a:fillRect/>
          </a:stretch>
        </p:blipFill>
        <p:spPr>
          <a:xfrm>
            <a:off x="5797987" y="1480703"/>
            <a:ext cx="6273328" cy="3816427"/>
          </a:xfrm>
          <a:prstGeom prst="rect">
            <a:avLst/>
          </a:prstGeom>
        </p:spPr>
      </p:pic>
    </p:spTree>
    <p:extLst>
      <p:ext uri="{BB962C8B-B14F-4D97-AF65-F5344CB8AC3E}">
        <p14:creationId xmlns:p14="http://schemas.microsoft.com/office/powerpoint/2010/main" val="33065382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r>
              <a:rPr lang="lt-LT" dirty="0"/>
              <a:t>LIETUVOS RESPUBLIKOS KONSTITUCIJA</a:t>
            </a:r>
            <a:br>
              <a:rPr lang="lt-LT" dirty="0"/>
            </a:br>
            <a:r>
              <a:rPr lang="lt-LT" dirty="0"/>
              <a:t>1992-10-25       PATVIRTINTA PILIEČIŲ REFERENDUME</a:t>
            </a: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6"/>
          <p:cNvPicPr>
            <a:picLocks noGrp="1" noChangeAspect="1"/>
          </p:cNvPicPr>
          <p:nvPr>
            <p:ph idx="1"/>
          </p:nvPr>
        </p:nvPicPr>
        <p:blipFill>
          <a:blip r:embed="rId2"/>
          <a:stretch>
            <a:fillRect/>
          </a:stretch>
        </p:blipFill>
        <p:spPr>
          <a:xfrm>
            <a:off x="5107508" y="2286000"/>
            <a:ext cx="2465934" cy="3594100"/>
          </a:xfrm>
          <a:prstGeom prst="rect">
            <a:avLst/>
          </a:prstGeom>
        </p:spPr>
      </p:pic>
    </p:spTree>
    <p:extLst>
      <p:ext uri="{BB962C8B-B14F-4D97-AF65-F5344CB8AC3E}">
        <p14:creationId xmlns:p14="http://schemas.microsoft.com/office/powerpoint/2010/main" val="1252515238"/>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1198</TotalTime>
  <Words>476</Words>
  <Application>Microsoft Office PowerPoint</Application>
  <PresentationFormat>Plačiaekranė</PresentationFormat>
  <Paragraphs>90</Paragraphs>
  <Slides>24</Slides>
  <Notes>0</Notes>
  <HiddenSlides>0</HiddenSlides>
  <MMClips>0</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24</vt:i4>
      </vt:variant>
    </vt:vector>
  </HeadingPairs>
  <TitlesOfParts>
    <vt:vector size="32" baseType="lpstr">
      <vt:lpstr>Arial</vt:lpstr>
      <vt:lpstr>Calibri</vt:lpstr>
      <vt:lpstr>Georgia</vt:lpstr>
      <vt:lpstr>Gill Sans MT</vt:lpstr>
      <vt:lpstr>Impact</vt:lpstr>
      <vt:lpstr>Times New Roman</vt:lpstr>
      <vt:lpstr>Verdana</vt:lpstr>
      <vt:lpstr>Badge</vt:lpstr>
      <vt:lpstr>Nobody will be left behind (nwblb)</vt:lpstr>
      <vt:lpstr>DEMOKRATIŠKAS PILIETIS UtenOS „SaulėS“ GImnaZiJA </vt:lpstr>
      <vt:lpstr>3 TEMA: Valstybės ir pilietinės visuomenės reprezentacija   </vt:lpstr>
      <vt:lpstr>PAŽIŪRĖKIME JokūbO LaukaiČIO FILMUKĄ „What is LITHUANIA?“ </vt:lpstr>
      <vt:lpstr>Lietuva – parlamentinė respublika</vt:lpstr>
      <vt:lpstr>LIETUVA- DEMOKRATINĖ RESPUBLIKA</vt:lpstr>
      <vt:lpstr>LIETUVOS DEMOKRATIJOS KELIAS</vt:lpstr>
      <vt:lpstr>LIETUVOS DEMOKRATIJOS KELIAS</vt:lpstr>
      <vt:lpstr>LIETUVOS RESPUBLIKOS KONSTITUCIJA 1992-10-25       PATVIRTINTA PILIEČIŲ REFERENDUME</vt:lpstr>
      <vt:lpstr>LIETUVOS RESPUBLIKOS VALDŽIOS: </vt:lpstr>
      <vt:lpstr>LIETUVOS RESPUBLIKOS PREZIDENTAS</vt:lpstr>
      <vt:lpstr>RESPUBLIKOS PREZIDENTAS</vt:lpstr>
      <vt:lpstr>LIETUVOS RESPUBLIKOS SEIMAS</vt:lpstr>
      <vt:lpstr>„PowerPoint“ pateiktis</vt:lpstr>
      <vt:lpstr>LIETUVOS RESPUBLIKOS SEIMAS 2020-2024M.</vt:lpstr>
      <vt:lpstr>LIETUVOS RESPUBLIKOS SEIMAS</vt:lpstr>
      <vt:lpstr>LIETUVOS RESPUBLIKOS VYRIAUSYBĖ</vt:lpstr>
      <vt:lpstr>LR KONSTITUCIJA : PILIEČIŲ TEISĖS IR PAREIGOS</vt:lpstr>
      <vt:lpstr>„PowerPoint“ pateiktis</vt:lpstr>
      <vt:lpstr>VAIKŲ TEISIŲ DEKLARACIJA  1959M.</vt:lpstr>
      <vt:lpstr>Turkija   Italija   Norvegija  jungtinė karalystė</vt:lpstr>
      <vt:lpstr>Pasitikrink žinias mokinio knygoje</vt:lpstr>
      <vt:lpstr>nuorodos</vt:lpstr>
      <vt:lpstr>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142</cp:revision>
  <dcterms:created xsi:type="dcterms:W3CDTF">2021-12-01T10:07:52Z</dcterms:created>
  <dcterms:modified xsi:type="dcterms:W3CDTF">2022-06-21T11:02:24Z</dcterms:modified>
</cp:coreProperties>
</file>