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3"/>
  </p:notesMasterIdLst>
  <p:sldIdLst>
    <p:sldId id="258" r:id="rId2"/>
    <p:sldId id="256" r:id="rId3"/>
    <p:sldId id="257" r:id="rId4"/>
    <p:sldId id="259" r:id="rId5"/>
    <p:sldId id="267" r:id="rId6"/>
    <p:sldId id="268" r:id="rId7"/>
    <p:sldId id="269" r:id="rId8"/>
    <p:sldId id="271" r:id="rId9"/>
    <p:sldId id="270" r:id="rId10"/>
    <p:sldId id="276" r:id="rId11"/>
    <p:sldId id="275" r:id="rId12"/>
    <p:sldId id="260" r:id="rId13"/>
    <p:sldId id="274" r:id="rId14"/>
    <p:sldId id="272" r:id="rId15"/>
    <p:sldId id="273" r:id="rId16"/>
    <p:sldId id="261" r:id="rId17"/>
    <p:sldId id="262" r:id="rId18"/>
    <p:sldId id="263" r:id="rId19"/>
    <p:sldId id="264" r:id="rId20"/>
    <p:sldId id="266" r:id="rId21"/>
    <p:sldId id="265"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0"/>
    <p:restoredTop sz="94681"/>
  </p:normalViewPr>
  <p:slideViewPr>
    <p:cSldViewPr snapToGrid="0" snapToObjects="1">
      <p:cViewPr varScale="1">
        <p:scale>
          <a:sx n="84" d="100"/>
          <a:sy n="84" d="100"/>
        </p:scale>
        <p:origin x="62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8/30/2022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30/08/2022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30/08/2022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30/08/2022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30/08/2022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30/08/2022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30/08/2022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30/08/2022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30/08/2022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30/08/2022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hyperlink" Target="http://www.youtube.com/watch?v=q5pkIBz59PE" TargetMode="External"/><Relationship Id="rId3" Type="http://schemas.openxmlformats.org/officeDocument/2006/relationships/hyperlink" Target="https://www.ziniuradijas.lt/laidos/verslo-pozicija/kaip-lietuvius-mato-investuotojai?video=1" TargetMode="External"/><Relationship Id="rId7" Type="http://schemas.openxmlformats.org/officeDocument/2006/relationships/hyperlink" Target="http://www.pilieciams.eu/uploads/ramonaite-pilietiskumo-savoka.pdf" TargetMode="External"/><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hyperlink" Target="http://www.youtube.com/watch?v=vv5VYEpRFCI" TargetMode="External"/><Relationship Id="rId11" Type="http://schemas.openxmlformats.org/officeDocument/2006/relationships/hyperlink" Target="https://www.torontohhs.org/2019/01/21/when-we-dont-have-an-answer/" TargetMode="External"/><Relationship Id="rId5" Type="http://schemas.openxmlformats.org/officeDocument/2006/relationships/hyperlink" Target="http://savanoriaujam.lt/" TargetMode="External"/><Relationship Id="rId10" Type="http://schemas.openxmlformats.org/officeDocument/2006/relationships/hyperlink" Target="https://lingoties.com/en/conversation-questions/topic/positive-thinking" TargetMode="External"/><Relationship Id="rId4" Type="http://schemas.openxmlformats.org/officeDocument/2006/relationships/hyperlink" Target="http://www.utena.lt/?q=lt/node/5484" TargetMode="External"/><Relationship Id="rId9" Type="http://schemas.openxmlformats.org/officeDocument/2006/relationships/hyperlink" Target="https://rm.coe.int/prems-005521-assessing-competences-for-democratic-culture/1680a3bd41"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rm.coe.int/16806ccc07"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Saviveiksmingumas</a:t>
            </a:r>
            <a:br>
              <a:rPr lang="lt-LT" dirty="0"/>
            </a:br>
            <a:endParaRPr lang="en-US" dirty="0"/>
          </a:p>
        </p:txBody>
      </p:sp>
      <p:sp>
        <p:nvSpPr>
          <p:cNvPr id="3" name="Turinio vietos rezervavimo ženklas 2"/>
          <p:cNvSpPr>
            <a:spLocks noGrp="1"/>
          </p:cNvSpPr>
          <p:nvPr>
            <p:ph idx="1"/>
          </p:nvPr>
        </p:nvSpPr>
        <p:spPr/>
        <p:txBody>
          <a:bodyPr/>
          <a:lstStyle/>
          <a:p>
            <a:pPr algn="just"/>
            <a:r>
              <a:rPr lang="lt-LT" sz="2800" dirty="0" smtClean="0">
                <a:solidFill>
                  <a:schemeClr val="tx1"/>
                </a:solidFill>
              </a:rPr>
              <a:t>Tai </a:t>
            </a:r>
            <a:r>
              <a:rPr lang="lt-LT" sz="2800" dirty="0">
                <a:solidFill>
                  <a:schemeClr val="tx1"/>
                </a:solidFill>
              </a:rPr>
              <a:t>požiūris į save. Tai apima teigiamą tikėjimą savo gebėjimu atlikti veiksmus, kurių reikia norint pasiekti konkrečius tikslus, ir pasitikėjimą, kad žmogus gali suprasti problemas, pasirinkti tinkamus metodus užduotims atlikti, sėkmingai įveikti kliūtis ir pakeisti pasaulį.</a:t>
            </a:r>
          </a:p>
          <a:p>
            <a:r>
              <a:rPr lang="en-US" dirty="0">
                <a:hlinkClick r:id="rId2"/>
              </a:rPr>
              <a:t>https://</a:t>
            </a:r>
            <a:r>
              <a:rPr lang="en-US" dirty="0" smtClean="0">
                <a:hlinkClick r:id="rId2"/>
              </a:rPr>
              <a:t>rm.coe.int/16806ccc07</a:t>
            </a:r>
            <a:endParaRPr lang="en-US" dirty="0" smtClean="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0359715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Tolerancija dviprasmiškumui</a:t>
            </a:r>
            <a:br>
              <a:rPr lang="lt-LT" dirty="0"/>
            </a:br>
            <a:endParaRPr lang="en-US" dirty="0"/>
          </a:p>
        </p:txBody>
      </p:sp>
      <p:sp>
        <p:nvSpPr>
          <p:cNvPr id="3" name="Turinio vietos rezervavimo ženklas 2"/>
          <p:cNvSpPr>
            <a:spLocks noGrp="1"/>
          </p:cNvSpPr>
          <p:nvPr>
            <p:ph idx="1"/>
          </p:nvPr>
        </p:nvSpPr>
        <p:spPr/>
        <p:txBody>
          <a:bodyPr/>
          <a:lstStyle/>
          <a:p>
            <a:pPr algn="just"/>
            <a:r>
              <a:rPr lang="lt-LT" sz="2800" dirty="0" smtClean="0">
                <a:solidFill>
                  <a:schemeClr val="tx1"/>
                </a:solidFill>
              </a:rPr>
              <a:t>Tai </a:t>
            </a:r>
            <a:r>
              <a:rPr lang="lt-LT" sz="2800" dirty="0">
                <a:solidFill>
                  <a:schemeClr val="tx1"/>
                </a:solidFill>
              </a:rPr>
              <a:t>požiūris į situacijas, kurios yra neapibrėžtos ir gali būti interpretuojamos daugybe prieštaringų interpretacijų. Tai apima teigiamą tokių situacijų vertinimą ir konstruktyvų jų sprendimą.</a:t>
            </a:r>
          </a:p>
          <a:p>
            <a:pPr marL="0" indent="0">
              <a:buNone/>
            </a:pPr>
            <a:r>
              <a:rPr lang="en-US" dirty="0">
                <a:hlinkClick r:id="rId2"/>
              </a:rPr>
              <a:t>https://</a:t>
            </a:r>
            <a:r>
              <a:rPr lang="en-US" dirty="0" smtClean="0">
                <a:hlinkClick r:id="rId2"/>
              </a:rPr>
              <a:t>rm.coe.int/16806ccc07</a:t>
            </a:r>
            <a:endParaRPr lang="en-US" dirty="0" smtClean="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41413791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398BB-62BA-8D4A-B6DC-573AD87A9453}"/>
              </a:ext>
            </a:extLst>
          </p:cNvPr>
          <p:cNvSpPr>
            <a:spLocks noGrp="1"/>
          </p:cNvSpPr>
          <p:nvPr>
            <p:ph type="title"/>
          </p:nvPr>
        </p:nvSpPr>
        <p:spPr/>
        <p:txBody>
          <a:bodyPr/>
          <a:lstStyle/>
          <a:p>
            <a:r>
              <a:rPr lang="lt-LT" dirty="0"/>
              <a:t>Interaktyvus žaidimas- Ar visi esame lygūs?</a:t>
            </a:r>
            <a:endParaRPr lang="en-US" dirty="0"/>
          </a:p>
        </p:txBody>
      </p:sp>
      <p:sp>
        <p:nvSpPr>
          <p:cNvPr id="3" name="Content Placeholder 2">
            <a:extLst>
              <a:ext uri="{FF2B5EF4-FFF2-40B4-BE49-F238E27FC236}">
                <a16:creationId xmlns:a16="http://schemas.microsoft.com/office/drawing/2014/main" id="{BE2620A1-6AF6-054D-865E-8D3C7B61B7C7}"/>
              </a:ext>
            </a:extLst>
          </p:cNvPr>
          <p:cNvSpPr>
            <a:spLocks noGrp="1"/>
          </p:cNvSpPr>
          <p:nvPr>
            <p:ph idx="1"/>
          </p:nvPr>
        </p:nvSpPr>
        <p:spPr>
          <a:xfrm>
            <a:off x="1251678" y="1926353"/>
            <a:ext cx="10178322" cy="4547599"/>
          </a:xfrm>
        </p:spPr>
        <p:txBody>
          <a:bodyPr>
            <a:normAutofit/>
          </a:bodyPr>
          <a:lstStyle/>
          <a:p>
            <a:pPr marL="0" lvl="0" indent="-182880" algn="ctr">
              <a:lnSpc>
                <a:spcPct val="90000"/>
              </a:lnSpc>
              <a:spcAft>
                <a:spcPts val="600"/>
              </a:spcAft>
              <a:buClr>
                <a:schemeClr val="accent1">
                  <a:lumMod val="75000"/>
                </a:schemeClr>
              </a:buClr>
              <a:buSzPct val="85000"/>
              <a:buFont typeface="Wingdings" pitchFamily="2" charset="2"/>
              <a:buChar char="§"/>
              <a:defRPr/>
            </a:pPr>
            <a:r>
              <a:rPr lang="lt-LT" dirty="0">
                <a:solidFill>
                  <a:srgbClr val="FF0000"/>
                </a:solidFill>
              </a:rPr>
              <a:t>Vaidmenų kortelių </a:t>
            </a:r>
            <a:r>
              <a:rPr lang="lt-LT" dirty="0" smtClean="0">
                <a:solidFill>
                  <a:srgbClr val="FF0000"/>
                </a:solidFill>
              </a:rPr>
              <a:t>komplektas</a:t>
            </a:r>
            <a:endParaRPr lang="lt-LT" dirty="0">
              <a:solidFill>
                <a:srgbClr val="FF0000"/>
              </a:solidFill>
            </a:endParaRP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Nedirbanti vieniša mama/tėtis</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Studentas</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Sėkmingas verslininkas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Imigranto sūnus, turintis pelningą verslą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Karinę tarnybą atliekantis asmuo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Bedarbė mokytoja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Nelegalus emigrantas </a:t>
            </a:r>
          </a:p>
          <a:p>
            <a:pPr marL="0" lvl="0" indent="-182880">
              <a:lnSpc>
                <a:spcPct val="90000"/>
              </a:lnSpc>
              <a:spcAft>
                <a:spcPts val="600"/>
              </a:spcAft>
              <a:buClr>
                <a:schemeClr val="accent1">
                  <a:lumMod val="75000"/>
                </a:schemeClr>
              </a:buClr>
              <a:buSzPct val="85000"/>
              <a:buFont typeface="Wingdings" pitchFamily="2" charset="2"/>
              <a:buChar char="§"/>
              <a:defRPr/>
            </a:pPr>
            <a:r>
              <a:rPr lang="lt-LT" dirty="0">
                <a:solidFill>
                  <a:schemeClr val="tx2"/>
                </a:solidFill>
              </a:rPr>
              <a:t>Politikas</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82A0FDC-1E2E-FB42-99B4-FB8323E30A0F}"/>
              </a:ext>
            </a:extLst>
          </p:cNvPr>
          <p:cNvSpPr>
            <a:spLocks noGrp="1"/>
          </p:cNvSpPr>
          <p:nvPr>
            <p:ph type="ftr" sz="quarter" idx="11"/>
          </p:nvPr>
        </p:nvSpPr>
        <p:spPr/>
        <p:txBody>
          <a:bodyPr/>
          <a:lstStyle/>
          <a:p>
            <a:r>
              <a:rPr lang="en-US"/>
              <a:t>Project Number: 2020-1-UK01-KA227-SCH-094437</a:t>
            </a:r>
            <a:endParaRPr lang="en-US" dirty="0"/>
          </a:p>
        </p:txBody>
      </p:sp>
      <p:pic>
        <p:nvPicPr>
          <p:cNvPr id="5" name="Picture 4">
            <a:extLst>
              <a:ext uri="{FF2B5EF4-FFF2-40B4-BE49-F238E27FC236}">
                <a16:creationId xmlns:a16="http://schemas.microsoft.com/office/drawing/2014/main" id="{A22F31E1-34E0-42C6-AE86-253E12511F54}"/>
              </a:ext>
            </a:extLst>
          </p:cNvPr>
          <p:cNvPicPr>
            <a:picLocks noChangeAspect="1"/>
          </p:cNvPicPr>
          <p:nvPr/>
        </p:nvPicPr>
        <p:blipFill>
          <a:blip r:embed="rId2"/>
          <a:stretch>
            <a:fillRect/>
          </a:stretch>
        </p:blipFill>
        <p:spPr>
          <a:xfrm>
            <a:off x="3526972" y="4206741"/>
            <a:ext cx="6428792" cy="2168938"/>
          </a:xfrm>
          <a:prstGeom prst="rect">
            <a:avLst/>
          </a:prstGeom>
        </p:spPr>
      </p:pic>
    </p:spTree>
    <p:extLst>
      <p:ext uri="{BB962C8B-B14F-4D97-AF65-F5344CB8AC3E}">
        <p14:creationId xmlns:p14="http://schemas.microsoft.com/office/powerpoint/2010/main" val="33096211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Papildomi vaidmenys (jei reikia)</a:t>
            </a:r>
            <a:br>
              <a:rPr lang="lt-LT" dirty="0"/>
            </a:br>
            <a:endParaRPr lang="en-US" dirty="0"/>
          </a:p>
        </p:txBody>
      </p:sp>
      <p:sp>
        <p:nvSpPr>
          <p:cNvPr id="3" name="Turinio vietos rezervavimo ženklas 2"/>
          <p:cNvSpPr>
            <a:spLocks noGrp="1"/>
          </p:cNvSpPr>
          <p:nvPr>
            <p:ph idx="1"/>
          </p:nvPr>
        </p:nvSpPr>
        <p:spPr/>
        <p:txBody>
          <a:bodyPr/>
          <a:lstStyle/>
          <a:p>
            <a:r>
              <a:rPr lang="lt-LT" dirty="0" smtClean="0">
                <a:solidFill>
                  <a:schemeClr val="tx1"/>
                </a:solidFill>
              </a:rPr>
              <a:t>Esate </a:t>
            </a:r>
            <a:r>
              <a:rPr lang="lt-LT" dirty="0">
                <a:solidFill>
                  <a:schemeClr val="tx1"/>
                </a:solidFill>
              </a:rPr>
              <a:t>valdančiai politinei partijai priklausančios jaunimo organizacijos pirmininkas.</a:t>
            </a:r>
          </a:p>
          <a:p>
            <a:r>
              <a:rPr lang="lt-LT" dirty="0">
                <a:solidFill>
                  <a:schemeClr val="tx1"/>
                </a:solidFill>
              </a:rPr>
              <a:t>Esate vietinio banko vadovo dukra. Universitete studijuojate ekonomiką.</a:t>
            </a:r>
          </a:p>
          <a:p>
            <a:r>
              <a:rPr lang="lt-LT" dirty="0">
                <a:solidFill>
                  <a:schemeClr val="tx1"/>
                </a:solidFill>
              </a:rPr>
              <a:t>Esate Kinijos imigranto, vadovaujančio klestinčiai greito maisto įmonei, sūnus.</a:t>
            </a:r>
          </a:p>
          <a:p>
            <a:r>
              <a:rPr lang="lt-LT" dirty="0">
                <a:solidFill>
                  <a:schemeClr val="tx1"/>
                </a:solidFill>
              </a:rPr>
              <a:t>Jūs esate musulmonė, gyvenanti su religingais tėvais.</a:t>
            </a:r>
          </a:p>
          <a:p>
            <a:r>
              <a:rPr lang="lt-LT" dirty="0">
                <a:solidFill>
                  <a:schemeClr val="tx1"/>
                </a:solidFill>
              </a:rPr>
              <a:t>Esate Amerikos ambasadoriaus Lietuvoje dukra.</a:t>
            </a:r>
          </a:p>
          <a:p>
            <a:r>
              <a:rPr lang="lt-LT" dirty="0">
                <a:solidFill>
                  <a:schemeClr val="tx1"/>
                </a:solidFill>
              </a:rPr>
              <a:t>Esate pelningos importo-eksporto įmonės savininkas.</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5324577" y="4282346"/>
            <a:ext cx="6425741" cy="2170364"/>
          </a:xfrm>
          <a:prstGeom prst="rect">
            <a:avLst/>
          </a:prstGeom>
        </p:spPr>
      </p:pic>
    </p:spTree>
    <p:extLst>
      <p:ext uri="{BB962C8B-B14F-4D97-AF65-F5344CB8AC3E}">
        <p14:creationId xmlns:p14="http://schemas.microsoft.com/office/powerpoint/2010/main" val="20881270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lt-LT" dirty="0"/>
              <a:t>Vaidmenis atskleidžiančių teiginių sąrašas</a:t>
            </a:r>
            <a:endParaRPr lang="en-US" dirty="0"/>
          </a:p>
        </p:txBody>
      </p:sp>
      <p:sp>
        <p:nvSpPr>
          <p:cNvPr id="3" name="Turinio vietos rezervavimo ženklas 2"/>
          <p:cNvSpPr>
            <a:spLocks noGrp="1"/>
          </p:cNvSpPr>
          <p:nvPr>
            <p:ph idx="1"/>
          </p:nvPr>
        </p:nvSpPr>
        <p:spPr/>
        <p:txBody>
          <a:bodyPr/>
          <a:lstStyle/>
          <a:p>
            <a:r>
              <a:rPr lang="lt-LT" dirty="0">
                <a:solidFill>
                  <a:schemeClr val="tx1"/>
                </a:solidFill>
              </a:rPr>
              <a:t>1.	Niekada neturėjau rimtų finansinių sunkumų; </a:t>
            </a:r>
          </a:p>
          <a:p>
            <a:r>
              <a:rPr lang="lt-LT" dirty="0">
                <a:solidFill>
                  <a:schemeClr val="tx1"/>
                </a:solidFill>
              </a:rPr>
              <a:t>2.	Turiu gerą namą, butą;  </a:t>
            </a:r>
          </a:p>
          <a:p>
            <a:r>
              <a:rPr lang="lt-LT" dirty="0">
                <a:solidFill>
                  <a:schemeClr val="tx1"/>
                </a:solidFill>
              </a:rPr>
              <a:t>3.	Žmonės su manimi tariasi įvairiais klausimais; </a:t>
            </a:r>
          </a:p>
          <a:p>
            <a:r>
              <a:rPr lang="lt-LT" dirty="0">
                <a:solidFill>
                  <a:schemeClr val="tx1"/>
                </a:solidFill>
              </a:rPr>
              <a:t>4.	Nebijau, kad mane sustabdys policija; </a:t>
            </a:r>
          </a:p>
          <a:p>
            <a:r>
              <a:rPr lang="lt-LT" dirty="0">
                <a:solidFill>
                  <a:schemeClr val="tx1"/>
                </a:solidFill>
              </a:rPr>
              <a:t>5.	Mano gyvenimas įdomus, į ateitį žvelgiu pozityviai; </a:t>
            </a:r>
          </a:p>
          <a:p>
            <a:r>
              <a:rPr lang="lt-LT" dirty="0">
                <a:solidFill>
                  <a:schemeClr val="tx1"/>
                </a:solidFill>
              </a:rPr>
              <a:t>6.	Galiu balsuoti valstybės ir savivaldos rinkimuose;  </a:t>
            </a:r>
          </a:p>
          <a:p>
            <a:r>
              <a:rPr lang="lt-LT" dirty="0">
                <a:solidFill>
                  <a:schemeClr val="tx1"/>
                </a:solidFill>
              </a:rPr>
              <a:t>7.	Bent kartą per savaitę galiu nueiti į kiną ar teatrą; </a:t>
            </a:r>
          </a:p>
          <a:p>
            <a:r>
              <a:rPr lang="lt-LT" dirty="0">
                <a:solidFill>
                  <a:schemeClr val="tx1"/>
                </a:solidFill>
              </a:rPr>
              <a:t>8.	Jaučiu, kad visuomenėje mano gyvenimas vertinamas ir gerbiamas.</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8549640" y="5303999"/>
            <a:ext cx="3182317" cy="1071680"/>
          </a:xfrm>
          <a:prstGeom prst="rect">
            <a:avLst/>
          </a:prstGeom>
        </p:spPr>
      </p:pic>
    </p:spTree>
    <p:extLst>
      <p:ext uri="{BB962C8B-B14F-4D97-AF65-F5344CB8AC3E}">
        <p14:creationId xmlns:p14="http://schemas.microsoft.com/office/powerpoint/2010/main" val="31766635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Papildomas argumentų sąrašas</a:t>
            </a:r>
            <a:br>
              <a:rPr lang="lt-LT" dirty="0"/>
            </a:br>
            <a:endParaRPr lang="en-US" dirty="0"/>
          </a:p>
        </p:txBody>
      </p:sp>
      <p:sp>
        <p:nvSpPr>
          <p:cNvPr id="3" name="Turinio vietos rezervavimo ženklas 2"/>
          <p:cNvSpPr>
            <a:spLocks noGrp="1"/>
          </p:cNvSpPr>
          <p:nvPr>
            <p:ph idx="1"/>
          </p:nvPr>
        </p:nvSpPr>
        <p:spPr/>
        <p:txBody>
          <a:bodyPr/>
          <a:lstStyle/>
          <a:p>
            <a:r>
              <a:rPr lang="lt-LT" dirty="0" smtClean="0">
                <a:solidFill>
                  <a:schemeClr val="tx1"/>
                </a:solidFill>
              </a:rPr>
              <a:t>Jaučiu</a:t>
            </a:r>
            <a:r>
              <a:rPr lang="lt-LT" dirty="0">
                <a:solidFill>
                  <a:schemeClr val="tx1"/>
                </a:solidFill>
              </a:rPr>
              <a:t>, kad visuomenėje, kurioje gyvenu, gerbiama mano kalba, kultūra, tikėjimas.</a:t>
            </a:r>
          </a:p>
          <a:p>
            <a:r>
              <a:rPr lang="lt-LT" dirty="0">
                <a:solidFill>
                  <a:schemeClr val="tx1"/>
                </a:solidFill>
              </a:rPr>
              <a:t>Mano nuomonė socialiniais ir politiniais klausimais yra gerbiama ir mano nuomonė išklausoma.</a:t>
            </a:r>
          </a:p>
          <a:p>
            <a:r>
              <a:rPr lang="lt-LT" dirty="0">
                <a:solidFill>
                  <a:schemeClr val="tx1"/>
                </a:solidFill>
              </a:rPr>
              <a:t>Žinau, kur kreiptis pagalbos ir patarimo, jei reikia.</a:t>
            </a:r>
          </a:p>
          <a:p>
            <a:r>
              <a:rPr lang="lt-LT" dirty="0">
                <a:solidFill>
                  <a:schemeClr val="tx1"/>
                </a:solidFill>
              </a:rPr>
              <a:t>Niekada nesijaučiau diskriminuojamas dėl kilmės.</a:t>
            </a:r>
          </a:p>
          <a:p>
            <a:r>
              <a:rPr lang="lt-LT" dirty="0">
                <a:solidFill>
                  <a:schemeClr val="tx1"/>
                </a:solidFill>
              </a:rPr>
              <a:t>Turiu socialinę apsaugą ir mano poreikius atitinkančią medicininę priežiūrą.</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6927965" y="4572001"/>
            <a:ext cx="3878199" cy="1307592"/>
          </a:xfrm>
          <a:prstGeom prst="rect">
            <a:avLst/>
          </a:prstGeom>
        </p:spPr>
      </p:pic>
    </p:spTree>
    <p:extLst>
      <p:ext uri="{BB962C8B-B14F-4D97-AF65-F5344CB8AC3E}">
        <p14:creationId xmlns:p14="http://schemas.microsoft.com/office/powerpoint/2010/main" val="681256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05057-6F14-D649-8F5F-9C5F5D98CD99}"/>
              </a:ext>
            </a:extLst>
          </p:cNvPr>
          <p:cNvSpPr>
            <a:spLocks noGrp="1"/>
          </p:cNvSpPr>
          <p:nvPr>
            <p:ph type="title"/>
          </p:nvPr>
        </p:nvSpPr>
        <p:spPr/>
        <p:txBody>
          <a:bodyPr/>
          <a:lstStyle/>
          <a:p>
            <a:r>
              <a:rPr lang="lt-LT" dirty="0"/>
              <a:t>Žaidimo nuostatos</a:t>
            </a:r>
            <a:endParaRPr lang="en-US" dirty="0"/>
          </a:p>
        </p:txBody>
      </p:sp>
      <p:sp>
        <p:nvSpPr>
          <p:cNvPr id="4" name="Footer Placeholder 3">
            <a:extLst>
              <a:ext uri="{FF2B5EF4-FFF2-40B4-BE49-F238E27FC236}">
                <a16:creationId xmlns:a16="http://schemas.microsoft.com/office/drawing/2014/main" id="{5A0A76F9-C86C-1141-A135-928E8DAD7C71}"/>
              </a:ext>
            </a:extLst>
          </p:cNvPr>
          <p:cNvSpPr>
            <a:spLocks noGrp="1"/>
          </p:cNvSpPr>
          <p:nvPr>
            <p:ph type="ftr" sz="quarter" idx="11"/>
          </p:nvPr>
        </p:nvSpPr>
        <p:spPr/>
        <p:txBody>
          <a:bodyPr/>
          <a:lstStyle/>
          <a:p>
            <a:r>
              <a:rPr lang="en-US"/>
              <a:t>Project Number: 2020-1-UK01-KA227-SCH-094437</a:t>
            </a:r>
            <a:endParaRPr lang="en-US" dirty="0"/>
          </a:p>
        </p:txBody>
      </p:sp>
      <p:sp>
        <p:nvSpPr>
          <p:cNvPr id="8" name="Turinio vietos rezervavimo ženklas 7"/>
          <p:cNvSpPr>
            <a:spLocks noGrp="1"/>
          </p:cNvSpPr>
          <p:nvPr>
            <p:ph idx="1"/>
          </p:nvPr>
        </p:nvSpPr>
        <p:spPr>
          <a:xfrm>
            <a:off x="1251678" y="1385700"/>
            <a:ext cx="10178322" cy="3593591"/>
          </a:xfrm>
        </p:spPr>
        <p:txBody>
          <a:bodyPr>
            <a:normAutofit/>
          </a:bodyPr>
          <a:lstStyle/>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Garsiai skaitomi teiginiai. Kiekvieną kartą, kai tam tikro vaidmens atlikėjas sutiks su perskaitytu teiginiu, turės žengti vieną žingsnį į priekį, bet nepaleisti (kol įmanoma) greta stovinčių dalyvių rankų.  Teiginiai skaitomi neskubant, kad dalyviai galėtų šiek tiek pamąstyti ir apsispręsti.  Pabaigoje paprašoma visų apsidairyti, įvertinti kitų užimamas pozicijas ir baigti vaidmenis.</a:t>
            </a:r>
          </a:p>
          <a:p>
            <a:pPr marL="0" lvl="0" indent="-182880" algn="just">
              <a:lnSpc>
                <a:spcPct val="90000"/>
              </a:lnSpc>
              <a:spcAft>
                <a:spcPts val="600"/>
              </a:spcAft>
              <a:buClr>
                <a:schemeClr val="accent1">
                  <a:lumMod val="75000"/>
                </a:schemeClr>
              </a:buClr>
              <a:buSzPct val="85000"/>
              <a:buFont typeface="Wingdings" pitchFamily="2" charset="2"/>
              <a:buChar char="§"/>
              <a:defRPr/>
            </a:pPr>
            <a:r>
              <a:rPr lang="lt-LT" dirty="0">
                <a:solidFill>
                  <a:schemeClr val="tx1"/>
                </a:solidFill>
              </a:rPr>
              <a:t>Tuomet aptariama: kas išryškėjo atliekant šį interaktyvų pratimą, ar buvo galima suprasti, kokį vaidmenį kuris vaidino? Kiekvienam leidžiama įvardyti savo vaidmenį, dėl kurių teiginių buvo judama pirmyn arba stovima vietoje? Ar kiti būtų elgęsi taip pat, jeigu būtų gavę šį vaidmenį? Kaip buvo jaučiamasi žengiant į priekį arba stovint vietoje? Kaip kiekviena(s) jautėsi, kai buvo traukiami(-os) pirmyn, bet negalėjo judėti, arba žengė į priekį, bet kiti trukdė ir tempė atgal?</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pic>
        <p:nvPicPr>
          <p:cNvPr id="5" name="Picture 4">
            <a:extLst>
              <a:ext uri="{FF2B5EF4-FFF2-40B4-BE49-F238E27FC236}">
                <a16:creationId xmlns:a16="http://schemas.microsoft.com/office/drawing/2014/main" id="{4C2E7C63-844D-42E2-ACAA-7A123BA9C968}"/>
              </a:ext>
            </a:extLst>
          </p:cNvPr>
          <p:cNvPicPr>
            <a:picLocks noChangeAspect="1"/>
          </p:cNvPicPr>
          <p:nvPr/>
        </p:nvPicPr>
        <p:blipFill>
          <a:blip r:embed="rId2"/>
          <a:stretch>
            <a:fillRect/>
          </a:stretch>
        </p:blipFill>
        <p:spPr>
          <a:xfrm>
            <a:off x="2220686" y="4159075"/>
            <a:ext cx="8528180" cy="2216604"/>
          </a:xfrm>
          <a:prstGeom prst="rect">
            <a:avLst/>
          </a:prstGeom>
        </p:spPr>
      </p:pic>
    </p:spTree>
    <p:extLst>
      <p:ext uri="{BB962C8B-B14F-4D97-AF65-F5344CB8AC3E}">
        <p14:creationId xmlns:p14="http://schemas.microsoft.com/office/powerpoint/2010/main" val="4128599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5584B6D-6B04-4BD4-B2FF-D1806BBAB2EE}"/>
              </a:ext>
            </a:extLst>
          </p:cNvPr>
          <p:cNvPicPr>
            <a:picLocks noChangeAspect="1"/>
          </p:cNvPicPr>
          <p:nvPr/>
        </p:nvPicPr>
        <p:blipFill>
          <a:blip r:embed="rId2"/>
          <a:stretch>
            <a:fillRect/>
          </a:stretch>
        </p:blipFill>
        <p:spPr>
          <a:xfrm>
            <a:off x="9408695" y="5390838"/>
            <a:ext cx="2129385" cy="984841"/>
          </a:xfrm>
          <a:prstGeom prst="rect">
            <a:avLst/>
          </a:prstGeom>
        </p:spPr>
      </p:pic>
      <p:sp>
        <p:nvSpPr>
          <p:cNvPr id="2" name="Title 1">
            <a:extLst>
              <a:ext uri="{FF2B5EF4-FFF2-40B4-BE49-F238E27FC236}">
                <a16:creationId xmlns:a16="http://schemas.microsoft.com/office/drawing/2014/main" id="{911F056E-52B6-6542-994D-3FEE0D938CEE}"/>
              </a:ext>
            </a:extLst>
          </p:cNvPr>
          <p:cNvSpPr>
            <a:spLocks noGrp="1"/>
          </p:cNvSpPr>
          <p:nvPr>
            <p:ph type="title"/>
          </p:nvPr>
        </p:nvSpPr>
        <p:spPr>
          <a:xfrm>
            <a:off x="1117454" y="773582"/>
            <a:ext cx="10178322" cy="1492132"/>
          </a:xfrm>
        </p:spPr>
        <p:txBody>
          <a:bodyPr/>
          <a:lstStyle/>
          <a:p>
            <a:r>
              <a:rPr lang="lt-LT" dirty="0"/>
              <a:t>Žaidimo  įvertinimas</a:t>
            </a:r>
            <a:endParaRPr lang="en-US" dirty="0"/>
          </a:p>
        </p:txBody>
      </p:sp>
      <p:sp>
        <p:nvSpPr>
          <p:cNvPr id="3" name="Content Placeholder 2">
            <a:extLst>
              <a:ext uri="{FF2B5EF4-FFF2-40B4-BE49-F238E27FC236}">
                <a16:creationId xmlns:a16="http://schemas.microsoft.com/office/drawing/2014/main" id="{177F51AB-735B-2548-A883-E5AC9389F7A4}"/>
              </a:ext>
            </a:extLst>
          </p:cNvPr>
          <p:cNvSpPr>
            <a:spLocks noGrp="1"/>
          </p:cNvSpPr>
          <p:nvPr>
            <p:ph idx="1"/>
          </p:nvPr>
        </p:nvSpPr>
        <p:spPr>
          <a:xfrm>
            <a:off x="1117454" y="1754156"/>
            <a:ext cx="10178322" cy="3593591"/>
          </a:xfrm>
        </p:spPr>
        <p:txBody>
          <a:bodyPr>
            <a:noAutofit/>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3200" dirty="0">
                <a:solidFill>
                  <a:schemeClr val="tx1"/>
                </a:solidFill>
              </a:rPr>
              <a:t> Ar buvo lengva/sunku įsijausti į įvairius vaidmenis?</a:t>
            </a:r>
          </a:p>
          <a:p>
            <a:pPr marL="0" lvl="0" indent="-182880">
              <a:lnSpc>
                <a:spcPct val="90000"/>
              </a:lnSpc>
              <a:spcAft>
                <a:spcPts val="600"/>
              </a:spcAft>
              <a:buClr>
                <a:schemeClr val="accent1">
                  <a:lumMod val="75000"/>
                </a:schemeClr>
              </a:buClr>
              <a:buSzPct val="85000"/>
              <a:buFont typeface="Wingdings" pitchFamily="2" charset="2"/>
              <a:buChar char="§"/>
              <a:defRPr/>
            </a:pPr>
            <a:r>
              <a:rPr lang="lt-LT" sz="3200" dirty="0">
                <a:solidFill>
                  <a:schemeClr val="tx1"/>
                </a:solidFill>
              </a:rPr>
              <a:t> Kaip įsivaizdavo žmones, kuriuos vaidino?</a:t>
            </a:r>
          </a:p>
          <a:p>
            <a:pPr marL="0" lvl="0" indent="-182880">
              <a:lnSpc>
                <a:spcPct val="90000"/>
              </a:lnSpc>
              <a:spcAft>
                <a:spcPts val="600"/>
              </a:spcAft>
              <a:buClr>
                <a:schemeClr val="accent1">
                  <a:lumMod val="75000"/>
                </a:schemeClr>
              </a:buClr>
              <a:buSzPct val="85000"/>
              <a:buFont typeface="Wingdings" pitchFamily="2" charset="2"/>
              <a:buChar char="§"/>
              <a:defRPr/>
            </a:pPr>
            <a:r>
              <a:rPr lang="lt-LT" sz="3200" dirty="0">
                <a:solidFill>
                  <a:schemeClr val="tx1"/>
                </a:solidFill>
              </a:rPr>
              <a:t> Kiek tame yra stereotipinio vertinimo apie vieną ar kitą socialinę grupę?</a:t>
            </a:r>
          </a:p>
          <a:p>
            <a:pPr marL="0" lvl="0" indent="-182880">
              <a:lnSpc>
                <a:spcPct val="90000"/>
              </a:lnSpc>
              <a:spcAft>
                <a:spcPts val="600"/>
              </a:spcAft>
              <a:buClr>
                <a:schemeClr val="accent1">
                  <a:lumMod val="75000"/>
                </a:schemeClr>
              </a:buClr>
              <a:buSzPct val="85000"/>
              <a:buFont typeface="Wingdings" pitchFamily="2" charset="2"/>
              <a:buChar char="§"/>
              <a:defRPr/>
            </a:pPr>
            <a:r>
              <a:rPr lang="lt-LT" sz="3200" b="1" dirty="0">
                <a:solidFill>
                  <a:schemeClr val="tx1"/>
                </a:solidFill>
              </a:rPr>
              <a:t>Ar šis užsiėmimas atspindi padėtį visuomenėje? Kaip?</a:t>
            </a:r>
          </a:p>
          <a:p>
            <a:pPr marL="0" lvl="0" indent="-182880">
              <a:lnSpc>
                <a:spcPct val="90000"/>
              </a:lnSpc>
              <a:spcAft>
                <a:spcPts val="600"/>
              </a:spcAft>
              <a:buClr>
                <a:schemeClr val="accent1">
                  <a:lumMod val="75000"/>
                </a:schemeClr>
              </a:buClr>
              <a:buSzPct val="85000"/>
              <a:buFont typeface="Wingdings" pitchFamily="2" charset="2"/>
              <a:buChar char="§"/>
              <a:defRPr/>
            </a:pPr>
            <a:r>
              <a:rPr lang="lt-LT" sz="3200" b="1" dirty="0">
                <a:solidFill>
                  <a:schemeClr val="tx1"/>
                </a:solidFill>
              </a:rPr>
              <a:t>Ar mūsų supratimą veikia stereotipai ir išankstinės nuostatos?</a:t>
            </a:r>
            <a:endParaRPr lang="en-US" sz="3200" b="1" dirty="0">
              <a:solidFill>
                <a:schemeClr val="tx1"/>
              </a:solidFill>
            </a:endParaRPr>
          </a:p>
        </p:txBody>
      </p:sp>
      <p:sp>
        <p:nvSpPr>
          <p:cNvPr id="4" name="Footer Placeholder 3">
            <a:extLst>
              <a:ext uri="{FF2B5EF4-FFF2-40B4-BE49-F238E27FC236}">
                <a16:creationId xmlns:a16="http://schemas.microsoft.com/office/drawing/2014/main" id="{1383EEEA-E32B-934A-9482-78082CCE15D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6708628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7598362" y="1978090"/>
            <a:ext cx="4317017" cy="2987359"/>
          </a:xfrm>
          <a:prstGeom prst="rect">
            <a:avLst/>
          </a:prstGeom>
        </p:spPr>
      </p:pic>
      <p:sp>
        <p:nvSpPr>
          <p:cNvPr id="2" name="Title 1">
            <a:extLst>
              <a:ext uri="{FF2B5EF4-FFF2-40B4-BE49-F238E27FC236}">
                <a16:creationId xmlns:a16="http://schemas.microsoft.com/office/drawing/2014/main" id="{6E4F810D-713C-8F4C-A3D0-9307F22F26D6}"/>
              </a:ext>
            </a:extLst>
          </p:cNvPr>
          <p:cNvSpPr>
            <a:spLocks noGrp="1"/>
          </p:cNvSpPr>
          <p:nvPr>
            <p:ph type="title"/>
          </p:nvPr>
        </p:nvSpPr>
        <p:spPr/>
        <p:txBody>
          <a:bodyPr/>
          <a:lstStyle/>
          <a:p>
            <a:r>
              <a:rPr lang="lt-LT" dirty="0"/>
              <a:t>Demokratiško piliečio kompetencijos:</a:t>
            </a:r>
            <a:endParaRPr lang="en-US" dirty="0"/>
          </a:p>
        </p:txBody>
      </p:sp>
      <p:sp>
        <p:nvSpPr>
          <p:cNvPr id="3" name="Content Placeholder 2">
            <a:extLst>
              <a:ext uri="{FF2B5EF4-FFF2-40B4-BE49-F238E27FC236}">
                <a16:creationId xmlns:a16="http://schemas.microsoft.com/office/drawing/2014/main" id="{2AF682F5-481F-A042-8046-99683EE4A7CA}"/>
              </a:ext>
            </a:extLst>
          </p:cNvPr>
          <p:cNvSpPr>
            <a:spLocks noGrp="1"/>
          </p:cNvSpPr>
          <p:nvPr>
            <p:ph idx="1"/>
          </p:nvPr>
        </p:nvSpPr>
        <p:spPr>
          <a:xfrm>
            <a:off x="1251678" y="1978090"/>
            <a:ext cx="6380763" cy="3593591"/>
          </a:xfrm>
        </p:spPr>
        <p:txBody>
          <a:bodyPr/>
          <a:lstStyle/>
          <a:p>
            <a:r>
              <a:rPr lang="lt-LT" dirty="0">
                <a:solidFill>
                  <a:schemeClr val="tx1"/>
                </a:solidFill>
              </a:rPr>
              <a:t>Tai ne tiek teisės, kiek įsipareigojimas prisiimti teises ir pareigas,</a:t>
            </a:r>
          </a:p>
          <a:p>
            <a:r>
              <a:rPr lang="lt-LT" dirty="0">
                <a:solidFill>
                  <a:schemeClr val="tx1"/>
                </a:solidFill>
              </a:rPr>
              <a:t>Rūpintis bendruomenės ateitimi,</a:t>
            </a:r>
          </a:p>
          <a:p>
            <a:r>
              <a:rPr lang="lt-LT" dirty="0">
                <a:solidFill>
                  <a:schemeClr val="tx1"/>
                </a:solidFill>
              </a:rPr>
              <a:t>Aktyviai dalyvauti bendruomenės, valstybės gyvenime,</a:t>
            </a:r>
          </a:p>
          <a:p>
            <a:r>
              <a:rPr lang="lt-LT" dirty="0">
                <a:solidFill>
                  <a:schemeClr val="tx1"/>
                </a:solidFill>
              </a:rPr>
              <a:t>Politinis aktyvumas,</a:t>
            </a:r>
          </a:p>
          <a:p>
            <a:r>
              <a:rPr lang="lt-LT" dirty="0">
                <a:solidFill>
                  <a:schemeClr val="tx1"/>
                </a:solidFill>
              </a:rPr>
              <a:t>Dorybė – pagarba sau ir šalia esančiam.</a:t>
            </a:r>
          </a:p>
          <a:p>
            <a:r>
              <a:rPr lang="lt-LT" dirty="0">
                <a:solidFill>
                  <a:schemeClr val="tx1"/>
                </a:solidFill>
              </a:rPr>
              <a:t>Negalima pamiršti įvairių socialinių problemų, jei norime siekti </a:t>
            </a:r>
            <a:r>
              <a:rPr lang="lt-LT" dirty="0" smtClean="0">
                <a:solidFill>
                  <a:schemeClr val="tx1"/>
                </a:solidFill>
              </a:rPr>
              <a:t>gėrio.</a:t>
            </a:r>
            <a:endParaRPr lang="lt-LT" dirty="0">
              <a:solidFill>
                <a:schemeClr val="tx1"/>
              </a:solidFill>
            </a:endParaRPr>
          </a:p>
          <a:p>
            <a:pPr marL="0" indent="0">
              <a:buNone/>
            </a:pPr>
            <a:endParaRPr lang="lt-LT" dirty="0"/>
          </a:p>
        </p:txBody>
      </p:sp>
      <p:sp>
        <p:nvSpPr>
          <p:cNvPr id="4" name="Footer Placeholder 3">
            <a:extLst>
              <a:ext uri="{FF2B5EF4-FFF2-40B4-BE49-F238E27FC236}">
                <a16:creationId xmlns:a16="http://schemas.microsoft.com/office/drawing/2014/main" id="{77A97FB1-5601-364F-A3EA-87835A95A186}"/>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89856196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aveikslėlis 4"/>
          <p:cNvPicPr>
            <a:picLocks noChangeAspect="1"/>
          </p:cNvPicPr>
          <p:nvPr/>
        </p:nvPicPr>
        <p:blipFill>
          <a:blip r:embed="rId2"/>
          <a:stretch>
            <a:fillRect/>
          </a:stretch>
        </p:blipFill>
        <p:spPr>
          <a:xfrm>
            <a:off x="881525" y="0"/>
            <a:ext cx="11052328" cy="6846066"/>
          </a:xfrm>
          <a:prstGeom prst="rect">
            <a:avLst/>
          </a:prstGeom>
        </p:spPr>
      </p:pic>
      <p:sp>
        <p:nvSpPr>
          <p:cNvPr id="2" name="Title 1">
            <a:extLst>
              <a:ext uri="{FF2B5EF4-FFF2-40B4-BE49-F238E27FC236}">
                <a16:creationId xmlns:a16="http://schemas.microsoft.com/office/drawing/2014/main" id="{A7E3FE61-0E10-BE40-9426-5CEEF510F319}"/>
              </a:ext>
            </a:extLst>
          </p:cNvPr>
          <p:cNvSpPr>
            <a:spLocks noGrp="1"/>
          </p:cNvSpPr>
          <p:nvPr>
            <p:ph type="title"/>
          </p:nvPr>
        </p:nvSpPr>
        <p:spPr/>
        <p:txBody>
          <a:bodyPr>
            <a:normAutofit fontScale="90000"/>
          </a:bodyPr>
          <a:lstStyle/>
          <a:p>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t>
            </a:r>
            <a:r>
              <a:rPr lang="lt-LT" sz="5400" dirty="0">
                <a:solidFill>
                  <a:schemeClr val="tx1"/>
                </a:solidFill>
                <a:cs typeface="Calibri" panose="020F0502020204030204" pitchFamily="34" charset="0"/>
              </a:rPr>
              <a:t>Demokratiško piliečio kompetencijų arena:</a:t>
            </a: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t/>
            </a:r>
            <a:br>
              <a:rPr lang="lt-LT" sz="5400" dirty="0">
                <a:blipFill>
                  <a:blip r:embed="rId3">
                    <a:extLst>
                      <a:ext uri="{28A0092B-C50C-407E-A947-70E740481C1C}">
                        <a14:useLocalDpi xmlns:a14="http://schemas.microsoft.com/office/drawing/2010/main" val="0"/>
                      </a:ext>
                    </a:extLst>
                  </a:blip>
                  <a:tile tx="6350" ty="-127000" sx="65000" sy="64000" flip="none" algn="tl"/>
                </a:blipFill>
                <a:latin typeface="Calibri" panose="020F0502020204030204" pitchFamily="34" charset="0"/>
                <a:cs typeface="Calibri" panose="020F0502020204030204" pitchFamily="34" charset="0"/>
              </a:rPr>
            </a:br>
            <a:endParaRPr lang="en-US" dirty="0"/>
          </a:p>
        </p:txBody>
      </p:sp>
      <p:sp>
        <p:nvSpPr>
          <p:cNvPr id="3" name="Content Placeholder 2">
            <a:extLst>
              <a:ext uri="{FF2B5EF4-FFF2-40B4-BE49-F238E27FC236}">
                <a16:creationId xmlns:a16="http://schemas.microsoft.com/office/drawing/2014/main" id="{DE048174-6ECB-1A49-90F7-7728DE54385C}"/>
              </a:ext>
            </a:extLst>
          </p:cNvPr>
          <p:cNvSpPr>
            <a:spLocks noGrp="1"/>
          </p:cNvSpPr>
          <p:nvPr>
            <p:ph idx="1"/>
          </p:nvPr>
        </p:nvSpPr>
        <p:spPr/>
        <p:txBody>
          <a:bodyPr>
            <a:normAutofit lnSpcReduction="10000"/>
          </a:bodyPr>
          <a:lstStyle/>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 Tai yra daugiau nei piliečio statusas,</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Tai yra tam tikra veikla, kuria būtina užsiimti,</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Nebijoti kritikos ir atvirai reikšti savo nuomonę,</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Suvokti tolerancijos svarbą kitam asmeniui,</a:t>
            </a:r>
          </a:p>
          <a:p>
            <a:pPr marL="0" lvl="0" indent="-182880">
              <a:lnSpc>
                <a:spcPct val="90000"/>
              </a:lnSpc>
              <a:spcAft>
                <a:spcPts val="600"/>
              </a:spcAft>
              <a:buClr>
                <a:schemeClr val="accent1">
                  <a:lumMod val="75000"/>
                </a:schemeClr>
              </a:buClr>
              <a:buSzPct val="85000"/>
              <a:buFont typeface="Wingdings" pitchFamily="2" charset="2"/>
              <a:buChar char="§"/>
              <a:defRPr/>
            </a:pPr>
            <a:r>
              <a:rPr lang="lt-LT" sz="3600" dirty="0">
                <a:solidFill>
                  <a:schemeClr val="tx1"/>
                </a:solidFill>
                <a:latin typeface="Calibri" panose="020F0502020204030204" pitchFamily="34" charset="0"/>
                <a:cs typeface="Calibri" panose="020F0502020204030204" pitchFamily="34" charset="0"/>
              </a:rPr>
              <a:t>Suprasti solidarumo reikšmę kitų socialinių grupių atžvilgiu.</a:t>
            </a:r>
          </a:p>
          <a:p>
            <a:pPr marL="0" lvl="0" indent="-182880">
              <a:lnSpc>
                <a:spcPct val="90000"/>
              </a:lnSpc>
              <a:spcAft>
                <a:spcPts val="600"/>
              </a:spcAft>
              <a:buClr>
                <a:schemeClr val="accent1">
                  <a:lumMod val="75000"/>
                </a:schemeClr>
              </a:buClr>
              <a:buSzPct val="85000"/>
              <a:buFont typeface="Wingdings" pitchFamily="2" charset="2"/>
              <a:buChar char="§"/>
              <a:defRPr/>
            </a:pPr>
            <a:endParaRPr lang="en-US" dirty="0"/>
          </a:p>
        </p:txBody>
      </p:sp>
      <p:sp>
        <p:nvSpPr>
          <p:cNvPr id="4" name="Footer Placeholder 3">
            <a:extLst>
              <a:ext uri="{FF2B5EF4-FFF2-40B4-BE49-F238E27FC236}">
                <a16:creationId xmlns:a16="http://schemas.microsoft.com/office/drawing/2014/main" id="{C673CA65-7F72-6D46-BB89-D5E8BAB9DD02}"/>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42866696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smtClean="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dirty="0" smtClean="0"/>
              <a:t>Padiskutuokime ir pasitikrinkime žinias:</a:t>
            </a:r>
            <a:r>
              <a:rPr lang="lt-LT" dirty="0"/>
              <a:t/>
            </a:r>
            <a:br>
              <a:rPr lang="lt-LT" dirty="0"/>
            </a:br>
            <a:endParaRPr lang="en-US" dirty="0"/>
          </a:p>
        </p:txBody>
      </p:sp>
      <p:sp>
        <p:nvSpPr>
          <p:cNvPr id="3" name="Turinio vietos rezervavimo ženklas 2"/>
          <p:cNvSpPr>
            <a:spLocks noGrp="1"/>
          </p:cNvSpPr>
          <p:nvPr>
            <p:ph idx="1"/>
          </p:nvPr>
        </p:nvSpPr>
        <p:spPr/>
        <p:txBody>
          <a:bodyPr/>
          <a:lstStyle/>
          <a:p>
            <a:pPr algn="just"/>
            <a:r>
              <a:rPr lang="lt-LT" dirty="0">
                <a:solidFill>
                  <a:schemeClr val="tx1"/>
                </a:solidFill>
              </a:rPr>
              <a:t>Eikite į savo mokinio </a:t>
            </a:r>
            <a:r>
              <a:rPr lang="lt-LT" dirty="0" smtClean="0">
                <a:solidFill>
                  <a:schemeClr val="tx1"/>
                </a:solidFill>
              </a:rPr>
              <a:t>knygą </a:t>
            </a:r>
            <a:r>
              <a:rPr lang="lt-LT" dirty="0">
                <a:solidFill>
                  <a:schemeClr val="tx1"/>
                </a:solidFill>
              </a:rPr>
              <a:t>ir raskite klausimų, </a:t>
            </a:r>
            <a:r>
              <a:rPr lang="lt-LT" dirty="0" smtClean="0">
                <a:solidFill>
                  <a:schemeClr val="tx1"/>
                </a:solidFill>
              </a:rPr>
              <a:t>kuriuos </a:t>
            </a:r>
            <a:r>
              <a:rPr lang="lt-LT" dirty="0">
                <a:solidFill>
                  <a:schemeClr val="tx1"/>
                </a:solidFill>
              </a:rPr>
              <a:t>reikia </a:t>
            </a:r>
            <a:r>
              <a:rPr lang="lt-LT" dirty="0" smtClean="0">
                <a:solidFill>
                  <a:schemeClr val="tx1"/>
                </a:solidFill>
              </a:rPr>
              <a:t>aptarti </a:t>
            </a:r>
            <a:r>
              <a:rPr lang="lt-LT" dirty="0">
                <a:solidFill>
                  <a:schemeClr val="tx1"/>
                </a:solidFill>
              </a:rPr>
              <a:t>ir patikrinti </a:t>
            </a:r>
            <a:r>
              <a:rPr lang="lt-LT" dirty="0" smtClean="0">
                <a:solidFill>
                  <a:schemeClr val="tx1"/>
                </a:solidFill>
              </a:rPr>
              <a:t>žinias.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6665795" y="3429000"/>
            <a:ext cx="4182218" cy="2353260"/>
          </a:xfrm>
          <a:prstGeom prst="rect">
            <a:avLst/>
          </a:prstGeom>
        </p:spPr>
      </p:pic>
    </p:spTree>
    <p:extLst>
      <p:ext uri="{BB962C8B-B14F-4D97-AF65-F5344CB8AC3E}">
        <p14:creationId xmlns:p14="http://schemas.microsoft.com/office/powerpoint/2010/main" val="18317268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F03C5D-9E15-8147-92DA-67B64967739D}"/>
              </a:ext>
            </a:extLst>
          </p:cNvPr>
          <p:cNvSpPr>
            <a:spLocks noGrp="1"/>
          </p:cNvSpPr>
          <p:nvPr>
            <p:ph type="title"/>
          </p:nvPr>
        </p:nvSpPr>
        <p:spPr>
          <a:xfrm>
            <a:off x="1006839" y="545826"/>
            <a:ext cx="10178322" cy="1072662"/>
          </a:xfrm>
        </p:spPr>
        <p:txBody>
          <a:bodyPr>
            <a:normAutofit/>
          </a:bodyPr>
          <a:lstStyle/>
          <a:p>
            <a:r>
              <a:rPr lang="lt-LT" sz="5400" dirty="0" smtClean="0">
                <a:blipFill>
                  <a:blip r:embed="rId2">
                    <a:extLst>
                      <a:ext uri="{28A0092B-C50C-407E-A947-70E740481C1C}">
                        <a14:useLocalDpi xmlns:a14="http://schemas.microsoft.com/office/drawing/2010/main" val="0"/>
                      </a:ext>
                    </a:extLst>
                  </a:blip>
                  <a:tile tx="6350" ty="-127000" sx="65000" sy="64000" flip="none" algn="tl"/>
                </a:blipFill>
                <a:cs typeface="Calibri" panose="020F0502020204030204" pitchFamily="34" charset="0"/>
              </a:rPr>
              <a:t>nuorodos</a:t>
            </a:r>
            <a:endParaRPr lang="en-US" dirty="0"/>
          </a:p>
        </p:txBody>
      </p:sp>
      <p:sp>
        <p:nvSpPr>
          <p:cNvPr id="3" name="Content Placeholder 2">
            <a:extLst>
              <a:ext uri="{FF2B5EF4-FFF2-40B4-BE49-F238E27FC236}">
                <a16:creationId xmlns:a16="http://schemas.microsoft.com/office/drawing/2014/main" id="{3E809F05-A6E8-0944-A985-8125353EA7EE}"/>
              </a:ext>
            </a:extLst>
          </p:cNvPr>
          <p:cNvSpPr>
            <a:spLocks noGrp="1"/>
          </p:cNvSpPr>
          <p:nvPr>
            <p:ph idx="1"/>
          </p:nvPr>
        </p:nvSpPr>
        <p:spPr/>
        <p:txBody>
          <a:bodyPr>
            <a:normAutofit fontScale="70000" lnSpcReduction="20000"/>
          </a:bodyPr>
          <a:lstStyle/>
          <a:p>
            <a:r>
              <a:rPr lang="en-US" sz="2400" dirty="0">
                <a:solidFill>
                  <a:schemeClr val="tx1"/>
                </a:solidFill>
                <a:hlinkClick r:id="rId3"/>
              </a:rPr>
              <a:t>https://www.ziniuradijas.lt/laidos/verslo-pozicija/kaip-lietuvius-mato-investuotojai?video=1</a:t>
            </a:r>
            <a:r>
              <a:rPr lang="en-US" sz="2400" dirty="0">
                <a:solidFill>
                  <a:schemeClr val="tx1"/>
                </a:solidFill>
              </a:rPr>
              <a:t> </a:t>
            </a:r>
          </a:p>
          <a:p>
            <a:r>
              <a:rPr lang="en-US" sz="2400" dirty="0">
                <a:hlinkClick r:id="rId4"/>
              </a:rPr>
              <a:t>http://www.utena.lt/?q=lt/node/5484</a:t>
            </a:r>
            <a:endParaRPr lang="en-US" sz="2400" dirty="0"/>
          </a:p>
          <a:p>
            <a:r>
              <a:rPr lang="en-US" sz="2400" dirty="0">
                <a:hlinkClick r:id="rId5"/>
              </a:rPr>
              <a:t>http://savanoriaujam.lt/</a:t>
            </a:r>
            <a:endParaRPr lang="en-US" sz="2400" dirty="0"/>
          </a:p>
          <a:p>
            <a:r>
              <a:rPr lang="en-US" sz="2400" dirty="0">
                <a:hlinkClick r:id="rId6"/>
              </a:rPr>
              <a:t>http://www.youtube.com/watch?v=vv5VYEpRFCI</a:t>
            </a:r>
            <a:endParaRPr lang="en-US" sz="2400" dirty="0"/>
          </a:p>
          <a:p>
            <a:r>
              <a:rPr lang="en-US" sz="2400" dirty="0">
                <a:hlinkClick r:id="rId7"/>
              </a:rPr>
              <a:t>http://www.pilieciams.eu/uploads/ramonaite-pilietiskumo-savoka.pdf</a:t>
            </a:r>
            <a:endParaRPr lang="en-US" sz="2400" dirty="0"/>
          </a:p>
          <a:p>
            <a:r>
              <a:rPr lang="en-US" sz="2400" dirty="0">
                <a:hlinkClick r:id="rId8"/>
              </a:rPr>
              <a:t>http://www.youtube.com/watch?v=q5pkIBz59PE</a:t>
            </a:r>
            <a:r>
              <a:rPr lang="en-US" sz="2400" dirty="0"/>
              <a:t> </a:t>
            </a:r>
            <a:endParaRPr lang="lt-LT" sz="2400" dirty="0"/>
          </a:p>
          <a:p>
            <a:r>
              <a:rPr lang="lt-LT" sz="2400" dirty="0">
                <a:hlinkClick r:id="rId9"/>
              </a:rPr>
              <a:t>https://rm.coe.int/prems-005521-assessing-competences-for-democratic-culture/1680a3bd41</a:t>
            </a:r>
            <a:endParaRPr lang="lt-LT" sz="2400" dirty="0"/>
          </a:p>
          <a:p>
            <a:r>
              <a:rPr lang="it-IT" sz="2400" dirty="0"/>
              <a:t>Projektas „Piliečiai kartu“ MOKOMOJI PRIEMONĖ APIE GALIMYBES DALYVAUTI VIEŠAJAME VALDYME IR ŽMOGAUS TEISES</a:t>
            </a:r>
            <a:endParaRPr lang="lt-LT" sz="2400" dirty="0"/>
          </a:p>
          <a:p>
            <a:r>
              <a:rPr lang="lt-LT" sz="2400" dirty="0">
                <a:hlinkClick r:id="rId10"/>
              </a:rPr>
              <a:t>https://lingoties.com/en/conversation-questions/topic/positive-thinking</a:t>
            </a:r>
            <a:endParaRPr lang="lt-LT" sz="2400" dirty="0"/>
          </a:p>
          <a:p>
            <a:r>
              <a:rPr lang="lt-LT" sz="2400" dirty="0">
                <a:hlinkClick r:id="rId11"/>
              </a:rPr>
              <a:t>https://www.torontohhs.org/2019/01/21/when-we-dont-have-an-answer</a:t>
            </a:r>
            <a:r>
              <a:rPr lang="lt-LT" sz="2400" dirty="0" smtClean="0">
                <a:hlinkClick r:id="rId11"/>
              </a:rPr>
              <a:t>/</a:t>
            </a:r>
            <a:endParaRPr lang="lt-LT" sz="2400" dirty="0" smtClean="0"/>
          </a:p>
          <a:p>
            <a:endParaRPr lang="lt-LT" sz="2400" dirty="0"/>
          </a:p>
        </p:txBody>
      </p:sp>
      <p:sp>
        <p:nvSpPr>
          <p:cNvPr id="4" name="Footer Placeholder 3">
            <a:extLst>
              <a:ext uri="{FF2B5EF4-FFF2-40B4-BE49-F238E27FC236}">
                <a16:creationId xmlns:a16="http://schemas.microsoft.com/office/drawing/2014/main" id="{4276933F-BF22-3D40-AD45-B66E6F14CD97}"/>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943090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lstStyle/>
          <a:p>
            <a:pPr algn="ctr"/>
            <a:r>
              <a:rPr lang="lt-LT" sz="4800" dirty="0">
                <a:solidFill>
                  <a:schemeClr val="tx1"/>
                </a:solidFill>
              </a:rPr>
              <a:t>Demokratiško piliečio kompetencijos- Nuostatos</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r>
              <a:rPr lang="en-US" sz="5400" dirty="0">
                <a:solidFill>
                  <a:schemeClr val="tx1"/>
                </a:solidFill>
              </a:rPr>
              <a:t>5 </a:t>
            </a:r>
            <a:r>
              <a:rPr lang="lt-LT" sz="5400" dirty="0">
                <a:solidFill>
                  <a:schemeClr val="tx1"/>
                </a:solidFill>
              </a:rPr>
              <a:t>tema- Demokratiško piliečio kompetencijos- </a:t>
            </a:r>
            <a:r>
              <a:rPr lang="lt-LT" sz="5400" dirty="0">
                <a:solidFill>
                  <a:srgbClr val="FF0000"/>
                </a:solidFill>
              </a:rPr>
              <a:t>Nuostatos</a:t>
            </a:r>
            <a:r>
              <a:rPr lang="lt-LT" sz="5400" dirty="0">
                <a:solidFill>
                  <a:schemeClr val="tx1"/>
                </a:solidFill>
              </a:rPr>
              <a:t/>
            </a:r>
            <a:br>
              <a:rPr lang="lt-LT" sz="5400" dirty="0">
                <a:solidFill>
                  <a:schemeClr val="tx1"/>
                </a:solidFill>
              </a:rPr>
            </a:br>
            <a:endParaRPr lang="en-US" dirty="0"/>
          </a:p>
        </p:txBody>
      </p:sp>
      <p:sp>
        <p:nvSpPr>
          <p:cNvPr id="3" name="Content Placeholder 2">
            <a:extLst>
              <a:ext uri="{FF2B5EF4-FFF2-40B4-BE49-F238E27FC236}">
                <a16:creationId xmlns:a16="http://schemas.microsoft.com/office/drawing/2014/main" id="{BE3CEB23-B66C-3B4F-9B4E-F91DF82F1542}"/>
              </a:ext>
            </a:extLst>
          </p:cNvPr>
          <p:cNvSpPr>
            <a:spLocks noGrp="1"/>
          </p:cNvSpPr>
          <p:nvPr>
            <p:ph idx="1"/>
          </p:nvPr>
        </p:nvSpPr>
        <p:spPr>
          <a:xfrm>
            <a:off x="1251678" y="1959430"/>
            <a:ext cx="10178322" cy="3593591"/>
          </a:xfrm>
        </p:spPr>
        <p:txBody>
          <a:bodyPr>
            <a:noAutofit/>
          </a:bodyPr>
          <a:lstStyle/>
          <a:p>
            <a:r>
              <a:rPr lang="lt-LT" sz="2400" dirty="0">
                <a:solidFill>
                  <a:schemeClr val="tx1"/>
                </a:solidFill>
              </a:rPr>
              <a:t>Šiame skyriuje plėsite žinias  apie naudojimąsi žmogaus teisėmis ir atsakomybe,</a:t>
            </a:r>
          </a:p>
          <a:p>
            <a:r>
              <a:rPr lang="lt-LT" sz="2400" dirty="0">
                <a:solidFill>
                  <a:schemeClr val="tx1"/>
                </a:solidFill>
              </a:rPr>
              <a:t>Rūpinimasis ir pagarba aplinkiniams bei mažumos nuomonei,</a:t>
            </a:r>
          </a:p>
          <a:p>
            <a:r>
              <a:rPr lang="lt-LT" sz="2400" dirty="0">
                <a:solidFill>
                  <a:schemeClr val="tx1"/>
                </a:solidFill>
              </a:rPr>
              <a:t>Pasitikėjimas savimi ir kitais.</a:t>
            </a:r>
          </a:p>
          <a:p>
            <a:r>
              <a:rPr lang="lt-LT" sz="2400" dirty="0">
                <a:solidFill>
                  <a:schemeClr val="tx1"/>
                </a:solidFill>
              </a:rPr>
              <a:t>Darbo forma – interaktyvus užsiėmimas: „Ar visi esame lygūs?‘‘</a:t>
            </a:r>
          </a:p>
          <a:p>
            <a:r>
              <a:rPr lang="lt-LT" sz="2400" dirty="0">
                <a:solidFill>
                  <a:schemeClr val="tx1"/>
                </a:solidFill>
              </a:rPr>
              <a:t>Paskaitos dalyviai – savanoriai gauna korteles –vaidmenis, turi reaguoti į perskaitytus argumentus, </a:t>
            </a:r>
          </a:p>
          <a:p>
            <a:r>
              <a:rPr lang="lt-LT" sz="2400" dirty="0">
                <a:solidFill>
                  <a:schemeClr val="tx1"/>
                </a:solidFill>
              </a:rPr>
              <a:t>Dalyviai-savanoriai sustoja tiesia linija ir susikimba rankomis, išgirdę skaitomą teiginį žengia į priekį arba stovi vietoje. </a:t>
            </a:r>
            <a:endParaRPr lang="en-US" sz="2400" dirty="0">
              <a:solidFill>
                <a:schemeClr val="tx1"/>
              </a:solidFill>
            </a:endParaRPr>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86095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NUOSTATOS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8" name="Turinio vietos rezervavimo ženklas 7"/>
          <p:cNvPicPr>
            <a:picLocks noGrp="1" noChangeAspect="1"/>
          </p:cNvPicPr>
          <p:nvPr>
            <p:ph idx="1"/>
          </p:nvPr>
        </p:nvPicPr>
        <p:blipFill>
          <a:blip r:embed="rId2"/>
          <a:stretch>
            <a:fillRect/>
          </a:stretch>
        </p:blipFill>
        <p:spPr>
          <a:xfrm>
            <a:off x="1965960" y="1144778"/>
            <a:ext cx="7348717" cy="4935981"/>
          </a:xfrm>
          <a:prstGeom prst="rect">
            <a:avLst/>
          </a:prstGeom>
          <a:ln>
            <a:solidFill>
              <a:srgbClr val="FFFF00"/>
            </a:solidFill>
          </a:ln>
        </p:spPr>
      </p:pic>
    </p:spTree>
    <p:extLst>
      <p:ext uri="{BB962C8B-B14F-4D97-AF65-F5344CB8AC3E}">
        <p14:creationId xmlns:p14="http://schemas.microsoft.com/office/powerpoint/2010/main" val="29905898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lt-LT" sz="4000" dirty="0"/>
              <a:t>Atvirumas kultūriniam kitoniškumui ir kitiems įsitikinimams, pasaulėžiūrai ir praktikai</a:t>
            </a:r>
            <a:br>
              <a:rPr lang="lt-LT" sz="4000" dirty="0"/>
            </a:br>
            <a:endParaRPr lang="en-US" sz="4000" dirty="0"/>
          </a:p>
        </p:txBody>
      </p:sp>
      <p:sp>
        <p:nvSpPr>
          <p:cNvPr id="3" name="Turinio vietos rezervavimo ženklas 2"/>
          <p:cNvSpPr>
            <a:spLocks noGrp="1"/>
          </p:cNvSpPr>
          <p:nvPr>
            <p:ph idx="1"/>
          </p:nvPr>
        </p:nvSpPr>
        <p:spPr/>
        <p:txBody>
          <a:bodyPr/>
          <a:lstStyle/>
          <a:p>
            <a:pPr algn="just"/>
            <a:r>
              <a:rPr lang="lt-LT" sz="3200" dirty="0" smtClean="0">
                <a:solidFill>
                  <a:schemeClr val="tx1"/>
                </a:solidFill>
              </a:rPr>
              <a:t>Atvirumas – tai požiūris į žmones, kurie, kaip manoma, turi skirtingą kultūrą nei jie patys, arba požiūris į kitokius įsitikinimus, pasaulėžiūras ir praktikas, kurios skiriasi nuo jų pačių. Tai apima jautrumą kitiems žmonėms, smalsumą ir norą bendrauti su kitais žmonėmis ir kitomis pasaulio perspektyvomis.</a:t>
            </a:r>
            <a:r>
              <a:rPr lang="en-US" sz="3200" dirty="0">
                <a:solidFill>
                  <a:schemeClr val="tx1"/>
                </a:solidFill>
              </a:rPr>
              <a:t> </a:t>
            </a:r>
            <a:r>
              <a:rPr lang="en-US" sz="3200" dirty="0">
                <a:solidFill>
                  <a:schemeClr val="tx1"/>
                </a:solidFill>
                <a:hlinkClick r:id="rId2"/>
              </a:rPr>
              <a:t>https://</a:t>
            </a:r>
            <a:r>
              <a:rPr lang="en-US" sz="3200" dirty="0" smtClean="0">
                <a:solidFill>
                  <a:schemeClr val="tx1"/>
                </a:solidFill>
                <a:hlinkClick r:id="rId2"/>
              </a:rPr>
              <a:t>rm.coe.int/16806ccc07</a:t>
            </a:r>
            <a:endParaRPr lang="en-US" sz="3200" dirty="0" smtClean="0">
              <a:solidFill>
                <a:schemeClr val="tx1"/>
              </a:solidFill>
            </a:endParaRPr>
          </a:p>
          <a:p>
            <a:pPr algn="just"/>
            <a:endParaRPr lang="en-US" sz="3200" dirty="0">
              <a:solidFill>
                <a:schemeClr val="tx1"/>
              </a:solidFill>
            </a:endParaRPr>
          </a:p>
          <a:p>
            <a:pPr algn="just"/>
            <a:endParaRPr lang="lt-LT" sz="3200" dirty="0" smtClean="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7327457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lt-LT" dirty="0" smtClean="0"/>
              <a:t>PAGARBA</a:t>
            </a:r>
            <a:endParaRPr lang="en-US" dirty="0"/>
          </a:p>
        </p:txBody>
      </p:sp>
      <p:sp>
        <p:nvSpPr>
          <p:cNvPr id="3" name="Turinio vietos rezervavimo ženklas 2"/>
          <p:cNvSpPr>
            <a:spLocks noGrp="1"/>
          </p:cNvSpPr>
          <p:nvPr>
            <p:ph idx="1"/>
          </p:nvPr>
        </p:nvSpPr>
        <p:spPr/>
        <p:txBody>
          <a:bodyPr>
            <a:normAutofit lnSpcReduction="10000"/>
          </a:bodyPr>
          <a:lstStyle/>
          <a:p>
            <a:pPr algn="just"/>
            <a:r>
              <a:rPr lang="lt-LT" sz="3200" dirty="0">
                <a:solidFill>
                  <a:schemeClr val="tx1"/>
                </a:solidFill>
              </a:rPr>
              <a:t>Ją sudaro teigiamas požiūris ir pagarba žmogui ar dar kažkam, remiantis sprendimu, kad jie turi esminę svarbą, vertingumą ar vertę. Gerbti kitus žmones, kurie, kaip manoma, turi kitokią </a:t>
            </a:r>
            <a:r>
              <a:rPr lang="lt-LT" sz="3200" dirty="0" smtClean="0">
                <a:solidFill>
                  <a:schemeClr val="tx1"/>
                </a:solidFill>
              </a:rPr>
              <a:t>kultūrą </a:t>
            </a:r>
            <a:r>
              <a:rPr lang="lt-LT" sz="3200" dirty="0">
                <a:solidFill>
                  <a:schemeClr val="tx1"/>
                </a:solidFill>
              </a:rPr>
              <a:t>arba kitokius įsitikinimus, nuomones ar praktiką, yra labai svarbu veiksmingam kultūrų dialogui ir demokratijos kultūrai</a:t>
            </a:r>
            <a:r>
              <a:rPr lang="lt-LT" sz="3200" dirty="0" smtClean="0">
                <a:solidFill>
                  <a:schemeClr val="tx1"/>
                </a:solidFill>
              </a:rPr>
              <a:t>.</a:t>
            </a:r>
            <a:r>
              <a:rPr lang="en-US" sz="3200" dirty="0">
                <a:solidFill>
                  <a:schemeClr val="tx1"/>
                </a:solidFill>
              </a:rPr>
              <a:t> </a:t>
            </a:r>
            <a:r>
              <a:rPr lang="en-US" sz="3200" dirty="0">
                <a:solidFill>
                  <a:schemeClr val="tx1"/>
                </a:solidFill>
                <a:hlinkClick r:id="rId2"/>
              </a:rPr>
              <a:t>https://</a:t>
            </a:r>
            <a:r>
              <a:rPr lang="en-US" sz="3200" dirty="0" smtClean="0">
                <a:solidFill>
                  <a:schemeClr val="tx1"/>
                </a:solidFill>
                <a:hlinkClick r:id="rId2"/>
              </a:rPr>
              <a:t>rm.coe.int/16806ccc07</a:t>
            </a:r>
            <a:endParaRPr lang="en-US" sz="3200" dirty="0" smtClean="0">
              <a:solidFill>
                <a:schemeClr val="tx1"/>
              </a:solidFill>
            </a:endParaRPr>
          </a:p>
          <a:p>
            <a:pPr algn="just"/>
            <a:endParaRPr lang="lt-LT" sz="3200"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5877032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Pilietiškumas</a:t>
            </a:r>
            <a:br>
              <a:rPr lang="lt-LT" dirty="0"/>
            </a:br>
            <a:endParaRPr lang="en-US" dirty="0"/>
          </a:p>
        </p:txBody>
      </p:sp>
      <p:sp>
        <p:nvSpPr>
          <p:cNvPr id="3" name="Turinio vietos rezervavimo ženklas 2"/>
          <p:cNvSpPr>
            <a:spLocks noGrp="1"/>
          </p:cNvSpPr>
          <p:nvPr>
            <p:ph idx="1"/>
          </p:nvPr>
        </p:nvSpPr>
        <p:spPr/>
        <p:txBody>
          <a:bodyPr/>
          <a:lstStyle/>
          <a:p>
            <a:pPr algn="just"/>
            <a:r>
              <a:rPr lang="lt-LT" sz="2800" dirty="0" smtClean="0">
                <a:solidFill>
                  <a:schemeClr val="tx1"/>
                </a:solidFill>
              </a:rPr>
              <a:t>Tai </a:t>
            </a:r>
            <a:r>
              <a:rPr lang="lt-LT" sz="2800" dirty="0">
                <a:solidFill>
                  <a:schemeClr val="tx1"/>
                </a:solidFill>
              </a:rPr>
              <a:t>požiūris į bendruomenę ar socialinę grupę, kuriai </a:t>
            </a:r>
            <a:r>
              <a:rPr lang="lt-LT" sz="2800" dirty="0" smtClean="0">
                <a:solidFill>
                  <a:schemeClr val="tx1"/>
                </a:solidFill>
              </a:rPr>
              <a:t>priklausai, </a:t>
            </a:r>
            <a:r>
              <a:rPr lang="lt-LT" sz="2800" dirty="0">
                <a:solidFill>
                  <a:schemeClr val="tx1"/>
                </a:solidFill>
              </a:rPr>
              <a:t>kuri yra didesnė nei artimiausias šeimos ir draugų ratas. Tai apima priklausymo tai bendruomenei jausmą, kitų bendruomenės žmonių suvokimą, savo veiksmų poveikio tiems žmonėms suvokimą, solidarumą su kitais bendruomenės nariais ir pilietinės pareigos bendruomenei jausmą</a:t>
            </a:r>
            <a:r>
              <a:rPr lang="lt-LT" sz="2800" dirty="0" smtClean="0">
                <a:solidFill>
                  <a:schemeClr val="tx1"/>
                </a:solidFill>
              </a:rPr>
              <a:t>.</a:t>
            </a:r>
            <a:endParaRPr lang="en-US" sz="2800" dirty="0" smtClean="0">
              <a:solidFill>
                <a:schemeClr val="tx1"/>
              </a:solidFill>
            </a:endParaRPr>
          </a:p>
          <a:p>
            <a:pPr algn="just"/>
            <a:r>
              <a:rPr lang="lt-LT" sz="2800" dirty="0">
                <a:solidFill>
                  <a:schemeClr val="tx1"/>
                </a:solidFill>
                <a:hlinkClick r:id="rId2"/>
              </a:rPr>
              <a:t>https://</a:t>
            </a:r>
            <a:r>
              <a:rPr lang="lt-LT" sz="2800" dirty="0" smtClean="0">
                <a:solidFill>
                  <a:schemeClr val="tx1"/>
                </a:solidFill>
                <a:hlinkClick r:id="rId2"/>
              </a:rPr>
              <a:t>rm.coe.int/16806ccc07</a:t>
            </a:r>
            <a:endParaRPr lang="en-US" sz="2800" dirty="0" smtClean="0">
              <a:solidFill>
                <a:schemeClr val="tx1"/>
              </a:solidFill>
            </a:endParaRPr>
          </a:p>
          <a:p>
            <a:pPr algn="just"/>
            <a:endParaRPr lang="lt-LT" sz="2800"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363470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lt-LT" dirty="0" smtClean="0"/>
              <a:t>Atsakomybė</a:t>
            </a:r>
            <a:endParaRPr lang="en-US" dirty="0"/>
          </a:p>
        </p:txBody>
      </p:sp>
      <p:sp>
        <p:nvSpPr>
          <p:cNvPr id="3" name="Turinio vietos rezervavimo ženklas 2"/>
          <p:cNvSpPr>
            <a:spLocks noGrp="1"/>
          </p:cNvSpPr>
          <p:nvPr>
            <p:ph idx="1"/>
          </p:nvPr>
        </p:nvSpPr>
        <p:spPr/>
        <p:txBody>
          <a:bodyPr>
            <a:normAutofit/>
          </a:bodyPr>
          <a:lstStyle/>
          <a:p>
            <a:pPr algn="just"/>
            <a:r>
              <a:rPr lang="lt-LT" sz="3600" dirty="0" smtClean="0">
                <a:solidFill>
                  <a:schemeClr val="tx1"/>
                </a:solidFill>
              </a:rPr>
              <a:t>Tai požiūris į savo veiksmus. Tai apima apmąstymą apie savo veiksmus, ketinimų formavimą, kaip elgtis moraliai tinkamai, sąžiningai atlikti tuos veiksmus ir atsakyti už tų veiksmų rezultatus.</a:t>
            </a:r>
          </a:p>
          <a:p>
            <a:r>
              <a:rPr lang="en-US" dirty="0">
                <a:hlinkClick r:id="rId2"/>
              </a:rPr>
              <a:t>https://</a:t>
            </a:r>
            <a:r>
              <a:rPr lang="en-US" dirty="0" smtClean="0">
                <a:hlinkClick r:id="rId2"/>
              </a:rPr>
              <a:t>rm.coe.int/16806ccc07</a:t>
            </a:r>
            <a:endParaRPr lang="en-US" dirty="0" smtClean="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685998215"/>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396</TotalTime>
  <Words>1106</Words>
  <Application>Microsoft Office PowerPoint</Application>
  <PresentationFormat>Plačiaekranė</PresentationFormat>
  <Paragraphs>123</Paragraphs>
  <Slides>21</Slides>
  <Notes>0</Notes>
  <HiddenSlides>0</HiddenSlides>
  <MMClips>0</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21</vt:i4>
      </vt:variant>
    </vt:vector>
  </HeadingPairs>
  <TitlesOfParts>
    <vt:vector size="29" baseType="lpstr">
      <vt:lpstr>Arial</vt:lpstr>
      <vt:lpstr>Calibri</vt:lpstr>
      <vt:lpstr>Gill Sans MT</vt:lpstr>
      <vt:lpstr>Impact</vt:lpstr>
      <vt:lpstr>Times New Roman</vt:lpstr>
      <vt:lpstr>Verdana</vt:lpstr>
      <vt:lpstr>Wingdings</vt:lpstr>
      <vt:lpstr>Badge</vt:lpstr>
      <vt:lpstr>Nobody will be left behind (nwblb)</vt:lpstr>
      <vt:lpstr>Demokratiškas pilietis UtenOS „SaulėS“ GImnaZiJA </vt:lpstr>
      <vt:lpstr>Demokratiško piliečio kompetencijos- Nuostatos</vt:lpstr>
      <vt:lpstr>5 tema- Demokratiško piliečio kompetencijos- Nuostatos </vt:lpstr>
      <vt:lpstr>NUOSTATOS</vt:lpstr>
      <vt:lpstr>Atvirumas kultūriniam kitoniškumui ir kitiems įsitikinimams, pasaulėžiūrai ir praktikai </vt:lpstr>
      <vt:lpstr>PAGARBA</vt:lpstr>
      <vt:lpstr>Pilietiškumas </vt:lpstr>
      <vt:lpstr>Atsakomybė</vt:lpstr>
      <vt:lpstr>Saviveiksmingumas </vt:lpstr>
      <vt:lpstr>Tolerancija dviprasmiškumui </vt:lpstr>
      <vt:lpstr>Interaktyvus žaidimas- Ar visi esame lygūs?</vt:lpstr>
      <vt:lpstr>Papildomi vaidmenys (jei reikia) </vt:lpstr>
      <vt:lpstr>Vaidmenis atskleidžiančių teiginių sąrašas</vt:lpstr>
      <vt:lpstr>Papildomas argumentų sąrašas </vt:lpstr>
      <vt:lpstr>Žaidimo nuostatos</vt:lpstr>
      <vt:lpstr>Žaidimo  įvertinimas</vt:lpstr>
      <vt:lpstr>Demokratiško piliečio kompetencijos:</vt:lpstr>
      <vt:lpstr> Demokratiško piliečio kompetencijų arena:  </vt:lpstr>
      <vt:lpstr>Padiskutuokime ir pasitikrinkime žinias: </vt:lpstr>
      <vt:lpstr>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54</cp:revision>
  <dcterms:created xsi:type="dcterms:W3CDTF">2021-12-01T10:07:52Z</dcterms:created>
  <dcterms:modified xsi:type="dcterms:W3CDTF">2022-08-30T12:30:42Z</dcterms:modified>
</cp:coreProperties>
</file>