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8"/>
  </p:notesMasterIdLst>
  <p:sldIdLst>
    <p:sldId id="258" r:id="rId2"/>
    <p:sldId id="256" r:id="rId3"/>
    <p:sldId id="257" r:id="rId4"/>
    <p:sldId id="277" r:id="rId5"/>
    <p:sldId id="259" r:id="rId6"/>
    <p:sldId id="260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61" r:id="rId15"/>
    <p:sldId id="276" r:id="rId16"/>
    <p:sldId id="27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1"/>
  </p:normalViewPr>
  <p:slideViewPr>
    <p:cSldViewPr snapToGrid="0" snapToObjects="1">
      <p:cViewPr varScale="1">
        <p:scale>
          <a:sx n="84" d="100"/>
          <a:sy n="84" d="100"/>
        </p:scale>
        <p:origin x="629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6/26/2022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26/06/2022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15min.lt/naujiena/aktualu/komentarai/tomas-daugirdas-lietuvoje-nera-pilietines-visuomenes-500-652395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sektorius.lt/docs/Pilietiskumas_leidinys_2012_2013-01-17_13_48_37.pdf" TargetMode="External"/><Relationship Id="rId2" Type="http://schemas.openxmlformats.org/officeDocument/2006/relationships/hyperlink" Target="https://www.lrytas.lt/zyme/pilietiskuma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hathamhouse.org/2021/04/importance-democracy" TargetMode="External"/><Relationship Id="rId5" Type="http://schemas.openxmlformats.org/officeDocument/2006/relationships/hyperlink" Target="https://www.15min.lt/naujiena/aktualu/komentarai/tomas-daugirdas-lietuvoje-nera-pilietines-visuomenes-500-652395" TargetMode="External"/><Relationship Id="rId4" Type="http://schemas.openxmlformats.org/officeDocument/2006/relationships/hyperlink" Target="https://istorijatau.lt/rubrikos/zodynas/demokratija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istorijatau.lt/rubrikos/zodynas/demokratija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rytas.lt/zyme/pilietiskumas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Pilietiškas žmogus 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Aktyviai dalyvauja sprendimų priėmimo procesuose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Organizuoja mitingus ir demonstracijas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Renka parašus peticijoms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Dalyvauja savanoriškoje veikloje.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Buria piliečius į įvairias asociacijas</a:t>
            </a: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lt-LT" sz="1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</a:t>
            </a:r>
            <a:r>
              <a:rPr lang="lt-LT" sz="13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www.15min.lt/naujiena/aktualu/komentarai/tomas-daugirdas-lietuvoje-nera-pilietines-visuomenes-500-652395</a:t>
            </a:r>
            <a:endParaRPr lang="lt-LT" sz="1300" dirty="0" smtClean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3400" y="3502152"/>
            <a:ext cx="3196144" cy="191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48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1908" y="3748824"/>
            <a:ext cx="4102964" cy="2542252"/>
          </a:xfrm>
          <a:prstGeom prst="rect">
            <a:avLst/>
          </a:prstGeom>
        </p:spPr>
      </p:pic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5400" dirty="0">
                <a:blipFill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Aktyvūs piliečiai: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Tai unikalūs individai, 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kuriantys </a:t>
            </a: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bei kūrybingi asmenys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Gebantys kritiškai vertinti viešąjį gyvenimą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Dalyvaujantys valdžios rinkimuose</a:t>
            </a:r>
            <a:r>
              <a:rPr lang="en-US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Organizuojantys įvairias socialines akcijas bei iniciatyvas</a:t>
            </a:r>
            <a:r>
              <a:rPr lang="lt-LT" sz="36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endParaRPr lang="lt-LT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9240" y="6164529"/>
            <a:ext cx="6614160" cy="384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47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Pilietiškumas/ pilietis: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Pagarba valstybei, jos teisinei, kultūrinei tvarkai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Pagarba tautos tradicijoms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Asmens tapatinimas su tauta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Pagarba tėvynei, jos istorijai.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Tai pats gyvenimas, kurio metu asmuo nuolat tobulėja, priima sprendimus, susijusius su jo šeima bei jį supančia </a:t>
            </a:r>
            <a:r>
              <a:rPr lang="lt-LT" sz="32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bendruomene</a:t>
            </a: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n-US" sz="32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83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 Pilietiškumas - tai: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Tai atsakomybė už save ir savo šeimą</a:t>
            </a:r>
            <a:r>
              <a:rPr lang="en-US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Atsakomybė už savo bendruomenę bei savo tautą</a:t>
            </a:r>
            <a:r>
              <a:rPr lang="en-US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Pareiga dalyvauti valstybės valdžios rinkimuose</a:t>
            </a:r>
            <a:r>
              <a:rPr lang="en-US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Tai galimybė veikti ir būti aktyviu piliečiu.</a:t>
            </a:r>
            <a:endParaRPr lang="en-US" sz="40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5" name="Paveikslėlis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6697" y="188795"/>
            <a:ext cx="2091109" cy="2097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31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05057-6F14-D649-8F5F-9C5F5D98C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Siekiant sukurti pilietinę visuomenę: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0A76F9-C86C-1141-A135-928E8DAD7C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8" name="Turinio vietos rezervavimo ženklas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Kiekvienam piliečiui svarbu domėtis savo aplinka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Kritiškai vertinti situaciją ir sąmoningai priimti sprendimus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Nebijoti </a:t>
            </a:r>
            <a:r>
              <a:rPr lang="lt-LT" sz="2800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kritikos </a:t>
            </a: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ir atvirai reikšti savo nuomonę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Suvokti kitam asmeniui tolerancijos svarbą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Aktyviai dalyvauti visuomeniniame gyvenime bei savanoriškose veiklose.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859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DISKUSIJA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>
                <a:solidFill>
                  <a:schemeClr val="tx1"/>
                </a:solidFill>
              </a:rPr>
              <a:t>1. Kas ateina į galvą išgirdus žodį „</a:t>
            </a:r>
            <a:r>
              <a:rPr lang="lt-LT" dirty="0" smtClean="0">
                <a:solidFill>
                  <a:schemeClr val="tx1"/>
                </a:solidFill>
              </a:rPr>
              <a:t>pilietiškumas “?</a:t>
            </a:r>
            <a:endParaRPr lang="lt-LT" dirty="0">
              <a:solidFill>
                <a:schemeClr val="tx1"/>
              </a:solidFill>
            </a:endParaRPr>
          </a:p>
          <a:p>
            <a:r>
              <a:rPr lang="lt-LT" dirty="0">
                <a:solidFill>
                  <a:schemeClr val="tx1"/>
                </a:solidFill>
              </a:rPr>
              <a:t>2. </a:t>
            </a:r>
            <a:r>
              <a:rPr lang="lt-LT" dirty="0" smtClean="0">
                <a:solidFill>
                  <a:schemeClr val="tx1"/>
                </a:solidFill>
              </a:rPr>
              <a:t> Ar </a:t>
            </a:r>
            <a:r>
              <a:rPr lang="lt-LT" dirty="0">
                <a:solidFill>
                  <a:schemeClr val="tx1"/>
                </a:solidFill>
              </a:rPr>
              <a:t>jums </a:t>
            </a:r>
            <a:r>
              <a:rPr lang="lt-LT" dirty="0" smtClean="0">
                <a:solidFill>
                  <a:schemeClr val="tx1"/>
                </a:solidFill>
              </a:rPr>
              <a:t>svarbus pilietiškumas?</a:t>
            </a:r>
            <a:endParaRPr lang="lt-LT" dirty="0">
              <a:solidFill>
                <a:schemeClr val="tx1"/>
              </a:solidFill>
            </a:endParaRPr>
          </a:p>
          <a:p>
            <a:r>
              <a:rPr lang="lt-LT" dirty="0">
                <a:solidFill>
                  <a:schemeClr val="tx1"/>
                </a:solidFill>
              </a:rPr>
              <a:t>3. Ar demokratinis pilietiškumas taps daugiau ar mažiau svarbus ateityje?</a:t>
            </a:r>
          </a:p>
          <a:p>
            <a:r>
              <a:rPr lang="lt-LT" dirty="0">
                <a:solidFill>
                  <a:schemeClr val="tx1"/>
                </a:solidFill>
              </a:rPr>
              <a:t>4. Ar esate aktyvus savo šalies ar bent savo bendruomenės pilietis? Kodėl taip/ne?</a:t>
            </a:r>
          </a:p>
          <a:p>
            <a:r>
              <a:rPr lang="lt-LT" dirty="0">
                <a:solidFill>
                  <a:schemeClr val="tx1"/>
                </a:solidFill>
              </a:rPr>
              <a:t>5. Dabar atlikite </a:t>
            </a:r>
            <a:r>
              <a:rPr lang="lt-LT" dirty="0" smtClean="0">
                <a:solidFill>
                  <a:schemeClr val="tx1"/>
                </a:solidFill>
              </a:rPr>
              <a:t>žinių patikrinimo </a:t>
            </a:r>
            <a:r>
              <a:rPr lang="lt-LT" dirty="0">
                <a:solidFill>
                  <a:schemeClr val="tx1"/>
                </a:solidFill>
              </a:rPr>
              <a:t>užduotis mokinio </a:t>
            </a:r>
            <a:r>
              <a:rPr lang="lt-LT" dirty="0" smtClean="0">
                <a:solidFill>
                  <a:schemeClr val="tx1"/>
                </a:solidFill>
              </a:rPr>
              <a:t>knygoje.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17469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NUORODOS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www.lrytas.lt/zyme/pilietiskumas</a:t>
            </a:r>
            <a:endParaRPr lang="lt-LT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www.3sektorius.lt/docs/Pilietiskumas_leidinys_2012_2013-01-17_13_48_37.pdf</a:t>
            </a:r>
            <a:endParaRPr lang="en-US" dirty="0" smtClean="0"/>
          </a:p>
          <a:p>
            <a:r>
              <a:rPr lang="lt-LT" dirty="0">
                <a:hlinkClick r:id="rId4"/>
              </a:rPr>
              <a:t>https://</a:t>
            </a:r>
            <a:r>
              <a:rPr lang="lt-LT" dirty="0" smtClean="0">
                <a:hlinkClick r:id="rId4"/>
              </a:rPr>
              <a:t>istorijatau.lt/rubrikos/zodynas/demokratija</a:t>
            </a:r>
            <a:endParaRPr lang="lt-LT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www.15min.lt/naujiena/aktualu/komentarai/tomas-daugirdas-lietuvoje-nera-pilietines-visuomenes-500-652395</a:t>
            </a:r>
            <a:endParaRPr lang="lt-LT" dirty="0" smtClean="0"/>
          </a:p>
          <a:p>
            <a:r>
              <a:rPr lang="lt-LT" dirty="0">
                <a:hlinkClick r:id="rId6"/>
              </a:rPr>
              <a:t>https://</a:t>
            </a:r>
            <a:r>
              <a:rPr lang="lt-LT" dirty="0" smtClean="0">
                <a:hlinkClick r:id="rId6"/>
              </a:rPr>
              <a:t>www.chathamhouse.org/2021/04/importance-democracy</a:t>
            </a:r>
            <a:endParaRPr lang="lt-LT" dirty="0"/>
          </a:p>
          <a:p>
            <a:r>
              <a:rPr lang="lt-LT" dirty="0" smtClean="0"/>
              <a:t>N</a:t>
            </a:r>
            <a:r>
              <a:rPr lang="lt-LT" dirty="0"/>
              <a:t>. </a:t>
            </a:r>
            <a:r>
              <a:rPr lang="lt-LT" dirty="0" err="1"/>
              <a:t>Letukienė</a:t>
            </a:r>
            <a:r>
              <a:rPr lang="lt-LT" dirty="0"/>
              <a:t>, S. </a:t>
            </a:r>
            <a:r>
              <a:rPr lang="lt-LT" dirty="0" err="1"/>
              <a:t>Bitlieriūtė</a:t>
            </a:r>
            <a:r>
              <a:rPr lang="lt-LT" dirty="0"/>
              <a:t>, S. Bužinskas. Pilietiškumo pagrindai. IX-X klasei. </a:t>
            </a:r>
          </a:p>
          <a:p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5492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DEMOKRATIŠKAS PILIETIS</a:t>
            </a:r>
            <a:r>
              <a:rPr lang="en-US" dirty="0"/>
              <a:t/>
            </a:r>
            <a:br>
              <a:rPr lang="en-US" dirty="0"/>
            </a:br>
            <a:r>
              <a:rPr lang="en-US" sz="3600" b="1" dirty="0" err="1" smtClean="0"/>
              <a:t>Uten</a:t>
            </a:r>
            <a:r>
              <a:rPr lang="lt-LT" sz="3600" b="1" dirty="0" smtClean="0"/>
              <a:t>OS</a:t>
            </a:r>
            <a:r>
              <a:rPr lang="en-US" sz="3600" b="1" dirty="0" smtClean="0"/>
              <a:t> </a:t>
            </a:r>
            <a:r>
              <a:rPr lang="lt-LT" sz="3600" b="1" dirty="0" smtClean="0"/>
              <a:t>„</a:t>
            </a:r>
            <a:r>
              <a:rPr lang="en-US" sz="3600" b="1" dirty="0" err="1" smtClean="0"/>
              <a:t>Saulė</a:t>
            </a:r>
            <a:r>
              <a:rPr lang="lt-LT" sz="3600" b="1" dirty="0" smtClean="0"/>
              <a:t>S“</a:t>
            </a:r>
            <a:r>
              <a:rPr lang="en-US" sz="3600" b="1" dirty="0" smtClean="0"/>
              <a:t> G</a:t>
            </a:r>
            <a:r>
              <a:rPr lang="lt-LT" sz="3600" b="1" dirty="0" smtClean="0"/>
              <a:t>I</a:t>
            </a:r>
            <a:r>
              <a:rPr lang="en-US" sz="3600" b="1" dirty="0" err="1" smtClean="0"/>
              <a:t>mna</a:t>
            </a:r>
            <a:r>
              <a:rPr lang="lt-LT" sz="3600" b="1" dirty="0" smtClean="0"/>
              <a:t>Z</a:t>
            </a:r>
            <a:r>
              <a:rPr lang="en-US" sz="3600" b="1" dirty="0" err="1" smtClean="0"/>
              <a:t>i</a:t>
            </a:r>
            <a:r>
              <a:rPr lang="lt-LT" sz="3600" b="1" dirty="0" smtClean="0"/>
              <a:t>JA</a:t>
            </a:r>
            <a:r>
              <a:rPr lang="en-US" sz="3600" dirty="0" smtClean="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b="1" dirty="0" smtClean="0"/>
              <a:t>1 TEMA</a:t>
            </a:r>
            <a:r>
              <a:rPr lang="en-GB" b="1" dirty="0" smtClean="0"/>
              <a:t>:</a:t>
            </a:r>
            <a:r>
              <a:rPr lang="en-GB" dirty="0" smtClean="0"/>
              <a:t> </a:t>
            </a:r>
            <a:r>
              <a:rPr lang="lt-LT" sz="5400" dirty="0">
                <a:solidFill>
                  <a:schemeClr val="tx1"/>
                </a:solidFill>
                <a:cs typeface="Calibri" panose="020F0502020204030204" pitchFamily="34" charset="0"/>
              </a:rPr>
              <a:t>PILIETIS, PILIETYBĖ, PILIETIŠKUMAS, PILIETINĖ VISUOMENĖ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10979"/>
            <a:ext cx="5186035" cy="49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DEMOKRATIJA</a:t>
            </a:r>
            <a:br>
              <a:rPr lang="lt-LT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lt-LT" sz="2800" dirty="0" smtClean="0">
                <a:solidFill>
                  <a:schemeClr val="tx2"/>
                </a:solidFill>
              </a:rPr>
              <a:t>(</a:t>
            </a:r>
            <a:r>
              <a:rPr lang="lt-LT" sz="2800" dirty="0" err="1">
                <a:solidFill>
                  <a:schemeClr val="tx2"/>
                </a:solidFill>
              </a:rPr>
              <a:t>gr</a:t>
            </a:r>
            <a:r>
              <a:rPr lang="lt-LT" sz="2800" dirty="0">
                <a:solidFill>
                  <a:schemeClr val="tx2"/>
                </a:solidFill>
              </a:rPr>
              <a:t>. </a:t>
            </a:r>
            <a:r>
              <a:rPr lang="lt-LT" sz="2800" dirty="0" err="1">
                <a:solidFill>
                  <a:schemeClr val="tx2"/>
                </a:solidFill>
              </a:rPr>
              <a:t>dēmokratia</a:t>
            </a:r>
            <a:r>
              <a:rPr lang="lt-LT" sz="2800" dirty="0">
                <a:solidFill>
                  <a:schemeClr val="tx2"/>
                </a:solidFill>
              </a:rPr>
              <a:t> = </a:t>
            </a:r>
            <a:r>
              <a:rPr lang="lt-LT" sz="2800" i="1" dirty="0" err="1">
                <a:solidFill>
                  <a:schemeClr val="tx2"/>
                </a:solidFill>
              </a:rPr>
              <a:t>demos</a:t>
            </a:r>
            <a:r>
              <a:rPr lang="lt-LT" sz="2800" dirty="0">
                <a:solidFill>
                  <a:schemeClr val="tx2"/>
                </a:solidFill>
              </a:rPr>
              <a:t> – liaudis +</a:t>
            </a:r>
            <a:r>
              <a:rPr lang="lt-LT" sz="2800" i="1" dirty="0">
                <a:solidFill>
                  <a:schemeClr val="tx2"/>
                </a:solidFill>
              </a:rPr>
              <a:t> kratos </a:t>
            </a:r>
            <a:r>
              <a:rPr lang="lt-LT" sz="2800" dirty="0">
                <a:solidFill>
                  <a:schemeClr val="tx2"/>
                </a:solidFill>
              </a:rPr>
              <a:t>– valdžia), valstybės valdymo forma: visa valdžia kyla iš valstybės piliečių valios, o patį valdymą įgyvendina laisvais ir reguliariais rinkimais renkama ir veikianti pagal konstitucijoje nustatytus įgaliojimus vyriausybė.</a:t>
            </a:r>
          </a:p>
          <a:p>
            <a:r>
              <a:rPr lang="lt-LT" dirty="0">
                <a:hlinkClick r:id="rId2"/>
              </a:rPr>
              <a:t>https://</a:t>
            </a:r>
            <a:r>
              <a:rPr lang="lt-LT" dirty="0" smtClean="0">
                <a:hlinkClick r:id="rId2"/>
              </a:rPr>
              <a:t>istorijatau.lt/rubrikos/zodynas/demokratija</a:t>
            </a:r>
            <a:endParaRPr lang="en-US" dirty="0" smtClean="0"/>
          </a:p>
          <a:p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344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sz="5400" dirty="0">
                <a:solidFill>
                  <a:schemeClr val="tx1"/>
                </a:solidFill>
                <a:cs typeface="Calibri" panose="020F0502020204030204" pitchFamily="34" charset="0"/>
              </a:rPr>
              <a:t>PILIETIS, PILIETYBĖ, PILIETIŠKUMAS, PILIETINĖ VISUOMENĖ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t-LT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 pilietybę apibrėžia kaip žmonių teisinius ryšius su valstybe.</a:t>
            </a:r>
          </a:p>
          <a:p>
            <a:pPr marL="0" indent="0">
              <a:buNone/>
            </a:pPr>
            <a:r>
              <a:rPr lang="lt-LT" sz="4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Pilietis ir valstybė vienas kito atžvilgiu turi tam tikrų pareigų ir teisių.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0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398BB-62BA-8D4A-B6DC-573AD87A9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Pilietybė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2620A1-6AF6-054D-865E-8D3C7B61B7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8526" y="1243585"/>
            <a:ext cx="10178322" cy="3593591"/>
          </a:xfrm>
        </p:spPr>
        <p:txBody>
          <a:bodyPr>
            <a:normAutofit fontScale="92500"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Europos pilietybės konvencijos sąvoka – pilietybė – apibrėžta kaip teisinis asmens ir valstybės ryšys, nerodantis asmens etninės kilmės</a:t>
            </a:r>
            <a:r>
              <a:rPr lang="en-US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Šis ryšys nurodo tik teises ir atsakomybę, kurias turi tos valstybės piliečiai.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2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Būti piliečiu – tai priimti tos valstybės esamą teisinę kultūrą ir priimti tam tikras pareigas, apibrėžtas įstatymais.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www.lrytas.lt/zyme/pilietiskumas</a:t>
            </a:r>
            <a:endParaRPr lang="lt-LT" dirty="0" smtClean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2A0FDC-1E2E-FB42-99B4-FB8323E3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pic>
        <p:nvPicPr>
          <p:cNvPr id="6" name="Paveikslėlis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9559" y="4243620"/>
            <a:ext cx="3200421" cy="213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2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PILIETIŠKUMAS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Sąvoka – pilietiškumas – suprantama kaip naudojimasis teisėmis ir atsakomybe, kurios susijusios su buvimu arba tapimu tam tikro vieneto nariu.</a:t>
            </a: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Pilietiškumas yra įsipareigojimas priimti teises ir pareigas rūpintis bendruomenės ateitimi, naudotis narystės (valstybėje ar organizacijoje) teikiamomis galimybėmis ir  aktyviai dalyvauti.</a:t>
            </a:r>
            <a:endParaRPr lang="en-US" sz="36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89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54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BŪTI PILIEČIU: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-182880" defTabSz="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D34817">
                  <a:lumMod val="75000"/>
                </a:srgb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4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lt-LT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Tai priimti tos valstybės esamą teisinę kultūrą ir prisiimti tam tikras pareigas, apibrėžtas įstatymais</a:t>
            </a:r>
            <a:r>
              <a:rPr lang="en-US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 defTabSz="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D34817">
                  <a:lumMod val="75000"/>
                </a:srgb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Tai prisiimti dar daugiau pareigų nei įpareigoja įstatymai ir būti labiau aktyviu nei pasyviu</a:t>
            </a:r>
            <a:r>
              <a:rPr lang="en-US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lvl="0" indent="-182880" defTabSz="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D34817">
                  <a:lumMod val="75000"/>
                </a:srgb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Domėtis šalies socialine, kultūrine, politine aplinka</a:t>
            </a:r>
            <a:r>
              <a:rPr lang="en-US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 defTabSz="45720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D34817">
                  <a:lumMod val="75000"/>
                </a:srgb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Dalyvauti nevyriausybinių organizacijų veikloje</a:t>
            </a:r>
            <a:r>
              <a:rPr lang="en-US" sz="3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3600" dirty="0">
              <a:solidFill>
                <a:prstClr val="black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4950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sz="4800" dirty="0">
                <a:blipFill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tile tx="6350" ty="-127000" sx="65000" sy="64000" flip="none" algn="tl"/>
                </a:blipFill>
                <a:cs typeface="Calibri" panose="020F0502020204030204" pitchFamily="34" charset="0"/>
              </a:rPr>
              <a:t>BŪTI PILIEČIU: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None/>
              <a:defRPr/>
            </a:pPr>
            <a:endParaRPr lang="en-US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Tai aktyviai dalyvauti priimant valstybės sprendimus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Tiesiogiai prisidėti prie bendruomenės gyvenimo kūrimo, keitimo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Prisidėti priimant sprendimus ar spręsti, kam patikėti valstybės valdymą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lt-LT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-182880">
              <a:lnSpc>
                <a:spcPct val="90000"/>
              </a:lnSpc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85000"/>
              <a:buFont typeface="Wingdings" pitchFamily="2" charset="2"/>
              <a:buChar char="§"/>
              <a:defRPr/>
            </a:pPr>
            <a:r>
              <a:rPr lang="lt-LT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Nekelti klausimo – kam man viso to reikia.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7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690</Words>
  <Application>Microsoft Office PowerPoint</Application>
  <PresentationFormat>Plačiaekranė</PresentationFormat>
  <Paragraphs>92</Paragraphs>
  <Slides>16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7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16</vt:i4>
      </vt:variant>
    </vt:vector>
  </HeadingPairs>
  <TitlesOfParts>
    <vt:vector size="24" baseType="lpstr">
      <vt:lpstr>Arial</vt:lpstr>
      <vt:lpstr>Calibri</vt:lpstr>
      <vt:lpstr>Gill Sans MT</vt:lpstr>
      <vt:lpstr>Impact</vt:lpstr>
      <vt:lpstr>Times New Roman</vt:lpstr>
      <vt:lpstr>Verdana</vt:lpstr>
      <vt:lpstr>Wingdings</vt:lpstr>
      <vt:lpstr>Badge</vt:lpstr>
      <vt:lpstr>Nobody will be left behind (nwblb)</vt:lpstr>
      <vt:lpstr>DEMOKRATIŠKAS PILIETIS UtenOS „SaulėS“ GImnaZiJA </vt:lpstr>
      <vt:lpstr>1 TEMA: PILIETIS, PILIETYBĖ, PILIETIŠKUMAS, PILIETINĖ VISUOMENĖ </vt:lpstr>
      <vt:lpstr>DEMOKRATIJA </vt:lpstr>
      <vt:lpstr>PILIETIS, PILIETYBĖ, PILIETIŠKUMAS, PILIETINĖ VISUOMENĖ</vt:lpstr>
      <vt:lpstr>Pilietybė</vt:lpstr>
      <vt:lpstr>PILIETIŠKUMAS</vt:lpstr>
      <vt:lpstr>BŪTI PILIEČIU:</vt:lpstr>
      <vt:lpstr>BŪTI PILIEČIU:</vt:lpstr>
      <vt:lpstr>Pilietiškas žmogus </vt:lpstr>
      <vt:lpstr> Aktyvūs piliečiai:</vt:lpstr>
      <vt:lpstr> Pilietiškumas/ pilietis:</vt:lpstr>
      <vt:lpstr> Pilietiškumas - tai:</vt:lpstr>
      <vt:lpstr>Siekiant sukurti pilietinę visuomenę:</vt:lpstr>
      <vt:lpstr>DISKUSIJA</vt:lpstr>
      <vt:lpstr>NUORODOS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Alma</cp:lastModifiedBy>
  <cp:revision>32</cp:revision>
  <dcterms:created xsi:type="dcterms:W3CDTF">2021-12-01T10:07:52Z</dcterms:created>
  <dcterms:modified xsi:type="dcterms:W3CDTF">2022-06-26T04:41:38Z</dcterms:modified>
</cp:coreProperties>
</file>