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20"/>
  </p:notesMasterIdLst>
  <p:sldIdLst>
    <p:sldId id="258" r:id="rId2"/>
    <p:sldId id="256" r:id="rId3"/>
    <p:sldId id="257" r:id="rId4"/>
    <p:sldId id="268" r:id="rId5"/>
    <p:sldId id="281" r:id="rId6"/>
    <p:sldId id="270" r:id="rId7"/>
    <p:sldId id="269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80" r:id="rId18"/>
    <p:sldId id="282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81"/>
  </p:normalViewPr>
  <p:slideViewPr>
    <p:cSldViewPr snapToGrid="0" snapToObjects="1">
      <p:cViewPr varScale="1">
        <p:scale>
          <a:sx n="84" d="100"/>
          <a:sy n="84" d="100"/>
        </p:scale>
        <p:origin x="8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rs.lt/sip/portal.show?p_r=35385&amp;p_k=1" TargetMode="External"/><Relationship Id="rId2" Type="http://schemas.openxmlformats.org/officeDocument/2006/relationships/hyperlink" Target="https://rm.coe.int/prems-005521-assessing-competences-for-democratic-culture/1680a3bd4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n.wikipedia.org/wiki/Knowledge" TargetMode="External"/><Relationship Id="rId5" Type="http://schemas.openxmlformats.org/officeDocument/2006/relationships/hyperlink" Target="https://image.slidesharecdn.com/pilietinisugdymas-150925202648-lva1-app6891/95/pilietinis-ugdymas-7-638.jpg?cb=1443214088" TargetMode="External"/><Relationship Id="rId4" Type="http://schemas.openxmlformats.org/officeDocument/2006/relationships/hyperlink" Target="https://www.ekspertai.eu/nuo-siol-prezidentas-gnauseda-reguliariai-dirbs-ne-tik-vilniujebet-ir-salies-regionuose100287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Knowledge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/>
              <a:t>PILIEČIO ATMINTINĖ </a:t>
            </a:r>
            <a:r>
              <a:rPr lang="lt-LT" sz="3200" dirty="0" smtClean="0"/>
              <a:t/>
            </a:r>
            <a:br>
              <a:rPr lang="lt-LT" sz="3200" dirty="0" smtClean="0"/>
            </a:br>
            <a:r>
              <a:rPr lang="lt-LT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Pažinkite sistemą</a:t>
            </a:r>
            <a:endParaRPr lang="lt-LT" sz="32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95400" y="1584101"/>
            <a:ext cx="4800600" cy="3619500"/>
          </a:xfrm>
        </p:spPr>
        <p:txBody>
          <a:bodyPr>
            <a:noAutofit/>
          </a:bodyPr>
          <a:lstStyle/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IŠSIAIŠKINKITE SISTEMĄ, KAIP VEIKIA VALSTYBĖS GYVENIMAS/ TEISĖS, SVARBŪS ĮSTATYMAI, KAS YRA UŽ KĄ ATSAKINGAS IR / </a:t>
            </a:r>
          </a:p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INFORMACIJOS IEŠKOKITE PASITELKDAMI VISAS GALIMYBES: NARŠYDAMI INTERNETE, SKAMBINDAMI, RAŠYDAMI, KLAUSDAMI.</a:t>
            </a:r>
            <a:endParaRPr lang="lt-LT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1256" y="1584101"/>
            <a:ext cx="4758744" cy="4597758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24398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2400" dirty="0" smtClean="0">
                <a:latin typeface="Georgia" panose="02040502050405020303" pitchFamily="18" charset="0"/>
              </a:rPr>
              <a:t> </a:t>
            </a:r>
            <a:r>
              <a:rPr lang="lt-LT" sz="3200" dirty="0">
                <a:solidFill>
                  <a:srgbClr val="2A1A00"/>
                </a:solidFill>
              </a:rPr>
              <a:t>PILIEČIO ATMINTINĖ</a:t>
            </a:r>
            <a:r>
              <a:rPr lang="lt-LT" sz="2400" dirty="0">
                <a:latin typeface="Georgia" panose="02040502050405020303" pitchFamily="18" charset="0"/>
              </a:rPr>
              <a:t/>
            </a:r>
            <a:br>
              <a:rPr lang="lt-LT" sz="2400" dirty="0">
                <a:latin typeface="Georgia" panose="02040502050405020303" pitchFamily="18" charset="0"/>
              </a:rPr>
            </a:br>
            <a:r>
              <a:rPr lang="lt-LT" sz="3200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PASITELKITE ŽINIASKLAIDĄ</a:t>
            </a:r>
            <a:endParaRPr lang="lt-LT" sz="3200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353553" y="1740568"/>
            <a:ext cx="4800600" cy="3619500"/>
          </a:xfrm>
        </p:spPr>
        <p:txBody>
          <a:bodyPr>
            <a:noAutofit/>
          </a:bodyPr>
          <a:lstStyle/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ŽINIASKLAIDA – KAIP IR VALDŽIA-  TARNAUJA ŽMONĖMS.</a:t>
            </a:r>
          </a:p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BENDRADARBIAUKITE SU VIETOS SPAUDA IR TELEVIZIJA, PAKVIESKITE ŽINIASKLAIDĄ Į RENGINĮ. </a:t>
            </a:r>
          </a:p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IŠPLATINKITE ŽINIĄ APIE SAVO INICIATYVĄ INTERNETE.</a:t>
            </a:r>
            <a:endParaRPr lang="lt-LT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6028" y="1874517"/>
            <a:ext cx="5164160" cy="3883516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510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>
                <a:solidFill>
                  <a:srgbClr val="2A1A00"/>
                </a:solidFill>
              </a:rPr>
              <a:t>PILIEČIO ATMINTINĖ </a:t>
            </a:r>
            <a:br>
              <a:rPr lang="lt-LT" sz="3200" dirty="0">
                <a:solidFill>
                  <a:srgbClr val="2A1A00"/>
                </a:solidFill>
              </a:rPr>
            </a:br>
            <a:r>
              <a:rPr lang="lt-LT" sz="3200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VIENYKITĖS</a:t>
            </a:r>
            <a:endParaRPr lang="lt-LT" sz="3200" b="1" dirty="0">
              <a:solidFill>
                <a:srgbClr val="7030A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51678" y="1295908"/>
            <a:ext cx="4800600" cy="3619500"/>
          </a:xfrm>
        </p:spPr>
        <p:txBody>
          <a:bodyPr>
            <a:normAutofit lnSpcReduction="10000"/>
          </a:bodyPr>
          <a:lstStyle/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RASKITE SĄJUNGININKŲ/ ASOCIACIJŲ, NEVYRIAUSYBINIŲ ORGANIZACIJŲ, VERSLININKŲ, SENJORŲ, KITŲ JAUNIMO GRUPIŲ IR DIRBKITE REMIAMI PARTNERIŲ. </a:t>
            </a:r>
          </a:p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SISTEMA SIEKIA SKALDYTI IR VALDYTI, TODĖL DARYKITE PRIEŠINGAI- </a:t>
            </a:r>
            <a:r>
              <a:rPr lang="lt-LT" b="1" dirty="0" smtClean="0">
                <a:solidFill>
                  <a:srgbClr val="7030A0"/>
                </a:solidFill>
                <a:latin typeface="Georgia" panose="02040502050405020303" pitchFamily="18" charset="0"/>
              </a:rPr>
              <a:t>VIENYKITĖS</a:t>
            </a:r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! DALINKITĖS IDĖJOMIS IR ŠVĘSKITE SAVO SĖKMĘ KARTU.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7900" y="1287887"/>
            <a:ext cx="5391150" cy="456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3607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2400" dirty="0"/>
              <a:t>PILIEČIO ATMINTINĖ </a:t>
            </a:r>
            <a:r>
              <a:rPr lang="lt-LT" sz="2400" dirty="0" smtClean="0"/>
              <a:t/>
            </a:r>
            <a:br>
              <a:rPr lang="lt-LT" sz="2400" dirty="0" smtClean="0"/>
            </a:br>
            <a:r>
              <a:rPr lang="lt-LT" sz="32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BŪKITE ATKAKLŪS</a:t>
            </a:r>
            <a:endParaRPr lang="lt-LT" sz="32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295400" y="1874517"/>
            <a:ext cx="4800600" cy="3619500"/>
          </a:xfrm>
        </p:spPr>
        <p:txBody>
          <a:bodyPr/>
          <a:lstStyle/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ATKAKLIAI SIEKITE SAVO TIKSLO.</a:t>
            </a:r>
          </a:p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BŪKITE KŪRYBIŠKI, KAD BŪTUMĖTE IŠGIRSTI.</a:t>
            </a:r>
          </a:p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BŪKITE ATIDŪS PER VIEŠUS POLITIKŲ PASISAKYMUS. VISKĄ PASIŽYMĖKITE. NUOLAT BŪKITE JŲ AKIRATYJE. </a:t>
            </a:r>
          </a:p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RAŠYKITE LAIŠKUS, PASITELKITE ŽINIASKLAIDĄ.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8" name="Turinio vietos rezervavimo ženklas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0496" y="1874517"/>
            <a:ext cx="5228554" cy="3805066"/>
          </a:xfrm>
        </p:spPr>
      </p:pic>
    </p:spTree>
    <p:extLst>
      <p:ext uri="{BB962C8B-B14F-4D97-AF65-F5344CB8AC3E}">
        <p14:creationId xmlns:p14="http://schemas.microsoft.com/office/powerpoint/2010/main" val="9348417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093489"/>
          </a:xfrm>
        </p:spPr>
        <p:txBody>
          <a:bodyPr>
            <a:normAutofit/>
          </a:bodyPr>
          <a:lstStyle/>
          <a:p>
            <a:pPr algn="ctr"/>
            <a:r>
              <a:rPr lang="lt-LT" sz="2400" dirty="0"/>
              <a:t>PILIEČIO ATMINTINĖ </a:t>
            </a:r>
            <a:r>
              <a:rPr lang="lt-LT" sz="2400" dirty="0" smtClean="0"/>
              <a:t/>
            </a:r>
            <a:br>
              <a:rPr lang="lt-LT" sz="2400" dirty="0" smtClean="0"/>
            </a:br>
            <a:r>
              <a:rPr lang="lt-LT" sz="2800" b="1" dirty="0" smtClean="0">
                <a:solidFill>
                  <a:schemeClr val="accent4"/>
                </a:solidFill>
                <a:latin typeface="Georgia" panose="02040502050405020303" pitchFamily="18" charset="0"/>
              </a:rPr>
              <a:t>SUŽINOKITE IR PANAUDOKITE</a:t>
            </a:r>
            <a:endParaRPr lang="lt-LT" sz="2800" b="1" dirty="0">
              <a:solidFill>
                <a:schemeClr val="accent4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193132" y="1609859"/>
            <a:ext cx="4800600" cy="3619500"/>
          </a:xfrm>
        </p:spPr>
        <p:txBody>
          <a:bodyPr/>
          <a:lstStyle/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IEŠKOKITE ALTERNATYVIŲ PRIEMONIŲ IR METODŲ KEISTI ESAMĄ PADĖTĮ.</a:t>
            </a:r>
          </a:p>
          <a:p>
            <a:pPr algn="ctr"/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POTENCIALIEMS PARTNERIAMS ĮKVĖPIANČIAI PATEIKITE SAVO VIZIJĄ SU PAVYZDŽIAIS. SUKURKITE IDĖJOS VIZUALIZACIJĄ- ŽMONĖS AKTYVIAI REAGUOJA, KAI MATO SAVO AKIMIS.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1609859"/>
            <a:ext cx="5391150" cy="402534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93526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189741"/>
          </a:xfrm>
        </p:spPr>
        <p:txBody>
          <a:bodyPr>
            <a:normAutofit/>
          </a:bodyPr>
          <a:lstStyle/>
          <a:p>
            <a:pPr algn="ctr"/>
            <a:r>
              <a:rPr lang="lt-LT" sz="3200" dirty="0">
                <a:solidFill>
                  <a:srgbClr val="2A1A00"/>
                </a:solidFill>
              </a:rPr>
              <a:t>PILIEČIO ATMINTINĖ </a:t>
            </a:r>
            <a:r>
              <a:rPr lang="lt-LT" sz="3200" dirty="0" smtClean="0">
                <a:solidFill>
                  <a:srgbClr val="2A1A00"/>
                </a:solidFill>
              </a:rPr>
              <a:t/>
            </a:r>
            <a:br>
              <a:rPr lang="lt-LT" sz="3200" dirty="0" smtClean="0">
                <a:solidFill>
                  <a:srgbClr val="2A1A00"/>
                </a:solidFill>
              </a:rPr>
            </a:br>
            <a:r>
              <a:rPr lang="lt-LT" sz="2400" b="1" dirty="0" smtClean="0">
                <a:solidFill>
                  <a:srgbClr val="0070C0"/>
                </a:solidFill>
                <a:latin typeface="Georgia" panose="02040502050405020303" pitchFamily="18" charset="0"/>
              </a:rPr>
              <a:t>MOKYKITĖS IŠ SAVO KLAIDŲ</a:t>
            </a:r>
            <a:endParaRPr lang="lt-LT" sz="2400" b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355501" y="1743507"/>
            <a:ext cx="4800600" cy="2884640"/>
          </a:xfrm>
        </p:spPr>
        <p:txBody>
          <a:bodyPr>
            <a:noAutofit/>
          </a:bodyPr>
          <a:lstStyle/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GALITE SUKLYSTI, MES KLYSTAME VISI. KRITIKA- GERAS BŪDAS JUDĖTI Į PRIEKĮ.</a:t>
            </a:r>
          </a:p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BŪKITE ATIDŪS, VADOVAUKITĖS TEIGIAMOMIS NUOSTATOMIS, VENKITE KONFLIKTŲ</a:t>
            </a:r>
          </a:p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KURKITE, O NE GRIAUKITE!</a:t>
            </a:r>
            <a:endParaRPr lang="lt-LT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01" y="1751528"/>
            <a:ext cx="5292949" cy="385427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79474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53910"/>
          </a:xfrm>
        </p:spPr>
        <p:txBody>
          <a:bodyPr>
            <a:normAutofit/>
          </a:bodyPr>
          <a:lstStyle/>
          <a:p>
            <a:pPr algn="ctr"/>
            <a:r>
              <a:rPr lang="lt-LT" sz="3200" dirty="0">
                <a:solidFill>
                  <a:srgbClr val="2A1A00"/>
                </a:solidFill>
              </a:rPr>
              <a:t>PILIEČIO ATMINTINĖ </a:t>
            </a:r>
            <a:r>
              <a:rPr lang="lt-LT" sz="3200" dirty="0" smtClean="0">
                <a:solidFill>
                  <a:srgbClr val="2A1A00"/>
                </a:solidFill>
              </a:rPr>
              <a:t/>
            </a:r>
            <a:br>
              <a:rPr lang="lt-LT" sz="3200" dirty="0" smtClean="0">
                <a:solidFill>
                  <a:srgbClr val="2A1A00"/>
                </a:solidFill>
              </a:rPr>
            </a:br>
            <a:r>
              <a:rPr lang="lt-LT" sz="2800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RŪPINKITĖS SAVIMI IR KITAIS</a:t>
            </a:r>
            <a:endParaRPr lang="lt-LT" sz="2800" b="1" dirty="0">
              <a:solidFill>
                <a:srgbClr val="00B050"/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168362" y="1481070"/>
            <a:ext cx="4800600" cy="3619500"/>
          </a:xfrm>
        </p:spPr>
        <p:txBody>
          <a:bodyPr>
            <a:noAutofit/>
          </a:bodyPr>
          <a:lstStyle/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SVEIKAI MAITINKITĖS IR REGULIARIAI MANKŠTINKITĖS.</a:t>
            </a:r>
          </a:p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PRISIIMKITE ATSAKOMYBĘ.</a:t>
            </a:r>
          </a:p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BŪKITE ATIDŪS IR RŪPESTINGI SAVO BENDRAŽYGIAMS.</a:t>
            </a:r>
          </a:p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DŽIAUKITĖS VEIKDAMI.</a:t>
            </a:r>
          </a:p>
          <a:p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ATMINKITE, JŪS NE VIENA(S).</a:t>
            </a:r>
            <a:endParaRPr lang="lt-LT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5645" y="1481070"/>
            <a:ext cx="5782614" cy="4424430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7181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253232"/>
          </a:xfrm>
        </p:spPr>
        <p:txBody>
          <a:bodyPr>
            <a:normAutofit/>
          </a:bodyPr>
          <a:lstStyle/>
          <a:p>
            <a:pPr algn="ctr"/>
            <a:r>
              <a:rPr lang="lt-LT" sz="3200" dirty="0" smtClean="0"/>
              <a:t>DARBO GRUPĖSE, KURIANT ,,PILIEČIO ATMINTINĘ‘‘, APIBENDRINIMAS </a:t>
            </a:r>
            <a:endParaRPr lang="lt-LT" sz="3200" dirty="0"/>
          </a:p>
        </p:txBody>
      </p:sp>
      <p:sp>
        <p:nvSpPr>
          <p:cNvPr id="7" name="Turinio vietos rezervavimo ženklas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lt-LT" sz="2800" dirty="0" smtClean="0">
                <a:solidFill>
                  <a:schemeClr val="tx1"/>
                </a:solidFill>
                <a:latin typeface="Georgia" panose="02040502050405020303" pitchFamily="18" charset="0"/>
              </a:rPr>
              <a:t>PILIEČIŲ DALYVAVIMAS VALSTYBĖS VALDYME YRA VIENAS IŠ SVARBIAUSIŲ DEMOKRATIJOS BEI LAISVOS IR ATVIROS VISUOMENĖS BRUOŽŲ.</a:t>
            </a:r>
            <a:endParaRPr lang="lt-LT" sz="28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9" name="Turinio vietos rezervavimo ženklas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1635617"/>
            <a:ext cx="5391150" cy="4262239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68621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NUORODOS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426465"/>
            <a:ext cx="10178322" cy="3593591"/>
          </a:xfrm>
        </p:spPr>
        <p:txBody>
          <a:bodyPr>
            <a:normAutofit fontScale="92500"/>
          </a:bodyPr>
          <a:lstStyle/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en-US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https://rm.coe.int/prems-005521-assessing-competences-for-democratic-culture/1680a3bd41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en-US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https://www.lrs.lt/sip/portal.show?p_r=35385&amp;p_k=1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en-US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https://www.ekspertai.eu/nuo-siol-prezidentas-gnauseda-reguliariai-dirbs-ne-tik-vilniujebet-ir-salies-regionuose100287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en-US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/>
              </a:rPr>
              <a:t>https://image.slidesharecdn.com/pilietinisugdymas-150925202648-lva1-app6891/95/pilietinis-ugdymas-7-638.jpg?cb=1443214088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tabLst>
                <a:tab pos="457200" algn="l"/>
              </a:tabLst>
            </a:pPr>
            <a:r>
              <a:rPr lang="en-US" b="1" u="sng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/>
              </a:rPr>
              <a:t>https://en.wikipedia.org/wiki/Knowledge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21464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DEMOKRATIŠKAS PILIETIS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/>
              <a:t>Uten</a:t>
            </a:r>
            <a:r>
              <a:rPr lang="lt-LT" sz="3600" b="1" dirty="0"/>
              <a:t>OS</a:t>
            </a:r>
            <a:r>
              <a:rPr lang="en-US" sz="3600" b="1" dirty="0"/>
              <a:t> </a:t>
            </a:r>
            <a:r>
              <a:rPr lang="lt-LT" sz="3600" b="1" dirty="0"/>
              <a:t>„</a:t>
            </a:r>
            <a:r>
              <a:rPr lang="en-US" sz="3600" b="1" dirty="0" err="1"/>
              <a:t>Saulė</a:t>
            </a:r>
            <a:r>
              <a:rPr lang="lt-LT" sz="3600" b="1" dirty="0"/>
              <a:t>S“</a:t>
            </a:r>
            <a:r>
              <a:rPr lang="en-US" sz="3600" b="1" dirty="0"/>
              <a:t> G</a:t>
            </a:r>
            <a:r>
              <a:rPr lang="lt-LT" sz="3600" b="1" dirty="0"/>
              <a:t>I</a:t>
            </a:r>
            <a:r>
              <a:rPr lang="en-US" sz="3600" b="1" dirty="0" err="1"/>
              <a:t>mna</a:t>
            </a:r>
            <a:r>
              <a:rPr lang="lt-LT" sz="3600" b="1" dirty="0"/>
              <a:t>Z</a:t>
            </a:r>
            <a:r>
              <a:rPr lang="en-US" sz="3600" b="1" dirty="0" err="1"/>
              <a:t>i</a:t>
            </a:r>
            <a:r>
              <a:rPr lang="lt-LT" sz="3600" b="1" dirty="0"/>
              <a:t>JA</a:t>
            </a:r>
            <a:r>
              <a:rPr lang="en-US" sz="360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sz="5400" dirty="0"/>
              <a:t>PAGRINDINĖS DEMOKRATIŠKO </a:t>
            </a:r>
            <a:r>
              <a:rPr lang="lt-LT" sz="5400" dirty="0" smtClean="0"/>
              <a:t>PILIEČIO KOMPETENCIJOS</a:t>
            </a:r>
            <a:r>
              <a:rPr lang="lt-LT" sz="5400" dirty="0"/>
              <a:t>. </a:t>
            </a:r>
            <a:r>
              <a:rPr lang="lt-LT" sz="5400" b="1" dirty="0"/>
              <a:t>ŽINIOS.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2" y="2535189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830" y="2511528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58" y="2545463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34732" y="24916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1327" y="3886777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6932" y="3879044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6660-C8D0-7A4B-8A76-177C455C3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sz="2800" dirty="0" smtClean="0"/>
              <a:t>7 tema  : PAGRINDINĖS DEMOKRATIŠKO PILIEČIO</a:t>
            </a:r>
            <a:br>
              <a:rPr lang="lt-LT" sz="2800" dirty="0" smtClean="0"/>
            </a:br>
            <a:r>
              <a:rPr lang="lt-LT" sz="2800" dirty="0"/>
              <a:t> </a:t>
            </a:r>
            <a:r>
              <a:rPr lang="lt-LT" sz="2800" dirty="0" smtClean="0"/>
              <a:t>                KOMPETENCIJOS. </a:t>
            </a:r>
            <a:r>
              <a:rPr lang="lt-LT" sz="2800" b="1" dirty="0" smtClean="0"/>
              <a:t>ŽINIOS/pažinimas.</a:t>
            </a:r>
            <a:endParaRPr lang="en-US" sz="2800" dirty="0"/>
          </a:p>
        </p:txBody>
      </p:sp>
      <p:sp>
        <p:nvSpPr>
          <p:cNvPr id="7" name="Turinio vietos rezervavimo ženklas 6"/>
          <p:cNvSpPr>
            <a:spLocks noGrp="1"/>
          </p:cNvSpPr>
          <p:nvPr>
            <p:ph sz="half" idx="1"/>
          </p:nvPr>
        </p:nvSpPr>
        <p:spPr>
          <a:xfrm>
            <a:off x="1295400" y="1606492"/>
            <a:ext cx="4800600" cy="36195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lt-LT" b="1" dirty="0" smtClean="0">
                <a:solidFill>
                  <a:srgbClr val="00B0F0"/>
                </a:solidFill>
                <a:latin typeface="Georgia" panose="02040502050405020303" pitchFamily="18" charset="0"/>
              </a:rPr>
              <a:t>ŠIAME SKYRIUJE PLĖSITE SAVO ŽINIAS </a:t>
            </a:r>
            <a:r>
              <a:rPr lang="lt-LT" b="1" dirty="0">
                <a:solidFill>
                  <a:srgbClr val="00B0F0"/>
                </a:solidFill>
                <a:latin typeface="Georgia" panose="02040502050405020303" pitchFamily="18" charset="0"/>
              </a:rPr>
              <a:t>APIE</a:t>
            </a:r>
            <a:r>
              <a:rPr lang="lt-LT" dirty="0">
                <a:solidFill>
                  <a:schemeClr val="tx1"/>
                </a:solidFill>
                <a:latin typeface="Georgia" panose="02040502050405020303" pitchFamily="18" charset="0"/>
              </a:rPr>
              <a:t>: </a:t>
            </a:r>
            <a:endParaRPr lang="lt-LT" dirty="0" smtClean="0">
              <a:solidFill>
                <a:schemeClr val="tx1"/>
              </a:solidFill>
              <a:latin typeface="Georgia" panose="02040502050405020303" pitchFamily="18" charset="0"/>
            </a:endParaRPr>
          </a:p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DEMOKRATINIUS IDEALUS,</a:t>
            </a:r>
          </a:p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TARPTAUTINNĘ VISUOMENĘ IR ORGANIZACIJAS,</a:t>
            </a:r>
          </a:p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TARPTAUTINĘ BENDRĄ ATSAKOMYBĘ, SOCIALINIŲ INSTITUCIJŲ STRUKTŪRĄ IR FUNKCIJAS BEI DALYVAVIMO TAISYKLES.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9" name="Turinio vietos rezervavimo ženklas 8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0839" y="1606492"/>
            <a:ext cx="4977684" cy="4030983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C703DB-44AE-A44C-BF32-087DE3B18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411991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ŽINIOS/PAŽINIMAS.</a:t>
            </a:r>
            <a:br>
              <a:rPr lang="lt-LT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/>
            <a:r>
              <a:rPr lang="lt-LT" sz="2800" dirty="0" smtClean="0">
                <a:solidFill>
                  <a:schemeClr val="tx1"/>
                </a:solidFill>
              </a:rPr>
              <a:t>Sąvoka </a:t>
            </a:r>
            <a:r>
              <a:rPr lang="lt-LT" sz="2800" dirty="0">
                <a:solidFill>
                  <a:schemeClr val="tx1"/>
                </a:solidFill>
              </a:rPr>
              <a:t>„žinios/pažinimas“ gali reikšti teorinį arba praktinį dalyko supratimą. Žodyne galite rasti tokį apibrėžimą: faktai, informacija ir įgūdžiai, įgyti per patirtį ar išsilavinimą;</a:t>
            </a:r>
          </a:p>
          <a:p>
            <a:pPr algn="just"/>
            <a:r>
              <a:rPr lang="lt-LT" sz="2800" dirty="0">
                <a:solidFill>
                  <a:schemeClr val="tx1"/>
                </a:solidFill>
              </a:rPr>
              <a:t>Kiekvieną dieną mes priimame sprendimus, turinčius įtakos mūsų ateičiai, o daugeliu atvejų ir kitų mūsų bendruomenėse ir jos apylinkėse ateičiai. Kiekvienas iš mūsų privalo rimtai apsiginkluoti su kiek įmanoma daugiau žinių prieš priimant šiuos sprendimus. </a:t>
            </a:r>
          </a:p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en.wikipedia.org/wiki/Knowledge</a:t>
            </a:r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60197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avadinimas 5"/>
          <p:cNvSpPr>
            <a:spLocks noGrp="1"/>
          </p:cNvSpPr>
          <p:nvPr>
            <p:ph type="title"/>
          </p:nvPr>
        </p:nvSpPr>
        <p:spPr>
          <a:xfrm>
            <a:off x="1251677" y="382384"/>
            <a:ext cx="10468097" cy="1678235"/>
          </a:xfrm>
        </p:spPr>
        <p:txBody>
          <a:bodyPr>
            <a:normAutofit fontScale="90000"/>
          </a:bodyPr>
          <a:lstStyle/>
          <a:p>
            <a:r>
              <a:rPr lang="lt-LT" sz="3200" dirty="0" smtClean="0"/>
              <a:t>NAGRINĖJANT 7 TEMĄ DARBO FORMA: MINČIŲ LIETUS, VEIKLA VYKDOMA SU 4 DARBO GRUPĖMIS.</a:t>
            </a:r>
            <a:r>
              <a:rPr lang="lt-LT" sz="3200" b="1" dirty="0" smtClean="0"/>
              <a:t>PAGRINDINĖ</a:t>
            </a:r>
            <a:r>
              <a:rPr lang="lt-LT" sz="3200" dirty="0" smtClean="0"/>
              <a:t> </a:t>
            </a:r>
            <a:r>
              <a:rPr lang="lt-LT" sz="3200" b="1" dirty="0" smtClean="0"/>
              <a:t>UŽDUOTIS SUKURTI ,,PILIEČIO ATMINTINĘ‘‘. Pasiruošę?</a:t>
            </a:r>
            <a:r>
              <a:rPr lang="lt-LT" sz="3200" dirty="0" smtClean="0">
                <a:latin typeface="Georgia" panose="02040502050405020303" pitchFamily="18" charset="0"/>
              </a:rPr>
              <a:t/>
            </a:r>
            <a:br>
              <a:rPr lang="lt-LT" sz="3200" dirty="0" smtClean="0">
                <a:latin typeface="Georgia" panose="02040502050405020303" pitchFamily="18" charset="0"/>
              </a:rPr>
            </a:br>
            <a:endParaRPr lang="lt-LT" sz="3200" dirty="0">
              <a:latin typeface="Georgia" panose="02040502050405020303" pitchFamily="18" charset="0"/>
            </a:endParaRPr>
          </a:p>
        </p:txBody>
      </p:sp>
      <p:sp>
        <p:nvSpPr>
          <p:cNvPr id="8" name="Turinio vietos rezervavimo ženklas 7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KURIANT  </a:t>
            </a:r>
            <a:r>
              <a:rPr lang="lt-LT" b="1" dirty="0" smtClean="0">
                <a:solidFill>
                  <a:srgbClr val="00B050"/>
                </a:solidFill>
                <a:latin typeface="Georgia" panose="02040502050405020303" pitchFamily="18" charset="0"/>
              </a:rPr>
              <a:t>PILIEČIO ATMINTINĘ:</a:t>
            </a:r>
            <a:endParaRPr lang="lt-LT" dirty="0" smtClean="0">
              <a:solidFill>
                <a:srgbClr val="00B050"/>
              </a:solidFill>
              <a:latin typeface="Georgia" panose="02040502050405020303" pitchFamily="18" charset="0"/>
            </a:endParaRPr>
          </a:p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1. NURODYTI  ŽMOGIŠKĄSIAS SAVYBES, KURIOS SKATINS VEIKTI, SIEKTI PILIETINĖS ATSAKOMYBĖS IR AKTYVAUS DALYVAVIMO VISUOMENINĖJE VEIKLOJE AR VALSTYBĖS VALDYME.</a:t>
            </a:r>
          </a:p>
          <a:p>
            <a:r>
              <a:rPr lang="lt-LT" dirty="0" smtClean="0">
                <a:solidFill>
                  <a:schemeClr val="tx1"/>
                </a:solidFill>
                <a:latin typeface="Georgia" panose="02040502050405020303" pitchFamily="18" charset="0"/>
              </a:rPr>
              <a:t>KAS UGDYS ŽMOGAUS ASMENYBĖS TOBULĖJIMĄ, SOCIALINES, KULTŪRINES KOMPETENCIJAS?</a:t>
            </a:r>
            <a:endParaRPr lang="lt-LT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10" name="Turinio vietos rezervavimo ženklas 9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8450" y="2591562"/>
            <a:ext cx="4800600" cy="3008376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0331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8E6BFC-ED05-B04E-82F6-CF9835532A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 smtClean="0"/>
              <a:t>DARBO GRUPĖS: UŽRAŠYKIE MINTIS Į MINČIŲ LIETAUS ŽEMĖLAPĮ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BD1486-CB57-C845-9D00-DDD515488F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PASAULIS KEIČIASI, ŽMONĖS ĮMASI INICIATYVŲ</a:t>
            </a:r>
          </a:p>
          <a:p>
            <a:r>
              <a:rPr lang="lt-LT" dirty="0">
                <a:solidFill>
                  <a:srgbClr val="FF0000"/>
                </a:solidFill>
                <a:latin typeface="Georgia" panose="02040502050405020303" pitchFamily="18" charset="0"/>
              </a:rPr>
              <a:t> </a:t>
            </a:r>
            <a:r>
              <a:rPr lang="lt-LT" dirty="0" smtClean="0">
                <a:solidFill>
                  <a:srgbClr val="FF0000"/>
                </a:solidFill>
                <a:latin typeface="Georgia" panose="02040502050405020303" pitchFamily="18" charset="0"/>
              </a:rPr>
              <a:t>                                          </a:t>
            </a:r>
            <a:r>
              <a:rPr lang="lt-LT" dirty="0" smtClean="0">
                <a:solidFill>
                  <a:srgbClr val="002060"/>
                </a:solidFill>
                <a:latin typeface="Georgia" panose="02040502050405020303" pitchFamily="18" charset="0"/>
              </a:rPr>
              <a:t>NEBUTINAI VALDŽIOS NUOMONĖ TEISINGA</a:t>
            </a:r>
          </a:p>
          <a:p>
            <a:r>
              <a:rPr lang="lt-LT" dirty="0" smtClean="0">
                <a:solidFill>
                  <a:srgbClr val="00B050"/>
                </a:solidFill>
                <a:latin typeface="Georgia" panose="02040502050405020303" pitchFamily="18" charset="0"/>
              </a:rPr>
              <a:t>                         VALDŽIA – TARNAUJA ŽMONĖMS</a:t>
            </a:r>
          </a:p>
          <a:p>
            <a:r>
              <a:rPr lang="lt-LT" dirty="0">
                <a:solidFill>
                  <a:srgbClr val="00B050"/>
                </a:solidFill>
                <a:latin typeface="Georgia" panose="02040502050405020303" pitchFamily="18" charset="0"/>
              </a:rPr>
              <a:t> </a:t>
            </a:r>
            <a:r>
              <a:rPr lang="lt-LT" dirty="0" smtClean="0">
                <a:solidFill>
                  <a:srgbClr val="00B050"/>
                </a:solidFill>
                <a:latin typeface="Georgia" panose="02040502050405020303" pitchFamily="18" charset="0"/>
              </a:rPr>
              <a:t>                                                               </a:t>
            </a:r>
            <a:r>
              <a:rPr lang="lt-LT" dirty="0" smtClean="0">
                <a:solidFill>
                  <a:srgbClr val="C00000"/>
                </a:solidFill>
                <a:latin typeface="Georgia" panose="02040502050405020303" pitchFamily="18" charset="0"/>
              </a:rPr>
              <a:t>KRITIKA-GERAS BŪDAS JUDĖTI Į PRIEKĮ</a:t>
            </a:r>
            <a:endParaRPr lang="lt-LT" dirty="0" smtClean="0">
              <a:solidFill>
                <a:schemeClr val="tx2">
                  <a:lumMod val="75000"/>
                  <a:lumOff val="25000"/>
                </a:schemeClr>
              </a:solidFill>
              <a:latin typeface="Georgia" panose="02040502050405020303" pitchFamily="18" charset="0"/>
            </a:endParaRPr>
          </a:p>
          <a:p>
            <a:r>
              <a:rPr lang="lt-LT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SISTEMA SIEKIA SKALDYTI IR VALDYTI, DARYKITE PRIEŠINGAI- VIENYKITĖS!</a:t>
            </a:r>
          </a:p>
          <a:p>
            <a:r>
              <a:rPr lang="lt-LT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Georgia" panose="02040502050405020303" pitchFamily="18" charset="0"/>
              </a:rPr>
              <a:t>                               </a:t>
            </a:r>
            <a:r>
              <a:rPr lang="lt-LT" b="1" dirty="0" smtClean="0">
                <a:solidFill>
                  <a:srgbClr val="FF0000"/>
                </a:solidFill>
                <a:latin typeface="Georgia" panose="02040502050405020303" pitchFamily="18" charset="0"/>
              </a:rPr>
              <a:t>KURKITE , O NE GRIAUKITE !</a:t>
            </a:r>
            <a:endParaRPr lang="en-US" b="1" dirty="0">
              <a:solidFill>
                <a:srgbClr val="FF0000"/>
              </a:solidFill>
              <a:latin typeface="Georgia" panose="02040502050405020303" pitchFamily="18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65FBEDF-BB01-FB4D-BA38-33BF3FEBEE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7559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989215"/>
          </a:xfrm>
        </p:spPr>
        <p:txBody>
          <a:bodyPr>
            <a:normAutofit fontScale="90000"/>
          </a:bodyPr>
          <a:lstStyle/>
          <a:p>
            <a:pPr algn="ctr"/>
            <a:r>
              <a:rPr lang="lt-LT" sz="3200" dirty="0" smtClean="0"/>
              <a:t>PILIEČIO ATMINTINĖ</a:t>
            </a:r>
            <a:br>
              <a:rPr lang="lt-LT" sz="3200" dirty="0" smtClean="0"/>
            </a:br>
            <a:r>
              <a:rPr lang="lt-LT" sz="3200" b="1" dirty="0" smtClean="0">
                <a:solidFill>
                  <a:srgbClr val="FFFF00"/>
                </a:solidFill>
                <a:latin typeface="Georgia" panose="02040502050405020303" pitchFamily="18" charset="0"/>
              </a:rPr>
              <a:t>PASITIKĖKITE</a:t>
            </a:r>
            <a:r>
              <a:rPr lang="lt-LT" sz="3200" b="1" dirty="0">
                <a:solidFill>
                  <a:srgbClr val="FFFF00"/>
                </a:solidFill>
                <a:latin typeface="Georgia" panose="02040502050405020303" pitchFamily="18" charset="0"/>
              </a:rPr>
              <a:t/>
            </a:r>
            <a:br>
              <a:rPr lang="lt-LT" sz="3200" b="1" dirty="0">
                <a:solidFill>
                  <a:srgbClr val="FFFF00"/>
                </a:solidFill>
                <a:latin typeface="Georgia" panose="02040502050405020303" pitchFamily="18" charset="0"/>
              </a:rPr>
            </a:br>
            <a:endParaRPr lang="lt-LT" sz="3200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2800" b="1" dirty="0" smtClean="0">
                <a:solidFill>
                  <a:schemeClr val="tx1"/>
                </a:solidFill>
                <a:latin typeface="Georgia" panose="02040502050405020303" pitchFamily="18" charset="0"/>
              </a:rPr>
              <a:t>TURĖKITE VILTIES, UŽSIDEGIMO IR TIKĖKITE, KAD PASAULIS KEIČIASI, NES ŽMONĖS IMASI DRĄSIŲ INICIATYVŲ.</a:t>
            </a:r>
            <a:endParaRPr lang="lt-LT" sz="2800" b="1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pic>
        <p:nvPicPr>
          <p:cNvPr id="6" name="Turinio vietos rezervavimo ženklas 5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7900" y="1622738"/>
            <a:ext cx="5739148" cy="4282762"/>
          </a:xfrm>
        </p:spPr>
      </p:pic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62598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lt-LT" sz="3200" dirty="0"/>
              <a:t>PILIEČIO ATMINTINĖ</a:t>
            </a:r>
            <a:r>
              <a:rPr lang="lt-LT" sz="3200" dirty="0">
                <a:latin typeface="Georgia" panose="02040502050405020303" pitchFamily="18" charset="0"/>
              </a:rPr>
              <a:t/>
            </a:r>
            <a:br>
              <a:rPr lang="lt-LT" sz="3200" dirty="0">
                <a:latin typeface="Georgia" panose="02040502050405020303" pitchFamily="18" charset="0"/>
              </a:rPr>
            </a:br>
            <a:r>
              <a:rPr lang="lt-LT" sz="3200" b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KLAUSKITE VALDŽIOS</a:t>
            </a:r>
            <a:endParaRPr lang="lt-LT" sz="3200" b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3" name="Turinio vietos rezervavimo ženklas 2"/>
          <p:cNvSpPr>
            <a:spLocks noGrp="1"/>
          </p:cNvSpPr>
          <p:nvPr>
            <p:ph sz="half" idx="1"/>
          </p:nvPr>
        </p:nvSpPr>
        <p:spPr>
          <a:xfrm>
            <a:off x="1329348" y="1882538"/>
            <a:ext cx="4800600" cy="3619500"/>
          </a:xfrm>
        </p:spPr>
        <p:txBody>
          <a:bodyPr>
            <a:noAutofit/>
          </a:bodyPr>
          <a:lstStyle/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NEBIJOKITE KLAUSTI VALDŽIOS.</a:t>
            </a:r>
          </a:p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VALDININKAI TURI TARNAUTI ŽMONĖMS, O NE ATVIRKŠČIAI.</a:t>
            </a:r>
          </a:p>
          <a:p>
            <a:pPr algn="ctr"/>
            <a:r>
              <a:rPr lang="lt-LT" sz="2400" dirty="0" smtClean="0">
                <a:solidFill>
                  <a:schemeClr val="tx1"/>
                </a:solidFill>
                <a:latin typeface="Georgia" panose="02040502050405020303" pitchFamily="18" charset="0"/>
              </a:rPr>
              <a:t>NEBŪTINAI VALDŽIOS NUOMONĖ YRA TEISINGA. TURĖKITE SAVO POZICIJĄ IR JĄ GINKITE.</a:t>
            </a:r>
            <a:endParaRPr lang="lt-LT" sz="2400" dirty="0">
              <a:solidFill>
                <a:schemeClr val="tx1"/>
              </a:solidFill>
              <a:latin typeface="Georgia" panose="02040502050405020303" pitchFamily="18" charset="0"/>
            </a:endParaRPr>
          </a:p>
        </p:txBody>
      </p:sp>
      <p:sp>
        <p:nvSpPr>
          <p:cNvPr id="5" name="Poraštės vietos rezervavimo ženklas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7" name="Turinio vietos rezervavimo ženklas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617" y="1874516"/>
            <a:ext cx="5422006" cy="4030983"/>
          </a:xfrm>
        </p:spPr>
      </p:pic>
    </p:spTree>
    <p:extLst>
      <p:ext uri="{BB962C8B-B14F-4D97-AF65-F5344CB8AC3E}">
        <p14:creationId xmlns:p14="http://schemas.microsoft.com/office/powerpoint/2010/main" val="4217351374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467</TotalTime>
  <Words>690</Words>
  <Application>Microsoft Office PowerPoint</Application>
  <PresentationFormat>Plačiaekranė</PresentationFormat>
  <Paragraphs>90</Paragraphs>
  <Slides>18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7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18</vt:i4>
      </vt:variant>
    </vt:vector>
  </HeadingPairs>
  <TitlesOfParts>
    <vt:vector size="26" baseType="lpstr">
      <vt:lpstr>Arial</vt:lpstr>
      <vt:lpstr>Calibri</vt:lpstr>
      <vt:lpstr>Georgia</vt:lpstr>
      <vt:lpstr>Gill Sans MT</vt:lpstr>
      <vt:lpstr>Impact</vt:lpstr>
      <vt:lpstr>Times New Roman</vt:lpstr>
      <vt:lpstr>Verdana</vt:lpstr>
      <vt:lpstr>Badge</vt:lpstr>
      <vt:lpstr>Nobody will be left behind (nwblb)</vt:lpstr>
      <vt:lpstr>DEMOKRATIŠKAS PILIETIS UtenOS „SaulėS“ GImnaZiJA </vt:lpstr>
      <vt:lpstr>PAGRINDINĖS DEMOKRATIŠKO PILIEČIO KOMPETENCIJOS. ŽINIOS.</vt:lpstr>
      <vt:lpstr>7 tema  : PAGRINDINĖS DEMOKRATIŠKO PILIEČIO                  KOMPETENCIJOS. ŽINIOS/pažinimas.</vt:lpstr>
      <vt:lpstr>ŽINIOS/PAŽINIMAS. </vt:lpstr>
      <vt:lpstr>NAGRINĖJANT 7 TEMĄ DARBO FORMA: MINČIŲ LIETUS, VEIKLA VYKDOMA SU 4 DARBO GRUPĖMIS.PAGRINDINĖ UŽDUOTIS SUKURTI ,,PILIEČIO ATMINTINĘ‘‘. Pasiruošę? </vt:lpstr>
      <vt:lpstr>DARBO GRUPĖS: UŽRAŠYKIE MINTIS Į MINČIŲ LIETAUS ŽEMĖLAPĮ</vt:lpstr>
      <vt:lpstr>PILIEČIO ATMINTINĖ PASITIKĖKITE </vt:lpstr>
      <vt:lpstr>PILIEČIO ATMINTINĖ KLAUSKITE VALDŽIOS</vt:lpstr>
      <vt:lpstr>PILIEČIO ATMINTINĖ  Pažinkite sistemą</vt:lpstr>
      <vt:lpstr> PILIEČIO ATMINTINĖ PASITELKITE ŽINIASKLAIDĄ</vt:lpstr>
      <vt:lpstr>PILIEČIO ATMINTINĖ  VIENYKITĖS</vt:lpstr>
      <vt:lpstr>PILIEČIO ATMINTINĖ  BŪKITE ATKAKLŪS</vt:lpstr>
      <vt:lpstr>PILIEČIO ATMINTINĖ  SUŽINOKITE IR PANAUDOKITE</vt:lpstr>
      <vt:lpstr>PILIEČIO ATMINTINĖ  MOKYKITĖS IŠ SAVO KLAIDŲ</vt:lpstr>
      <vt:lpstr>PILIEČIO ATMINTINĖ  RŪPINKITĖS SAVIMI IR KITAIS</vt:lpstr>
      <vt:lpstr>DARBO GRUPĖSE, KURIANT ,,PILIEČIO ATMINTINĘ‘‘, APIBENDRINIMAS </vt:lpstr>
      <vt:lpstr>NUORODOS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Alma</cp:lastModifiedBy>
  <cp:revision>57</cp:revision>
  <dcterms:created xsi:type="dcterms:W3CDTF">2021-12-01T10:07:52Z</dcterms:created>
  <dcterms:modified xsi:type="dcterms:W3CDTF">2022-06-21T11:03:33Z</dcterms:modified>
</cp:coreProperties>
</file>