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8" r:id="rId2"/>
    <p:sldId id="256" r:id="rId3"/>
    <p:sldId id="257" r:id="rId4"/>
    <p:sldId id="259" r:id="rId5"/>
    <p:sldId id="268" r:id="rId6"/>
    <p:sldId id="269" r:id="rId7"/>
    <p:sldId id="270" r:id="rId8"/>
    <p:sldId id="271" r:id="rId9"/>
    <p:sldId id="260" r:id="rId10"/>
    <p:sldId id="261" r:id="rId11"/>
    <p:sldId id="262" r:id="rId12"/>
    <p:sldId id="263" r:id="rId13"/>
    <p:sldId id="264" r:id="rId14"/>
    <p:sldId id="266" r:id="rId15"/>
    <p:sldId id="267" r:id="rId16"/>
    <p:sldId id="26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4681"/>
  </p:normalViewPr>
  <p:slideViewPr>
    <p:cSldViewPr snapToGrid="0" snapToObjects="1">
      <p:cViewPr varScale="1">
        <p:scale>
          <a:sx n="84" d="100"/>
          <a:sy n="84" d="100"/>
        </p:scale>
        <p:origin x="62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8/30/2022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30/08/2022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30/08/2022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30/08/2022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30/08/2022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30/08/2022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30/08/2022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30/08/2022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30/08/2022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30/08/2022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un.org/esa/socdev/egms/docs/2013/EmpowermentPolicies/Elia%20Armstrong%20presentation.pdf"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hyperlink" Target="https://www.theguardian.com/sustainable-business/blog/business-attempts-consult-public-creativity"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i1.rgstatic.net/publication/318116346_Becoming_a_Democratic_Citizen_-_Summary/links/595a9b63aca272f3c083f7a3/largepreview.png"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13" Type="http://schemas.openxmlformats.org/officeDocument/2006/relationships/hyperlink" Target="https://www.theguardian.com/sustainable-business/blog/business-attempts-consult-public-creativity"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12" Type="http://schemas.openxmlformats.org/officeDocument/2006/relationships/hyperlink" Target="https://www.theparliamentmagazine.eu/news/article/conference-on-the-future-of-europe-advancing-eu-citizenship" TargetMode="External"/><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11" Type="http://schemas.openxmlformats.org/officeDocument/2006/relationships/hyperlink" Target="https://www.un.org/esa/socdev/egms/docs/2013/EmpowermentPolicies/Elia%20Armstrong%20presentation.pdf" TargetMode="External"/><Relationship Id="rId5" Type="http://schemas.openxmlformats.org/officeDocument/2006/relationships/hyperlink" Target="http://savanoriaujam.lt/" TargetMode="External"/><Relationship Id="rId10" Type="http://schemas.openxmlformats.org/officeDocument/2006/relationships/hyperlink" Target="http://fundit.fr/en/calls/horizon-europe-cluster-2-destination-1-future-democracy-and-civic-participation" TargetMode="External"/><Relationship Id="rId4" Type="http://schemas.openxmlformats.org/officeDocument/2006/relationships/hyperlink" Target="http://www.utena.lt/?q=lt/node/5484" TargetMode="External"/><Relationship Id="rId9" Type="http://schemas.openxmlformats.org/officeDocument/2006/relationships/hyperlink" Target="https://trulybelong.com/wp-content/uploads/2019/11/SOC-voting-image-TEXTLESS-1280x640.jpg" TargetMode="External"/><Relationship Id="rId14" Type="http://schemas.openxmlformats.org/officeDocument/2006/relationships/hyperlink" Target="https://i1.rgstatic.net/publication/318116346_Becoming_a_Democratic_Citizen_-_Summary/links/595a9b63aca272f3c083f7a3/largepreview.p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trulybelong.com/wp-content/uploads/2019/11/SOC-voting-image-TEXTLESS-1280x640.jpg"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3sektorius.lt/trecias-sektorius/kas-yra-nvo/pilieciu-dalyvavimo-valstybes-valdyme-svarba"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3sektorius.lt/trecias-sektorius/kas-yra-nvo/pilieciu-dalyvavimo-valstybes-valdyme-svarba"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fundit.fr/en/calls/horizon-europe-cluster-2-destination-1-future-democracy-and-civic-participation"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normAutofit fontScale="90000"/>
          </a:bodyPr>
          <a:lstStyle/>
          <a:p>
            <a:r>
              <a:rPr lang="lt-LT" dirty="0"/>
              <a:t>Piliečių dalyvavimas sprendimų priėmimo procesuose:</a:t>
            </a:r>
            <a:br>
              <a:rPr lang="lt-LT" dirty="0"/>
            </a:br>
            <a:r>
              <a:rPr lang="lt-LT" dirty="0"/>
              <a:t/>
            </a:r>
            <a:br>
              <a:rPr lang="lt-LT" dirty="0"/>
            </a:br>
            <a:endParaRPr lang="en-US" dirty="0"/>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p:txBody>
          <a:bodyPr/>
          <a:lstStyle/>
          <a:p>
            <a:r>
              <a:rPr lang="en-US"/>
              <a:t>Project Number: 2020-1-UK01-KA227-SCH-094437</a:t>
            </a:r>
            <a:endParaRPr lang="en-US" dirty="0"/>
          </a:p>
        </p:txBody>
      </p:sp>
      <p:sp>
        <p:nvSpPr>
          <p:cNvPr id="8" name="Turinio vietos rezervavimo ženklas 7"/>
          <p:cNvSpPr>
            <a:spLocks noGrp="1"/>
          </p:cNvSpPr>
          <p:nvPr>
            <p:ph idx="1"/>
          </p:nvPr>
        </p:nvSpPr>
        <p:spPr>
          <a:xfrm>
            <a:off x="1251678" y="1959429"/>
            <a:ext cx="10178322" cy="4104487"/>
          </a:xfrm>
        </p:spPr>
        <p:txBody>
          <a:bodyPr>
            <a:normAutofit lnSpcReduction="1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Skatina visuomenės ir vietos valdžios dialogą.</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Didina valdžios institucijų veiklos skaidrumą bei atsakomybę.</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Padeda spręsti bendruomenės problemas.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Padeda nustatyti bendruomenės poreikius ir prioritetus.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Sudaro galimybę gauti reikiamos informacijos geriausiam sprendimui priimti.</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Skatina bendruomenės kūrybingumą, leidžia panaudoti piliečių gabumus bei </a:t>
            </a:r>
            <a:r>
              <a:rPr lang="lt-LT" sz="2400" dirty="0" smtClean="0">
                <a:solidFill>
                  <a:schemeClr val="tx1"/>
                </a:solidFill>
              </a:rPr>
              <a:t> iniciatyvas</a:t>
            </a:r>
            <a:r>
              <a:rPr lang="lt-LT" sz="2400" dirty="0">
                <a:solidFill>
                  <a:schemeClr val="tx1"/>
                </a:solidFill>
              </a:rPr>
              <a:t>.</a:t>
            </a:r>
          </a:p>
          <a:p>
            <a:pPr marL="0" lvl="0" indent="-182880">
              <a:lnSpc>
                <a:spcPct val="90000"/>
              </a:lnSpc>
              <a:spcAft>
                <a:spcPts val="600"/>
              </a:spcAft>
              <a:buClr>
                <a:schemeClr val="accent1">
                  <a:lumMod val="75000"/>
                </a:schemeClr>
              </a:buClr>
              <a:buSzPct val="85000"/>
              <a:buFont typeface="Wingdings" pitchFamily="2" charset="2"/>
              <a:buChar char="§"/>
              <a:defRPr/>
            </a:pPr>
            <a:r>
              <a:rPr lang="lt-LT" sz="2400" dirty="0">
                <a:solidFill>
                  <a:schemeClr val="tx1"/>
                </a:solidFill>
              </a:rPr>
              <a:t>Leidžia gauti visuomenės paramą, nes žmonėms patinka, kai įsiklausoma į jų nuomonę.</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Tree>
    <p:extLst>
      <p:ext uri="{BB962C8B-B14F-4D97-AF65-F5344CB8AC3E}">
        <p14:creationId xmlns:p14="http://schemas.microsoft.com/office/powerpoint/2010/main" val="4128599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117454" y="773582"/>
            <a:ext cx="10178322" cy="1492132"/>
          </a:xfrm>
        </p:spPr>
        <p:txBody>
          <a:bodyPr>
            <a:normAutofit fontScale="90000"/>
          </a:bodyPr>
          <a:lstStyle/>
          <a:p>
            <a:r>
              <a:rPr lang="lt-LT" dirty="0"/>
              <a:t>Dalyvavimo viešajame valdyme tikslai:</a:t>
            </a:r>
            <a:br>
              <a:rPr lang="lt-LT" dirty="0"/>
            </a:br>
            <a:endParaRPr lang="en-US" dirty="0"/>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251678" y="2286001"/>
            <a:ext cx="6427416" cy="3914273"/>
          </a:xfrm>
        </p:spPr>
        <p:txBody>
          <a:bodyPr>
            <a:normAutofit fontScale="85000" lnSpcReduction="2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Tiesiogiai išsakoma nuomonė prieš priimant sprendimus.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Aptariamos problemos.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Įgyvendinami lūkesčiai priimant sprendimus.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Siekiama, kad priimami sprendimai būtų kokybiški, suprantami visuomenei.</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Siekiama išsiaiškinti kitų visuomenės narių požiūrį į visai bendruomenei svarbias problemas.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Visuomenės pasyvumas neužtikrina kokybiško viešosios politikos formavimo, neskatina valdžios atvirumo.</a:t>
            </a:r>
          </a:p>
          <a:p>
            <a:pPr marL="0" lvl="0" indent="-182880">
              <a:lnSpc>
                <a:spcPct val="90000"/>
              </a:lnSpc>
              <a:spcAft>
                <a:spcPts val="600"/>
              </a:spcAft>
              <a:buClr>
                <a:schemeClr val="accent1">
                  <a:lumMod val="75000"/>
                </a:schemeClr>
              </a:buClr>
              <a:buSzPct val="85000"/>
              <a:buFont typeface="Wingdings" pitchFamily="2" charset="2"/>
              <a:buChar char="§"/>
              <a:defRPr/>
            </a:pPr>
            <a:endParaRPr lang="lt-LT" dirty="0"/>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en-US"/>
              <a:t>Project Number: 2020-1-UK01-KA227-SCH-094437</a:t>
            </a:r>
            <a:endParaRPr lang="en-US" dirty="0"/>
          </a:p>
        </p:txBody>
      </p:sp>
      <p:pic>
        <p:nvPicPr>
          <p:cNvPr id="6" name="Paveikslėlis 5"/>
          <p:cNvPicPr>
            <a:picLocks noChangeAspect="1"/>
          </p:cNvPicPr>
          <p:nvPr/>
        </p:nvPicPr>
        <p:blipFill>
          <a:blip r:embed="rId2"/>
          <a:stretch>
            <a:fillRect/>
          </a:stretch>
        </p:blipFill>
        <p:spPr>
          <a:xfrm>
            <a:off x="7503939" y="2183749"/>
            <a:ext cx="3933871" cy="2665810"/>
          </a:xfrm>
          <a:prstGeom prst="rect">
            <a:avLst/>
          </a:prstGeom>
        </p:spPr>
      </p:pic>
      <p:sp>
        <p:nvSpPr>
          <p:cNvPr id="7" name="Stačiakampis 6"/>
          <p:cNvSpPr/>
          <p:nvPr/>
        </p:nvSpPr>
        <p:spPr>
          <a:xfrm>
            <a:off x="4840224" y="5641645"/>
            <a:ext cx="6096000" cy="923330"/>
          </a:xfrm>
          <a:prstGeom prst="rect">
            <a:avLst/>
          </a:prstGeom>
        </p:spPr>
        <p:txBody>
          <a:bodyPr>
            <a:spAutoFit/>
          </a:bodyPr>
          <a:lstStyle/>
          <a:p>
            <a:r>
              <a:rPr lang="en-US" dirty="0">
                <a:hlinkClick r:id="rId3"/>
              </a:rPr>
              <a:t>https://</a:t>
            </a:r>
            <a:r>
              <a:rPr lang="en-US" dirty="0" smtClean="0">
                <a:hlinkClick r:id="rId3"/>
              </a:rPr>
              <a:t>www.un.org/esa/socdev/egms/docs/2013/EmpowermentPolicies/Elia%20Armstrong%20presentation.pdf</a:t>
            </a:r>
            <a:endParaRPr lang="lt-LT" dirty="0" smtClean="0"/>
          </a:p>
          <a:p>
            <a:endParaRPr lang="en-US" dirty="0"/>
          </a:p>
        </p:txBody>
      </p:sp>
    </p:spTree>
    <p:extLst>
      <p:ext uri="{BB962C8B-B14F-4D97-AF65-F5344CB8AC3E}">
        <p14:creationId xmlns:p14="http://schemas.microsoft.com/office/powerpoint/2010/main" val="6708628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115320" y="2013285"/>
            <a:ext cx="10178322" cy="3593591"/>
          </a:xfrm>
        </p:spPr>
        <p:txBody>
          <a:bodyPr>
            <a:noAutofit/>
          </a:bodyPr>
          <a:lstStyle/>
          <a:p>
            <a:r>
              <a:rPr lang="lt-LT" sz="2400" dirty="0">
                <a:solidFill>
                  <a:schemeClr val="tx1"/>
                </a:solidFill>
              </a:rPr>
              <a:t> </a:t>
            </a:r>
            <a:r>
              <a:rPr lang="lt-LT" sz="2400" dirty="0" smtClean="0">
                <a:solidFill>
                  <a:schemeClr val="tx1"/>
                </a:solidFill>
              </a:rPr>
              <a:t>Mokiniai, siūlome </a:t>
            </a:r>
            <a:r>
              <a:rPr lang="lt-LT" sz="2400" dirty="0">
                <a:solidFill>
                  <a:schemeClr val="tx1"/>
                </a:solidFill>
              </a:rPr>
              <a:t>prisiminti </a:t>
            </a:r>
            <a:r>
              <a:rPr lang="lt-LT" sz="2400" b="1" dirty="0">
                <a:solidFill>
                  <a:srgbClr val="00B050"/>
                </a:solidFill>
              </a:rPr>
              <a:t>3 demokratiškiausius mokyklos bendruomenės </a:t>
            </a:r>
            <a:r>
              <a:rPr lang="lt-LT" sz="2400" b="1" dirty="0" smtClean="0">
                <a:solidFill>
                  <a:srgbClr val="00B050"/>
                </a:solidFill>
              </a:rPr>
              <a:t> narius </a:t>
            </a:r>
            <a:r>
              <a:rPr lang="lt-LT" sz="2400" dirty="0">
                <a:solidFill>
                  <a:schemeClr val="tx1"/>
                </a:solidFill>
              </a:rPr>
              <a:t>(mokytoją, ką nors iš aptarnaujančio personalo, tėvų, </a:t>
            </a:r>
            <a:r>
              <a:rPr lang="lt-LT" sz="2400" dirty="0" smtClean="0">
                <a:solidFill>
                  <a:schemeClr val="tx1"/>
                </a:solidFill>
              </a:rPr>
              <a:t>mokinių). Gerai pagalvokite </a:t>
            </a:r>
            <a:r>
              <a:rPr lang="lt-LT" sz="2400" dirty="0" smtClean="0">
                <a:solidFill>
                  <a:schemeClr val="tx1"/>
                </a:solidFill>
                <a:sym typeface="Wingdings" panose="05000000000000000000" pitchFamily="2" charset="2"/>
              </a:rPr>
              <a:t></a:t>
            </a:r>
            <a:endParaRPr lang="lt-LT" sz="2400" dirty="0">
              <a:solidFill>
                <a:schemeClr val="tx1"/>
              </a:solidFill>
            </a:endParaRPr>
          </a:p>
          <a:p>
            <a:r>
              <a:rPr lang="lt-LT" sz="2400" dirty="0">
                <a:solidFill>
                  <a:schemeClr val="tx1"/>
                </a:solidFill>
              </a:rPr>
              <a:t> </a:t>
            </a:r>
            <a:r>
              <a:rPr lang="lt-LT" sz="2400" dirty="0" smtClean="0">
                <a:solidFill>
                  <a:schemeClr val="tx1"/>
                </a:solidFill>
              </a:rPr>
              <a:t>Sakykite </a:t>
            </a:r>
            <a:r>
              <a:rPr lang="lt-LT" sz="2400" dirty="0">
                <a:solidFill>
                  <a:schemeClr val="tx1"/>
                </a:solidFill>
              </a:rPr>
              <a:t>iš eilės po vieną vardą ir </a:t>
            </a:r>
            <a:r>
              <a:rPr lang="lt-LT" sz="2400" dirty="0" smtClean="0">
                <a:solidFill>
                  <a:schemeClr val="tx1"/>
                </a:solidFill>
              </a:rPr>
              <a:t>taip sudarysime </a:t>
            </a:r>
            <a:r>
              <a:rPr lang="lt-LT" sz="2400" dirty="0">
                <a:solidFill>
                  <a:schemeClr val="tx1"/>
                </a:solidFill>
              </a:rPr>
              <a:t>visų vardų </a:t>
            </a:r>
            <a:r>
              <a:rPr lang="lt-LT" sz="2400" dirty="0" smtClean="0">
                <a:solidFill>
                  <a:schemeClr val="tx1"/>
                </a:solidFill>
              </a:rPr>
              <a:t>sąrašą (lentoje).</a:t>
            </a:r>
            <a:endParaRPr lang="lt-LT" sz="2400" dirty="0">
              <a:solidFill>
                <a:schemeClr val="tx1"/>
              </a:solidFill>
            </a:endParaRPr>
          </a:p>
          <a:p>
            <a:r>
              <a:rPr lang="lt-LT" sz="2400" dirty="0">
                <a:solidFill>
                  <a:schemeClr val="tx1"/>
                </a:solidFill>
              </a:rPr>
              <a:t> </a:t>
            </a:r>
            <a:r>
              <a:rPr lang="lt-LT" sz="2400" dirty="0" smtClean="0">
                <a:solidFill>
                  <a:schemeClr val="tx1"/>
                </a:solidFill>
              </a:rPr>
              <a:t>Išdalinsime </a:t>
            </a:r>
            <a:r>
              <a:rPr lang="lt-LT" sz="2400" dirty="0">
                <a:solidFill>
                  <a:schemeClr val="tx1"/>
                </a:solidFill>
              </a:rPr>
              <a:t>balsavimo </a:t>
            </a:r>
            <a:r>
              <a:rPr lang="lt-LT" sz="2400" dirty="0" smtClean="0">
                <a:solidFill>
                  <a:schemeClr val="tx1"/>
                </a:solidFill>
              </a:rPr>
              <a:t>biuletenius.</a:t>
            </a:r>
            <a:endParaRPr lang="lt-LT" sz="2400" dirty="0">
              <a:solidFill>
                <a:schemeClr val="tx1"/>
              </a:solidFill>
            </a:endParaRPr>
          </a:p>
          <a:p>
            <a:r>
              <a:rPr lang="lt-LT" sz="2400" dirty="0">
                <a:solidFill>
                  <a:schemeClr val="tx1"/>
                </a:solidFill>
              </a:rPr>
              <a:t> </a:t>
            </a:r>
            <a:r>
              <a:rPr lang="lt-LT" sz="2400" dirty="0" smtClean="0">
                <a:solidFill>
                  <a:schemeClr val="tx1"/>
                </a:solidFill>
              </a:rPr>
              <a:t>Mokiniai, kiekvienas įrašykite </a:t>
            </a:r>
            <a:r>
              <a:rPr lang="lt-LT" sz="2400" dirty="0">
                <a:solidFill>
                  <a:schemeClr val="tx1"/>
                </a:solidFill>
              </a:rPr>
              <a:t>vardo numerį ir biuletenį </a:t>
            </a:r>
            <a:r>
              <a:rPr lang="lt-LT" sz="2400" dirty="0" smtClean="0">
                <a:solidFill>
                  <a:schemeClr val="tx1"/>
                </a:solidFill>
              </a:rPr>
              <a:t>įmeskite </a:t>
            </a:r>
            <a:r>
              <a:rPr lang="lt-LT" sz="2400" dirty="0">
                <a:solidFill>
                  <a:schemeClr val="tx1"/>
                </a:solidFill>
              </a:rPr>
              <a:t>į balsadėžę. </a:t>
            </a:r>
          </a:p>
          <a:p>
            <a:r>
              <a:rPr lang="en-US" sz="2400" dirty="0">
                <a:solidFill>
                  <a:schemeClr val="tx1"/>
                </a:solidFill>
              </a:rPr>
              <a:t> </a:t>
            </a:r>
            <a:r>
              <a:rPr lang="lt-LT" sz="2400" dirty="0">
                <a:solidFill>
                  <a:schemeClr val="tx1"/>
                </a:solidFill>
              </a:rPr>
              <a:t>Baigus </a:t>
            </a:r>
            <a:r>
              <a:rPr lang="lt-LT" sz="2400" dirty="0" smtClean="0">
                <a:solidFill>
                  <a:schemeClr val="tx1"/>
                </a:solidFill>
              </a:rPr>
              <a:t>balsuoti, balsadėžę atidarysime, </a:t>
            </a:r>
            <a:r>
              <a:rPr lang="lt-LT" sz="2400" dirty="0">
                <a:solidFill>
                  <a:schemeClr val="tx1"/>
                </a:solidFill>
              </a:rPr>
              <a:t>iš jos po vieną </a:t>
            </a:r>
            <a:r>
              <a:rPr lang="lt-LT" sz="2400" dirty="0" smtClean="0">
                <a:solidFill>
                  <a:schemeClr val="tx1"/>
                </a:solidFill>
              </a:rPr>
              <a:t>imsime biuletenius </a:t>
            </a:r>
            <a:r>
              <a:rPr lang="lt-LT" sz="2400" dirty="0">
                <a:solidFill>
                  <a:schemeClr val="tx1"/>
                </a:solidFill>
              </a:rPr>
              <a:t>ir skaitant numerius lentoje prie sąrašo vardų </a:t>
            </a:r>
            <a:r>
              <a:rPr lang="lt-LT" sz="2400" dirty="0" smtClean="0">
                <a:solidFill>
                  <a:schemeClr val="tx1"/>
                </a:solidFill>
              </a:rPr>
              <a:t>pažymėsime pliusus. </a:t>
            </a:r>
            <a:r>
              <a:rPr lang="lt-LT" sz="2400" dirty="0">
                <a:solidFill>
                  <a:schemeClr val="tx1"/>
                </a:solidFill>
              </a:rPr>
              <a:t>Daugiausia pliusų </a:t>
            </a:r>
            <a:r>
              <a:rPr lang="lt-LT" sz="2400" dirty="0" smtClean="0">
                <a:solidFill>
                  <a:srgbClr val="00B050"/>
                </a:solidFill>
              </a:rPr>
              <a:t>(+)</a:t>
            </a:r>
            <a:r>
              <a:rPr lang="lt-LT" sz="2400" dirty="0" smtClean="0">
                <a:solidFill>
                  <a:schemeClr val="tx1"/>
                </a:solidFill>
              </a:rPr>
              <a:t> surinkęs </a:t>
            </a:r>
            <a:r>
              <a:rPr lang="lt-LT" sz="2400" dirty="0">
                <a:solidFill>
                  <a:schemeClr val="tx1"/>
                </a:solidFill>
              </a:rPr>
              <a:t>asmuo paskelbiamas demokratiškiausiu mokyklos bendruomenės nariu.</a:t>
            </a:r>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en-US" dirty="0"/>
              <a:t>Project Number: 2020-1-UK01-KA227-SCH-094437</a:t>
            </a:r>
          </a:p>
        </p:txBody>
      </p:sp>
      <p:sp>
        <p:nvSpPr>
          <p:cNvPr id="6" name="Title 5">
            <a:extLst>
              <a:ext uri="{FF2B5EF4-FFF2-40B4-BE49-F238E27FC236}">
                <a16:creationId xmlns:a16="http://schemas.microsoft.com/office/drawing/2014/main" id="{86204E95-83FE-45AF-979E-0D562DDD1747}"/>
              </a:ext>
            </a:extLst>
          </p:cNvPr>
          <p:cNvSpPr>
            <a:spLocks noGrp="1"/>
          </p:cNvSpPr>
          <p:nvPr>
            <p:ph type="title"/>
          </p:nvPr>
        </p:nvSpPr>
        <p:spPr>
          <a:xfrm>
            <a:off x="916119" y="382385"/>
            <a:ext cx="10178322" cy="1045362"/>
          </a:xfrm>
        </p:spPr>
        <p:txBody>
          <a:bodyPr>
            <a:normAutofit fontScale="90000"/>
          </a:bodyPr>
          <a:lstStyle/>
          <a:p>
            <a:r>
              <a:rPr lang="lt-LT" sz="3100" dirty="0"/>
              <a:t>Demokratiškiausio mokyklos bendruomenės nario rinkimai - </a:t>
            </a:r>
            <a:r>
              <a:rPr lang="en-US" sz="4900" dirty="0"/>
              <a:t>1 </a:t>
            </a:r>
            <a:r>
              <a:rPr lang="lt-LT" sz="4900" dirty="0" smtClean="0"/>
              <a:t>žingsnis</a:t>
            </a:r>
            <a:r>
              <a:rPr lang="lt-LT" dirty="0"/>
              <a:t/>
            </a:r>
            <a:br>
              <a:rPr lang="lt-LT" dirty="0"/>
            </a:br>
            <a:endParaRPr lang="lt-LT" dirty="0"/>
          </a:p>
        </p:txBody>
      </p:sp>
    </p:spTree>
    <p:extLst>
      <p:ext uri="{BB962C8B-B14F-4D97-AF65-F5344CB8AC3E}">
        <p14:creationId xmlns:p14="http://schemas.microsoft.com/office/powerpoint/2010/main" val="898561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875324" y="5813"/>
            <a:ext cx="11062210" cy="6852187"/>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pPr algn="ctr"/>
            <a:r>
              <a:rPr lang="en-US"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2</a:t>
            </a:r>
            <a:r>
              <a:rPr lang="lt-LT"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 žingsnis: Demokratiško </a:t>
            </a:r>
            <a:br>
              <a:rPr lang="lt-LT"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br>
            <a:r>
              <a:rPr lang="lt-LT"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asmens savybės</a:t>
            </a:r>
            <a:r>
              <a:rPr lang="en-US"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a:t>
            </a:r>
            <a:r>
              <a:rPr lang="en-US"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en-US"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p:txBody>
          <a:bodyPr>
            <a:normAutofit/>
          </a:bodyPr>
          <a:lstStyle/>
          <a:p>
            <a:pPr marL="0" lvl="0" indent="-182880" algn="just">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  </a:t>
            </a:r>
            <a:r>
              <a:rPr lang="lt-LT" sz="3600" dirty="0" smtClean="0">
                <a:solidFill>
                  <a:schemeClr val="tx1"/>
                </a:solidFill>
                <a:latin typeface="Calibri" panose="020F0502020204030204" pitchFamily="34" charset="0"/>
                <a:cs typeface="Calibri" panose="020F0502020204030204" pitchFamily="34" charset="0"/>
              </a:rPr>
              <a:t>Pasiaiškinkime štai ką: </a:t>
            </a:r>
            <a:r>
              <a:rPr lang="lt-LT" sz="3600" dirty="0">
                <a:solidFill>
                  <a:schemeClr val="tx1"/>
                </a:solidFill>
                <a:latin typeface="Calibri" panose="020F0502020204030204" pitchFamily="34" charset="0"/>
                <a:cs typeface="Calibri" panose="020F0502020204030204" pitchFamily="34" charset="0"/>
              </a:rPr>
              <a:t>dėl kokių savybių ir kokio </a:t>
            </a:r>
          </a:p>
          <a:p>
            <a:pPr marL="0" lvl="0" indent="0" algn="just">
              <a:lnSpc>
                <a:spcPct val="90000"/>
              </a:lnSpc>
              <a:spcAft>
                <a:spcPts val="600"/>
              </a:spcAft>
              <a:buClr>
                <a:schemeClr val="accent1">
                  <a:lumMod val="75000"/>
                </a:schemeClr>
              </a:buClr>
              <a:buSzPct val="85000"/>
              <a:buNone/>
              <a:defRPr/>
            </a:pPr>
            <a:r>
              <a:rPr lang="lt-LT" sz="3600" dirty="0">
                <a:solidFill>
                  <a:schemeClr val="tx1"/>
                </a:solidFill>
                <a:latin typeface="Calibri" panose="020F0502020204030204" pitchFamily="34" charset="0"/>
                <a:cs typeface="Calibri" panose="020F0502020204030204" pitchFamily="34" charset="0"/>
              </a:rPr>
              <a:t>elgesio demokratiškiausiu išrinktas </a:t>
            </a:r>
          </a:p>
          <a:p>
            <a:pPr marL="0" lvl="0" indent="0" algn="just">
              <a:lnSpc>
                <a:spcPct val="90000"/>
              </a:lnSpc>
              <a:spcAft>
                <a:spcPts val="600"/>
              </a:spcAft>
              <a:buClr>
                <a:schemeClr val="accent1">
                  <a:lumMod val="75000"/>
                </a:schemeClr>
              </a:buClr>
              <a:buSzPct val="85000"/>
              <a:buNone/>
              <a:defRPr/>
            </a:pPr>
            <a:r>
              <a:rPr lang="lt-LT" sz="3600" dirty="0">
                <a:solidFill>
                  <a:schemeClr val="tx1"/>
                </a:solidFill>
                <a:latin typeface="Calibri" panose="020F0502020204030204" pitchFamily="34" charset="0"/>
                <a:cs typeface="Calibri" panose="020F0502020204030204" pitchFamily="34" charset="0"/>
              </a:rPr>
              <a:t>būtent ši(s) bendruomenės narys(-ė)</a:t>
            </a:r>
            <a:endParaRPr lang="en-US" sz="3600" dirty="0">
              <a:solidFill>
                <a:schemeClr val="tx1"/>
              </a:solidFill>
              <a:latin typeface="Calibri" panose="020F0502020204030204" pitchFamily="34" charset="0"/>
              <a:cs typeface="Calibri" panose="020F0502020204030204" pitchFamily="34" charset="0"/>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 </a:t>
            </a:r>
            <a:r>
              <a:rPr lang="lt-LT" sz="3600" dirty="0" smtClean="0">
                <a:solidFill>
                  <a:schemeClr val="tx1"/>
                </a:solidFill>
                <a:latin typeface="Calibri" panose="020F0502020204030204" pitchFamily="34" charset="0"/>
                <a:cs typeface="Calibri" panose="020F0502020204030204" pitchFamily="34" charset="0"/>
              </a:rPr>
              <a:t>Aptarkime: </a:t>
            </a:r>
            <a:r>
              <a:rPr lang="lt-LT" sz="3600" dirty="0">
                <a:solidFill>
                  <a:schemeClr val="tx1"/>
                </a:solidFill>
                <a:latin typeface="Calibri" panose="020F0502020204030204" pitchFamily="34" charset="0"/>
                <a:cs typeface="Calibri" panose="020F0502020204030204" pitchFamily="34" charset="0"/>
              </a:rPr>
              <a:t>kokias vertybes atspindi </a:t>
            </a:r>
          </a:p>
          <a:p>
            <a:pPr marL="0" lvl="0" indent="0" algn="just">
              <a:lnSpc>
                <a:spcPct val="90000"/>
              </a:lnSpc>
              <a:spcAft>
                <a:spcPts val="600"/>
              </a:spcAft>
              <a:buClr>
                <a:schemeClr val="accent1">
                  <a:lumMod val="75000"/>
                </a:schemeClr>
              </a:buClr>
              <a:buSzPct val="85000"/>
              <a:buNone/>
              <a:defRPr/>
            </a:pPr>
            <a:r>
              <a:rPr lang="lt-LT" sz="3600" dirty="0">
                <a:solidFill>
                  <a:schemeClr val="tx1"/>
                </a:solidFill>
                <a:latin typeface="Calibri" panose="020F0502020204030204" pitchFamily="34" charset="0"/>
                <a:cs typeface="Calibri" panose="020F0502020204030204" pitchFamily="34" charset="0"/>
              </a:rPr>
              <a:t>įvardytos jo(s) savybės ir elgesys.</a:t>
            </a:r>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en-US"/>
              <a:t>Project Number: 2020-1-UK01-KA227-SCH-094437</a:t>
            </a:r>
            <a:endParaRPr lang="en-US" dirty="0"/>
          </a:p>
        </p:txBody>
      </p:sp>
      <p:sp>
        <p:nvSpPr>
          <p:cNvPr id="7" name="Stačiakampis 6"/>
          <p:cNvSpPr/>
          <p:nvPr/>
        </p:nvSpPr>
        <p:spPr>
          <a:xfrm>
            <a:off x="5334000" y="5669052"/>
            <a:ext cx="6096000" cy="923330"/>
          </a:xfrm>
          <a:prstGeom prst="rect">
            <a:avLst/>
          </a:prstGeom>
        </p:spPr>
        <p:txBody>
          <a:bodyPr>
            <a:spAutoFit/>
          </a:bodyPr>
          <a:lstStyle/>
          <a:p>
            <a:r>
              <a:rPr lang="en-US" dirty="0">
                <a:hlinkClick r:id="rId4"/>
              </a:rPr>
              <a:t>https://</a:t>
            </a:r>
            <a:r>
              <a:rPr lang="en-US" dirty="0" smtClean="0">
                <a:hlinkClick r:id="rId4"/>
              </a:rPr>
              <a:t>www.theguardian.com/sustainable-business/blog/business-attempts-consult-public-creativity</a:t>
            </a:r>
            <a:endParaRPr lang="lt-LT" dirty="0" smtClean="0"/>
          </a:p>
          <a:p>
            <a:endParaRPr lang="en-US" dirty="0"/>
          </a:p>
        </p:txBody>
      </p:sp>
    </p:spTree>
    <p:extLst>
      <p:ext uri="{BB962C8B-B14F-4D97-AF65-F5344CB8AC3E}">
        <p14:creationId xmlns:p14="http://schemas.microsoft.com/office/powerpoint/2010/main" val="42866696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ADC00-0E6A-9E49-8B3F-0BFB588A47C9}"/>
              </a:ext>
            </a:extLst>
          </p:cNvPr>
          <p:cNvSpPr>
            <a:spLocks noGrp="1"/>
          </p:cNvSpPr>
          <p:nvPr>
            <p:ph type="title"/>
          </p:nvPr>
        </p:nvSpPr>
        <p:spPr/>
        <p:txBody>
          <a:bodyPr/>
          <a:lstStyle/>
          <a:p>
            <a:r>
              <a:rPr lang="en-US" dirty="0"/>
              <a:t>m</a:t>
            </a:r>
            <a:r>
              <a:rPr lang="lt-LT" dirty="0"/>
              <a:t>okinių mintys surašomos į lentelę lape</a:t>
            </a:r>
            <a:r>
              <a:rPr lang="en-US" dirty="0"/>
              <a:t>:</a:t>
            </a:r>
          </a:p>
        </p:txBody>
      </p:sp>
      <p:graphicFrame>
        <p:nvGraphicFramePr>
          <p:cNvPr id="5" name="Table 5">
            <a:extLst>
              <a:ext uri="{FF2B5EF4-FFF2-40B4-BE49-F238E27FC236}">
                <a16:creationId xmlns:a16="http://schemas.microsoft.com/office/drawing/2014/main" id="{20647BAD-2C72-405E-BCC7-0F5B8B1521F8}"/>
              </a:ext>
            </a:extLst>
          </p:cNvPr>
          <p:cNvGraphicFramePr>
            <a:graphicFrameLocks noGrp="1"/>
          </p:cNvGraphicFramePr>
          <p:nvPr>
            <p:ph idx="1"/>
            <p:extLst>
              <p:ext uri="{D42A27DB-BD31-4B8C-83A1-F6EECF244321}">
                <p14:modId xmlns:p14="http://schemas.microsoft.com/office/powerpoint/2010/main" val="1022792345"/>
              </p:ext>
            </p:extLst>
          </p:nvPr>
        </p:nvGraphicFramePr>
        <p:xfrm>
          <a:off x="1351618" y="2898396"/>
          <a:ext cx="10179048" cy="2966720"/>
        </p:xfrm>
        <a:graphic>
          <a:graphicData uri="http://schemas.openxmlformats.org/drawingml/2006/table">
            <a:tbl>
              <a:tblPr firstRow="1" bandRow="1">
                <a:tableStyleId>{5C22544A-7EE6-4342-B048-85BDC9FD1C3A}</a:tableStyleId>
              </a:tblPr>
              <a:tblGrid>
                <a:gridCol w="3393016">
                  <a:extLst>
                    <a:ext uri="{9D8B030D-6E8A-4147-A177-3AD203B41FA5}">
                      <a16:colId xmlns:a16="http://schemas.microsoft.com/office/drawing/2014/main" val="2290800533"/>
                    </a:ext>
                  </a:extLst>
                </a:gridCol>
                <a:gridCol w="3393016">
                  <a:extLst>
                    <a:ext uri="{9D8B030D-6E8A-4147-A177-3AD203B41FA5}">
                      <a16:colId xmlns:a16="http://schemas.microsoft.com/office/drawing/2014/main" val="1240341566"/>
                    </a:ext>
                  </a:extLst>
                </a:gridCol>
                <a:gridCol w="3393016">
                  <a:extLst>
                    <a:ext uri="{9D8B030D-6E8A-4147-A177-3AD203B41FA5}">
                      <a16:colId xmlns:a16="http://schemas.microsoft.com/office/drawing/2014/main" val="278455744"/>
                    </a:ext>
                  </a:extLst>
                </a:gridCol>
              </a:tblGrid>
              <a:tr h="370840">
                <a:tc>
                  <a:txBody>
                    <a:bodyPr/>
                    <a:lstStyle/>
                    <a:p>
                      <a:r>
                        <a:rPr lang="lt-LT" noProof="0" dirty="0"/>
                        <a:t>Savyb</a:t>
                      </a:r>
                      <a:r>
                        <a:rPr lang="lt-LT" dirty="0"/>
                        <a:t>ės</a:t>
                      </a:r>
                    </a:p>
                  </a:txBody>
                  <a:tcPr/>
                </a:tc>
                <a:tc>
                  <a:txBody>
                    <a:bodyPr/>
                    <a:lstStyle/>
                    <a:p>
                      <a:r>
                        <a:rPr lang="lt-LT" dirty="0"/>
                        <a:t>Elgesys</a:t>
                      </a:r>
                    </a:p>
                  </a:txBody>
                  <a:tcPr/>
                </a:tc>
                <a:tc>
                  <a:txBody>
                    <a:bodyPr/>
                    <a:lstStyle/>
                    <a:p>
                      <a:r>
                        <a:rPr lang="lt-LT" dirty="0"/>
                        <a:t>Vertybės</a:t>
                      </a:r>
                    </a:p>
                  </a:txBody>
                  <a:tcPr/>
                </a:tc>
                <a:extLst>
                  <a:ext uri="{0D108BD9-81ED-4DB2-BD59-A6C34878D82A}">
                    <a16:rowId xmlns:a16="http://schemas.microsoft.com/office/drawing/2014/main" val="1456682298"/>
                  </a:ext>
                </a:extLst>
              </a:tr>
              <a:tr h="370840">
                <a:tc>
                  <a:txBody>
                    <a:bodyPr/>
                    <a:lstStyle/>
                    <a:p>
                      <a:endParaRPr lang="lt-LT" dirty="0"/>
                    </a:p>
                  </a:txBody>
                  <a:tcPr/>
                </a:tc>
                <a:tc>
                  <a:txBody>
                    <a:bodyPr/>
                    <a:lstStyle/>
                    <a:p>
                      <a:endParaRPr lang="lt-LT"/>
                    </a:p>
                  </a:txBody>
                  <a:tcPr/>
                </a:tc>
                <a:tc>
                  <a:txBody>
                    <a:bodyPr/>
                    <a:lstStyle/>
                    <a:p>
                      <a:endParaRPr lang="lt-LT" dirty="0"/>
                    </a:p>
                  </a:txBody>
                  <a:tcPr/>
                </a:tc>
                <a:extLst>
                  <a:ext uri="{0D108BD9-81ED-4DB2-BD59-A6C34878D82A}">
                    <a16:rowId xmlns:a16="http://schemas.microsoft.com/office/drawing/2014/main" val="1297430934"/>
                  </a:ext>
                </a:extLst>
              </a:tr>
              <a:tr h="370840">
                <a:tc>
                  <a:txBody>
                    <a:bodyPr/>
                    <a:lstStyle/>
                    <a:p>
                      <a:endParaRPr lang="lt-LT" dirty="0"/>
                    </a:p>
                  </a:txBody>
                  <a:tcPr/>
                </a:tc>
                <a:tc>
                  <a:txBody>
                    <a:bodyPr/>
                    <a:lstStyle/>
                    <a:p>
                      <a:endParaRPr lang="lt-LT"/>
                    </a:p>
                  </a:txBody>
                  <a:tcPr/>
                </a:tc>
                <a:tc>
                  <a:txBody>
                    <a:bodyPr/>
                    <a:lstStyle/>
                    <a:p>
                      <a:endParaRPr lang="lt-LT"/>
                    </a:p>
                  </a:txBody>
                  <a:tcPr/>
                </a:tc>
                <a:extLst>
                  <a:ext uri="{0D108BD9-81ED-4DB2-BD59-A6C34878D82A}">
                    <a16:rowId xmlns:a16="http://schemas.microsoft.com/office/drawing/2014/main" val="2196199316"/>
                  </a:ext>
                </a:extLst>
              </a:tr>
              <a:tr h="370840">
                <a:tc>
                  <a:txBody>
                    <a:bodyPr/>
                    <a:lstStyle/>
                    <a:p>
                      <a:endParaRPr lang="lt-LT" dirty="0"/>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4236012888"/>
                  </a:ext>
                </a:extLst>
              </a:tr>
              <a:tr h="370840">
                <a:tc>
                  <a:txBody>
                    <a:bodyPr/>
                    <a:lstStyle/>
                    <a:p>
                      <a:endParaRPr lang="lt-LT"/>
                    </a:p>
                  </a:txBody>
                  <a:tcPr/>
                </a:tc>
                <a:tc>
                  <a:txBody>
                    <a:bodyPr/>
                    <a:lstStyle/>
                    <a:p>
                      <a:endParaRPr lang="lt-LT" dirty="0"/>
                    </a:p>
                  </a:txBody>
                  <a:tcPr/>
                </a:tc>
                <a:tc>
                  <a:txBody>
                    <a:bodyPr/>
                    <a:lstStyle/>
                    <a:p>
                      <a:endParaRPr lang="lt-LT"/>
                    </a:p>
                  </a:txBody>
                  <a:tcPr/>
                </a:tc>
                <a:extLst>
                  <a:ext uri="{0D108BD9-81ED-4DB2-BD59-A6C34878D82A}">
                    <a16:rowId xmlns:a16="http://schemas.microsoft.com/office/drawing/2014/main" val="194029037"/>
                  </a:ext>
                </a:extLst>
              </a:tr>
              <a:tr h="370840">
                <a:tc>
                  <a:txBody>
                    <a:bodyPr/>
                    <a:lstStyle/>
                    <a:p>
                      <a:endParaRPr lang="lt-LT" dirty="0"/>
                    </a:p>
                  </a:txBody>
                  <a:tcPr/>
                </a:tc>
                <a:tc>
                  <a:txBody>
                    <a:bodyPr/>
                    <a:lstStyle/>
                    <a:p>
                      <a:endParaRPr lang="lt-LT"/>
                    </a:p>
                  </a:txBody>
                  <a:tcPr/>
                </a:tc>
                <a:tc>
                  <a:txBody>
                    <a:bodyPr/>
                    <a:lstStyle/>
                    <a:p>
                      <a:endParaRPr lang="lt-LT"/>
                    </a:p>
                  </a:txBody>
                  <a:tcPr/>
                </a:tc>
                <a:extLst>
                  <a:ext uri="{0D108BD9-81ED-4DB2-BD59-A6C34878D82A}">
                    <a16:rowId xmlns:a16="http://schemas.microsoft.com/office/drawing/2014/main" val="580159935"/>
                  </a:ext>
                </a:extLst>
              </a:tr>
              <a:tr h="370840">
                <a:tc>
                  <a:txBody>
                    <a:bodyPr/>
                    <a:lstStyle/>
                    <a:p>
                      <a:endParaRPr lang="lt-LT"/>
                    </a:p>
                  </a:txBody>
                  <a:tcPr/>
                </a:tc>
                <a:tc>
                  <a:txBody>
                    <a:bodyPr/>
                    <a:lstStyle/>
                    <a:p>
                      <a:endParaRPr lang="lt-LT"/>
                    </a:p>
                  </a:txBody>
                  <a:tcPr/>
                </a:tc>
                <a:tc>
                  <a:txBody>
                    <a:bodyPr/>
                    <a:lstStyle/>
                    <a:p>
                      <a:endParaRPr lang="lt-LT"/>
                    </a:p>
                  </a:txBody>
                  <a:tcPr/>
                </a:tc>
                <a:extLst>
                  <a:ext uri="{0D108BD9-81ED-4DB2-BD59-A6C34878D82A}">
                    <a16:rowId xmlns:a16="http://schemas.microsoft.com/office/drawing/2014/main" val="2306974845"/>
                  </a:ext>
                </a:extLst>
              </a:tr>
              <a:tr h="370840">
                <a:tc>
                  <a:txBody>
                    <a:bodyPr/>
                    <a:lstStyle/>
                    <a:p>
                      <a:endParaRPr lang="lt-LT"/>
                    </a:p>
                  </a:txBody>
                  <a:tcPr/>
                </a:tc>
                <a:tc>
                  <a:txBody>
                    <a:bodyPr/>
                    <a:lstStyle/>
                    <a:p>
                      <a:endParaRPr lang="lt-LT"/>
                    </a:p>
                  </a:txBody>
                  <a:tcPr/>
                </a:tc>
                <a:tc>
                  <a:txBody>
                    <a:bodyPr/>
                    <a:lstStyle/>
                    <a:p>
                      <a:endParaRPr lang="lt-LT" dirty="0"/>
                    </a:p>
                  </a:txBody>
                  <a:tcPr/>
                </a:tc>
                <a:extLst>
                  <a:ext uri="{0D108BD9-81ED-4DB2-BD59-A6C34878D82A}">
                    <a16:rowId xmlns:a16="http://schemas.microsoft.com/office/drawing/2014/main" val="2668438909"/>
                  </a:ext>
                </a:extLst>
              </a:tr>
            </a:tbl>
          </a:graphicData>
        </a:graphic>
      </p:graphicFrame>
      <p:sp>
        <p:nvSpPr>
          <p:cNvPr id="4" name="Footer Placeholder 3">
            <a:extLst>
              <a:ext uri="{FF2B5EF4-FFF2-40B4-BE49-F238E27FC236}">
                <a16:creationId xmlns:a16="http://schemas.microsoft.com/office/drawing/2014/main" id="{30395598-ACA8-154B-8390-F4A312FFF066}"/>
              </a:ext>
            </a:extLst>
          </p:cNvPr>
          <p:cNvSpPr>
            <a:spLocks noGrp="1"/>
          </p:cNvSpPr>
          <p:nvPr>
            <p:ph type="ftr" sz="quarter" idx="11"/>
          </p:nvPr>
        </p:nvSpPr>
        <p:spPr/>
        <p:txBody>
          <a:bodyPr/>
          <a:lstStyle/>
          <a:p>
            <a:r>
              <a:rPr lang="en-US"/>
              <a:t>Project Number: 2020-1-UK01-KA227-SCH-094437</a:t>
            </a:r>
            <a:endParaRPr lang="en-US" dirty="0"/>
          </a:p>
        </p:txBody>
      </p:sp>
      <p:sp>
        <p:nvSpPr>
          <p:cNvPr id="7" name="TextBox 6">
            <a:extLst>
              <a:ext uri="{FF2B5EF4-FFF2-40B4-BE49-F238E27FC236}">
                <a16:creationId xmlns:a16="http://schemas.microsoft.com/office/drawing/2014/main" id="{46DA835A-6053-4A5E-982B-A97AF92C1747}"/>
              </a:ext>
            </a:extLst>
          </p:cNvPr>
          <p:cNvSpPr txBox="1"/>
          <p:nvPr/>
        </p:nvSpPr>
        <p:spPr>
          <a:xfrm>
            <a:off x="1351618" y="2273783"/>
            <a:ext cx="7859494" cy="461665"/>
          </a:xfrm>
          <a:prstGeom prst="rect">
            <a:avLst/>
          </a:prstGeom>
          <a:noFill/>
        </p:spPr>
        <p:txBody>
          <a:bodyPr wrap="square">
            <a:spAutoFit/>
          </a:bodyPr>
          <a:lstStyle/>
          <a:p>
            <a:r>
              <a:rPr lang="lt-LT" sz="2400" dirty="0"/>
              <a:t>Vertybių atspindys asmens savybėse ir elgesyje</a:t>
            </a:r>
          </a:p>
        </p:txBody>
      </p:sp>
    </p:spTree>
    <p:extLst>
      <p:ext uri="{BB962C8B-B14F-4D97-AF65-F5344CB8AC3E}">
        <p14:creationId xmlns:p14="http://schemas.microsoft.com/office/powerpoint/2010/main" val="2692625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EE621-0A9E-1F4E-8B98-940B26DD7598}"/>
              </a:ext>
            </a:extLst>
          </p:cNvPr>
          <p:cNvSpPr>
            <a:spLocks noGrp="1"/>
          </p:cNvSpPr>
          <p:nvPr>
            <p:ph type="title"/>
          </p:nvPr>
        </p:nvSpPr>
        <p:spPr/>
        <p:txBody>
          <a:bodyPr/>
          <a:lstStyle/>
          <a:p>
            <a:r>
              <a:rPr lang="en-US" dirty="0"/>
              <a:t>3 </a:t>
            </a:r>
            <a:r>
              <a:rPr lang="lt-LT" dirty="0"/>
              <a:t>žingsnis</a:t>
            </a:r>
            <a:r>
              <a:rPr lang="en-US" dirty="0"/>
              <a:t>. </a:t>
            </a:r>
            <a:r>
              <a:rPr lang="lt-LT" dirty="0"/>
              <a:t>Apibendrinimas</a:t>
            </a:r>
          </a:p>
        </p:txBody>
      </p:sp>
      <p:sp>
        <p:nvSpPr>
          <p:cNvPr id="3" name="Content Placeholder 2">
            <a:extLst>
              <a:ext uri="{FF2B5EF4-FFF2-40B4-BE49-F238E27FC236}">
                <a16:creationId xmlns:a16="http://schemas.microsoft.com/office/drawing/2014/main" id="{93262D6B-3DC8-2647-81E8-F8CC34681901}"/>
              </a:ext>
            </a:extLst>
          </p:cNvPr>
          <p:cNvSpPr>
            <a:spLocks noGrp="1"/>
          </p:cNvSpPr>
          <p:nvPr>
            <p:ph idx="1"/>
          </p:nvPr>
        </p:nvSpPr>
        <p:spPr>
          <a:xfrm>
            <a:off x="1251678" y="1389894"/>
            <a:ext cx="10336942" cy="2494210"/>
          </a:xfrm>
        </p:spPr>
        <p:txBody>
          <a:bodyPr>
            <a:noAutofit/>
          </a:bodyPr>
          <a:lstStyle/>
          <a:p>
            <a:pPr marL="0" lvl="0" indent="-182880" algn="just">
              <a:lnSpc>
                <a:spcPct val="90000"/>
              </a:lnSpc>
              <a:spcAft>
                <a:spcPts val="600"/>
              </a:spcAft>
              <a:buClr>
                <a:schemeClr val="accent1">
                  <a:lumMod val="75000"/>
                </a:schemeClr>
              </a:buClr>
              <a:buSzPct val="85000"/>
              <a:buFont typeface="Wingdings" pitchFamily="2" charset="2"/>
              <a:buChar char="§"/>
              <a:defRPr/>
            </a:pPr>
            <a:r>
              <a:rPr lang="lt-LT" sz="3200" b="1" dirty="0">
                <a:solidFill>
                  <a:srgbClr val="00B050"/>
                </a:solidFill>
                <a:latin typeface="Calibri" panose="020F0502020204030204" pitchFamily="34" charset="0"/>
                <a:cs typeface="Calibri" panose="020F0502020204030204" pitchFamily="34" charset="0"/>
              </a:rPr>
              <a:t>Daroma išvada</a:t>
            </a:r>
            <a:r>
              <a:rPr lang="lt-LT" sz="3200" dirty="0">
                <a:solidFill>
                  <a:schemeClr val="tx1"/>
                </a:solidFill>
                <a:latin typeface="Calibri" panose="020F0502020204030204" pitchFamily="34" charset="0"/>
                <a:cs typeface="Calibri" panose="020F0502020204030204" pitchFamily="34" charset="0"/>
              </a:rPr>
              <a:t>, kad demokratiškumą lemia žmogaus vertybės, kurias ji(s) ne tik deklaruoja (nors dažniausiai visai nedeklaruoja), </a:t>
            </a:r>
            <a:r>
              <a:rPr lang="lt-LT" sz="3200" dirty="0" smtClean="0">
                <a:solidFill>
                  <a:schemeClr val="tx1"/>
                </a:solidFill>
                <a:latin typeface="Calibri" panose="020F0502020204030204" pitchFamily="34" charset="0"/>
                <a:cs typeface="Calibri" panose="020F0502020204030204" pitchFamily="34" charset="0"/>
              </a:rPr>
              <a:t>bet </a:t>
            </a:r>
            <a:r>
              <a:rPr lang="lt-LT" sz="3200" dirty="0">
                <a:solidFill>
                  <a:schemeClr val="tx1"/>
                </a:solidFill>
                <a:latin typeface="Calibri" panose="020F0502020204030204" pitchFamily="34" charset="0"/>
                <a:cs typeface="Calibri" panose="020F0502020204030204" pitchFamily="34" charset="0"/>
              </a:rPr>
              <a:t>ir vadovaujasi kiekvieną dieną; tos vertybės atsiskleidžia per tai, ką žmogus daro ir kaip elgiasi įvairiose situacijose</a:t>
            </a:r>
            <a:r>
              <a:rPr lang="en-US" sz="3200" dirty="0">
                <a:solidFill>
                  <a:schemeClr val="tx1"/>
                </a:solidFill>
                <a:latin typeface="Calibri" panose="020F0502020204030204" pitchFamily="34" charset="0"/>
                <a:cs typeface="Calibri" panose="020F0502020204030204" pitchFamily="34" charset="0"/>
              </a:rPr>
              <a:t>.</a:t>
            </a:r>
            <a:endParaRPr lang="lt-LT" sz="3200" dirty="0">
              <a:solidFill>
                <a:schemeClr val="tx1"/>
              </a:solidFill>
              <a:latin typeface="Calibri" panose="020F0502020204030204" pitchFamily="34" charset="0"/>
              <a:cs typeface="Calibri" panose="020F0502020204030204" pitchFamily="34" charset="0"/>
            </a:endParaRPr>
          </a:p>
        </p:txBody>
      </p:sp>
      <p:sp>
        <p:nvSpPr>
          <p:cNvPr id="4" name="Footer Placeholder 3">
            <a:extLst>
              <a:ext uri="{FF2B5EF4-FFF2-40B4-BE49-F238E27FC236}">
                <a16:creationId xmlns:a16="http://schemas.microsoft.com/office/drawing/2014/main" id="{FE26985F-3D5A-0944-B2F1-05A7B63834C3}"/>
              </a:ext>
            </a:extLst>
          </p:cNvPr>
          <p:cNvSpPr>
            <a:spLocks noGrp="1"/>
          </p:cNvSpPr>
          <p:nvPr>
            <p:ph type="ftr" sz="quarter" idx="11"/>
          </p:nvPr>
        </p:nvSpPr>
        <p:spPr/>
        <p:txBody>
          <a:bodyPr/>
          <a:lstStyle/>
          <a:p>
            <a:r>
              <a:rPr lang="en-US"/>
              <a:t>Project Number: 2020-1-UK01-KA227-SCH-094437</a:t>
            </a:r>
            <a:endParaRPr lang="en-US" dirty="0"/>
          </a:p>
        </p:txBody>
      </p:sp>
      <p:pic>
        <p:nvPicPr>
          <p:cNvPr id="6" name="Paveikslėlis 5"/>
          <p:cNvPicPr>
            <a:picLocks noChangeAspect="1"/>
          </p:cNvPicPr>
          <p:nvPr/>
        </p:nvPicPr>
        <p:blipFill rotWithShape="1">
          <a:blip r:embed="rId2"/>
          <a:srcRect t="31351" b="27548"/>
          <a:stretch/>
        </p:blipFill>
        <p:spPr>
          <a:xfrm>
            <a:off x="6827708" y="3240299"/>
            <a:ext cx="4986909" cy="3028753"/>
          </a:xfrm>
          <a:prstGeom prst="rect">
            <a:avLst/>
          </a:prstGeom>
        </p:spPr>
      </p:pic>
      <p:sp>
        <p:nvSpPr>
          <p:cNvPr id="7" name="Stačiakampis 6"/>
          <p:cNvSpPr/>
          <p:nvPr/>
        </p:nvSpPr>
        <p:spPr>
          <a:xfrm>
            <a:off x="1328928" y="5625247"/>
            <a:ext cx="6096000" cy="600164"/>
          </a:xfrm>
          <a:prstGeom prst="rect">
            <a:avLst/>
          </a:prstGeom>
        </p:spPr>
        <p:txBody>
          <a:bodyPr>
            <a:spAutoFit/>
          </a:bodyPr>
          <a:lstStyle/>
          <a:p>
            <a:r>
              <a:rPr lang="en-US" sz="1100" dirty="0">
                <a:hlinkClick r:id="rId3"/>
              </a:rPr>
              <a:t>https://i1.rgstatic.net/publication/318116346_Becoming_a_Democratic_Citizen_-_</a:t>
            </a:r>
            <a:r>
              <a:rPr lang="en-US" sz="1100" dirty="0" smtClean="0">
                <a:hlinkClick r:id="rId3"/>
              </a:rPr>
              <a:t>Summary/links/595a9b63aca272f3c083f7a3/largepreview.png</a:t>
            </a:r>
            <a:endParaRPr lang="lt-LT" sz="1100" dirty="0" smtClean="0"/>
          </a:p>
          <a:p>
            <a:endParaRPr lang="en-US" sz="1100" dirty="0"/>
          </a:p>
        </p:txBody>
      </p:sp>
    </p:spTree>
    <p:extLst>
      <p:ext uri="{BB962C8B-B14F-4D97-AF65-F5344CB8AC3E}">
        <p14:creationId xmlns:p14="http://schemas.microsoft.com/office/powerpoint/2010/main" val="3928099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006839" y="545826"/>
            <a:ext cx="10178322" cy="1492132"/>
          </a:xfrm>
        </p:spPr>
        <p:txBody>
          <a:bodyPr>
            <a:normAutofit fontScale="90000"/>
          </a:bodyPr>
          <a:lstStyle/>
          <a:p>
            <a:pPr algn="ctr"/>
            <a:r>
              <a:rPr lang="lt-LT" sz="5400" dirty="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Demokratiško piliečo kompetencijų nuorodos</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p:txBody>
          <a:bodyPr>
            <a:normAutofit fontScale="55000" lnSpcReduction="20000"/>
          </a:bodyPr>
          <a:lstStyle/>
          <a:p>
            <a:r>
              <a:rPr lang="en-US" sz="2400" dirty="0">
                <a:solidFill>
                  <a:schemeClr val="tx1"/>
                </a:solidFill>
                <a:hlinkClick r:id="rId3"/>
              </a:rPr>
              <a:t>https://www.ziniuradijas.lt/laidos/verslo-pozicija/kaip-lietuvius-mato-investuotojai?video=1</a:t>
            </a:r>
            <a:r>
              <a:rPr lang="en-US" sz="2400" dirty="0">
                <a:solidFill>
                  <a:schemeClr val="tx1"/>
                </a:solidFill>
              </a:rPr>
              <a:t> </a:t>
            </a:r>
          </a:p>
          <a:p>
            <a:r>
              <a:rPr lang="en-US" sz="2400" dirty="0">
                <a:hlinkClick r:id="rId4"/>
              </a:rPr>
              <a:t>http://www.utena.lt/?q=lt/node/5484</a:t>
            </a:r>
            <a:endParaRPr lang="en-US" sz="2400" dirty="0"/>
          </a:p>
          <a:p>
            <a:r>
              <a:rPr lang="en-US" sz="2400" dirty="0">
                <a:hlinkClick r:id="rId5"/>
              </a:rPr>
              <a:t>http://savanoriaujam.lt/</a:t>
            </a:r>
            <a:endParaRPr lang="en-US" sz="2400" dirty="0"/>
          </a:p>
          <a:p>
            <a:r>
              <a:rPr lang="en-US" sz="2400" dirty="0">
                <a:hlinkClick r:id="rId6"/>
              </a:rPr>
              <a:t>http://www.youtube.com/watch?v=vv5VYEpRFCI</a:t>
            </a:r>
            <a:endParaRPr lang="en-US" sz="2400" dirty="0"/>
          </a:p>
          <a:p>
            <a:r>
              <a:rPr lang="en-US" sz="2400" dirty="0">
                <a:hlinkClick r:id="rId7"/>
              </a:rPr>
              <a:t>http://www.pilieciams.eu/uploads/ramonaite-pilietiskumo-savoka.pdf</a:t>
            </a:r>
            <a:endParaRPr lang="en-US" sz="2400" dirty="0"/>
          </a:p>
          <a:p>
            <a:r>
              <a:rPr lang="en-US" sz="2400" dirty="0">
                <a:hlinkClick r:id="rId8"/>
              </a:rPr>
              <a:t>http://www.youtube.com/watch?v=q5pkIBz59PE</a:t>
            </a:r>
            <a:r>
              <a:rPr lang="lt-LT" sz="2400" dirty="0"/>
              <a:t> </a:t>
            </a:r>
          </a:p>
          <a:p>
            <a:r>
              <a:rPr lang="en-GB" sz="2400" u="sng"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9"/>
              </a:rPr>
              <a:t>https</a:t>
            </a:r>
            <a:r>
              <a:rPr lang="en-GB" sz="2400"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9"/>
              </a:rPr>
              <a:t>://</a:t>
            </a:r>
            <a:r>
              <a:rPr lang="en-GB" sz="2400" u="sng"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9"/>
              </a:rPr>
              <a:t>trulybelong.com/wp-content/uploads/2019/11/SOC-voting-image-TEXTLESS-1280x640.jpg</a:t>
            </a:r>
            <a:endParaRPr lang="lt-LT" sz="2400" u="sng"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a:p>
            <a:r>
              <a:rPr lang="en-US" sz="2400" dirty="0" smtClean="0">
                <a:latin typeface="Calibri" panose="020F0502020204030204" pitchFamily="34" charset="0"/>
                <a:ea typeface="Calibri" panose="020F0502020204030204" pitchFamily="34" charset="0"/>
                <a:cs typeface="Times New Roman" panose="02020603050405020304" pitchFamily="18" charset="0"/>
                <a:hlinkClick r:id="rId10"/>
              </a:rPr>
              <a:t>http</a:t>
            </a:r>
            <a:r>
              <a:rPr lang="en-US" sz="2400" dirty="0">
                <a:latin typeface="Calibri" panose="020F0502020204030204" pitchFamily="34" charset="0"/>
                <a:ea typeface="Calibri" panose="020F0502020204030204" pitchFamily="34" charset="0"/>
                <a:cs typeface="Times New Roman" panose="02020603050405020304" pitchFamily="18" charset="0"/>
                <a:hlinkClick r:id="rId10"/>
              </a:rPr>
              <a:t>://</a:t>
            </a:r>
            <a:r>
              <a:rPr lang="en-US" sz="2400" dirty="0" smtClean="0">
                <a:latin typeface="Calibri" panose="020F0502020204030204" pitchFamily="34" charset="0"/>
                <a:ea typeface="Calibri" panose="020F0502020204030204" pitchFamily="34" charset="0"/>
                <a:cs typeface="Times New Roman" panose="02020603050405020304" pitchFamily="18" charset="0"/>
                <a:hlinkClick r:id="rId10"/>
              </a:rPr>
              <a:t>fundit.fr/en/calls/horizon-europe-cluster-2-destination-1-future-democracy-and-civic-participation</a:t>
            </a:r>
            <a:endParaRPr lang="lt-LT" sz="2400" dirty="0">
              <a:latin typeface="Calibri" panose="020F0502020204030204" pitchFamily="34" charset="0"/>
              <a:ea typeface="Calibri" panose="020F0502020204030204" pitchFamily="34" charset="0"/>
              <a:cs typeface="Times New Roman" panose="02020603050405020304" pitchFamily="18" charset="0"/>
            </a:endParaRPr>
          </a:p>
          <a:p>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1"/>
              </a:rPr>
              <a:t>https</a:t>
            </a:r>
            <a:r>
              <a:rPr lang="lt-LT" sz="2400" dirty="0">
                <a:latin typeface="Calibri" panose="020F0502020204030204" pitchFamily="34" charset="0"/>
                <a:ea typeface="Calibri" panose="020F0502020204030204" pitchFamily="34" charset="0"/>
                <a:cs typeface="Times New Roman" panose="02020603050405020304" pitchFamily="18" charset="0"/>
                <a:hlinkClick r:id="rId11"/>
              </a:rPr>
              <a:t>://</a:t>
            </a:r>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1"/>
              </a:rPr>
              <a:t>www.un.org/esa/socdev/egms/docs/2013/EmpowermentPolicies/Elia%20Armstrong%20presentation.pdf</a:t>
            </a:r>
            <a:endParaRPr lang="lt-LT" sz="2400" dirty="0">
              <a:latin typeface="Calibri" panose="020F0502020204030204" pitchFamily="34" charset="0"/>
              <a:ea typeface="Calibri" panose="020F0502020204030204" pitchFamily="34" charset="0"/>
              <a:cs typeface="Times New Roman" panose="02020603050405020304" pitchFamily="18" charset="0"/>
            </a:endParaRPr>
          </a:p>
          <a:p>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2"/>
              </a:rPr>
              <a:t>https</a:t>
            </a:r>
            <a:r>
              <a:rPr lang="lt-LT" sz="2400" dirty="0">
                <a:latin typeface="Calibri" panose="020F0502020204030204" pitchFamily="34" charset="0"/>
                <a:ea typeface="Calibri" panose="020F0502020204030204" pitchFamily="34" charset="0"/>
                <a:cs typeface="Times New Roman" panose="02020603050405020304" pitchFamily="18" charset="0"/>
                <a:hlinkClick r:id="rId12"/>
              </a:rPr>
              <a:t>://</a:t>
            </a:r>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2"/>
              </a:rPr>
              <a:t>www.theparliamentmagazine.eu/news/article/conference-on-the-future-of-europe-advancing-eu-citizenship</a:t>
            </a:r>
            <a:endParaRPr lang="lt-LT" sz="2400" dirty="0" smtClean="0">
              <a:latin typeface="Calibri" panose="020F0502020204030204" pitchFamily="34" charset="0"/>
              <a:ea typeface="Calibri" panose="020F0502020204030204" pitchFamily="34" charset="0"/>
              <a:cs typeface="Times New Roman" panose="02020603050405020304" pitchFamily="18" charset="0"/>
            </a:endParaRPr>
          </a:p>
          <a:p>
            <a:r>
              <a:rPr lang="lt-LT" sz="2400" dirty="0">
                <a:latin typeface="Calibri" panose="020F0502020204030204" pitchFamily="34" charset="0"/>
                <a:ea typeface="Calibri" panose="020F0502020204030204" pitchFamily="34" charset="0"/>
                <a:cs typeface="Times New Roman" panose="02020603050405020304" pitchFamily="18" charset="0"/>
                <a:hlinkClick r:id="rId13"/>
              </a:rPr>
              <a:t>https://</a:t>
            </a:r>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3"/>
              </a:rPr>
              <a:t>www.theguardian.com/sustainable-business/blog/business-attempts-consult-public-creativity</a:t>
            </a:r>
            <a:endParaRPr lang="lt-LT" sz="2400" dirty="0" smtClean="0">
              <a:latin typeface="Calibri" panose="020F0502020204030204" pitchFamily="34" charset="0"/>
              <a:ea typeface="Calibri" panose="020F0502020204030204" pitchFamily="34" charset="0"/>
              <a:cs typeface="Times New Roman" panose="02020603050405020304" pitchFamily="18" charset="0"/>
            </a:endParaRPr>
          </a:p>
          <a:p>
            <a:r>
              <a:rPr lang="lt-LT" sz="2400" dirty="0">
                <a:latin typeface="Calibri" panose="020F0502020204030204" pitchFamily="34" charset="0"/>
                <a:ea typeface="Calibri" panose="020F0502020204030204" pitchFamily="34" charset="0"/>
                <a:cs typeface="Times New Roman" panose="02020603050405020304" pitchFamily="18" charset="0"/>
                <a:hlinkClick r:id="rId14"/>
              </a:rPr>
              <a:t>https://i1.rgstatic.net/publication/318116346_Becoming_a_Democratic_Citizen_-_</a:t>
            </a:r>
            <a:r>
              <a:rPr lang="lt-LT" sz="2400" dirty="0" smtClean="0">
                <a:latin typeface="Calibri" panose="020F0502020204030204" pitchFamily="34" charset="0"/>
                <a:ea typeface="Calibri" panose="020F0502020204030204" pitchFamily="34" charset="0"/>
                <a:cs typeface="Times New Roman" panose="02020603050405020304" pitchFamily="18" charset="0"/>
                <a:hlinkClick r:id="rId14"/>
              </a:rPr>
              <a:t>Summary/links/595a9b63aca272f3c083f7a3/largepreview.png</a:t>
            </a:r>
            <a:endParaRPr lang="lt-LT" sz="2400" dirty="0" smtClean="0">
              <a:latin typeface="Calibri" panose="020F0502020204030204" pitchFamily="34" charset="0"/>
              <a:ea typeface="Calibri" panose="020F0502020204030204" pitchFamily="34" charset="0"/>
              <a:cs typeface="Times New Roman" panose="02020603050405020304" pitchFamily="18" charset="0"/>
            </a:endParaRPr>
          </a:p>
          <a:p>
            <a:endParaRPr lang="lt-LT" sz="2400" dirty="0" smtClean="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lt-LT" sz="2400" dirty="0" smtClean="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400" dirty="0">
              <a:latin typeface="Calibri" panose="020F0502020204030204" pitchFamily="34" charset="0"/>
              <a:ea typeface="Calibri" panose="020F0502020204030204" pitchFamily="34" charset="0"/>
              <a:cs typeface="Times New Roman" panose="02020603050405020304" pitchFamily="18" charset="0"/>
            </a:endParaRPr>
          </a:p>
          <a:p>
            <a:endParaRPr lang="lt-LT" sz="2400" dirty="0"/>
          </a:p>
          <a:p>
            <a:endParaRPr lang="en-US"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smtClean="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lstStyle/>
          <a:p>
            <a:pPr algn="ctr"/>
            <a:r>
              <a:rPr lang="en-US" sz="4900" dirty="0">
                <a:solidFill>
                  <a:prstClr val="black"/>
                </a:solidFill>
              </a:rPr>
              <a:t>pili</a:t>
            </a:r>
            <a:r>
              <a:rPr lang="lt-LT" sz="4900" dirty="0" err="1">
                <a:solidFill>
                  <a:prstClr val="black"/>
                </a:solidFill>
              </a:rPr>
              <a:t>ečių</a:t>
            </a:r>
            <a:r>
              <a:rPr lang="lt-LT" sz="4900" dirty="0">
                <a:solidFill>
                  <a:prstClr val="black"/>
                </a:solidFill>
              </a:rPr>
              <a:t> dalyvavimas viešajame </a:t>
            </a:r>
            <a:r>
              <a:rPr lang="lt-LT" sz="4900" dirty="0" smtClean="0">
                <a:solidFill>
                  <a:prstClr val="black"/>
                </a:solidFill>
              </a:rPr>
              <a:t>valdyme</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pPr algn="ctr"/>
            <a:r>
              <a:rPr lang="en-US" sz="5400" dirty="0">
                <a:solidFill>
                  <a:schemeClr val="tx1"/>
                </a:solidFill>
              </a:rPr>
              <a:t>9 </a:t>
            </a:r>
            <a:r>
              <a:rPr lang="lt-LT" sz="5400" dirty="0">
                <a:solidFill>
                  <a:schemeClr val="tx1"/>
                </a:solidFill>
              </a:rPr>
              <a:t>tema-</a:t>
            </a:r>
            <a:r>
              <a:rPr lang="en-US" sz="5400" dirty="0">
                <a:solidFill>
                  <a:schemeClr val="tx1"/>
                </a:solidFill>
              </a:rPr>
              <a:t>pili</a:t>
            </a:r>
            <a:r>
              <a:rPr lang="lt-LT" sz="5400" dirty="0">
                <a:solidFill>
                  <a:schemeClr val="tx1"/>
                </a:solidFill>
              </a:rPr>
              <a:t>ečių dalyvavimas viešajame valdyme</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251678" y="1878712"/>
            <a:ext cx="10178322" cy="3593591"/>
          </a:xfrm>
        </p:spPr>
        <p:txBody>
          <a:bodyPr>
            <a:normAutofit fontScale="92500" lnSpcReduction="20000"/>
          </a:bodyPr>
          <a:lstStyle/>
          <a:p>
            <a:r>
              <a:rPr lang="lt-LT" sz="2600" dirty="0" smtClean="0">
                <a:solidFill>
                  <a:schemeClr val="tx1"/>
                </a:solidFill>
              </a:rPr>
              <a:t>Šiame skyriuje bus aptariama piliečių dalyvavimo viešajame valdyme svarba.</a:t>
            </a:r>
          </a:p>
          <a:p>
            <a:r>
              <a:rPr lang="lt-LT" sz="2600" dirty="0" smtClean="0">
                <a:solidFill>
                  <a:schemeClr val="tx1"/>
                </a:solidFill>
              </a:rPr>
              <a:t>Darbo forma: </a:t>
            </a:r>
            <a:r>
              <a:rPr lang="lt-LT" sz="2600" dirty="0" err="1" smtClean="0">
                <a:solidFill>
                  <a:schemeClr val="tx1"/>
                </a:solidFill>
              </a:rPr>
              <a:t>simuliacinis</a:t>
            </a:r>
            <a:r>
              <a:rPr lang="lt-LT" sz="2600" dirty="0" smtClean="0">
                <a:solidFill>
                  <a:schemeClr val="tx1"/>
                </a:solidFill>
              </a:rPr>
              <a:t> žaidimas – „Demokratiškiausio mokyklos bendruomenės nario rinkimai“.</a:t>
            </a:r>
            <a:endParaRPr lang="en-US" sz="2600" dirty="0" smtClean="0">
              <a:solidFill>
                <a:schemeClr val="tx1"/>
              </a:solidFill>
            </a:endParaRPr>
          </a:p>
          <a:p>
            <a:r>
              <a:rPr lang="en-US" sz="2600" dirty="0" err="1" smtClean="0">
                <a:solidFill>
                  <a:schemeClr val="tx1"/>
                </a:solidFill>
              </a:rPr>
              <a:t>Lentel</a:t>
            </a:r>
            <a:r>
              <a:rPr lang="lt-LT" sz="2600" dirty="0" smtClean="0">
                <a:solidFill>
                  <a:schemeClr val="tx1"/>
                </a:solidFill>
              </a:rPr>
              <a:t>ės pildymas – „Vertybių atspindys asmens savybėse ir elgesyje“.</a:t>
            </a:r>
          </a:p>
          <a:p>
            <a:endParaRPr lang="lt-LT" sz="2600" u="sng" dirty="0">
              <a:solidFill>
                <a:schemeClr val="tx1"/>
              </a:solidFill>
              <a:latin typeface="Calibri" panose="020F0502020204030204" pitchFamily="34" charset="0"/>
              <a:ea typeface="Calibri" panose="020F0502020204030204" pitchFamily="34" charset="0"/>
              <a:cs typeface="Times New Roman" panose="02020603050405020304" pitchFamily="18" charset="0"/>
              <a:hlinkClick r:id="rId2"/>
            </a:endParaRPr>
          </a:p>
          <a:p>
            <a:pPr marL="0" indent="0">
              <a:buNone/>
            </a:pPr>
            <a:endParaRPr lang="lt-LT" sz="2600" u="sng"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hlinkClick r:id="rId2"/>
            </a:endParaRPr>
          </a:p>
          <a:p>
            <a:pPr marL="0" indent="0">
              <a:buNone/>
            </a:pPr>
            <a:endParaRPr lang="lt-LT" u="sng"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endParaRPr>
          </a:p>
          <a:p>
            <a:pPr marL="0" indent="0">
              <a:buNone/>
            </a:pPr>
            <a:endParaRPr lang="lt-LT"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endParaRPr>
          </a:p>
          <a:p>
            <a:pPr marL="0" indent="0">
              <a:buNone/>
            </a:pPr>
            <a:r>
              <a:rPr lang="en-GB" u="sng" dirty="0" smtClean="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https</a:t>
            </a:r>
            <a:r>
              <a:rPr lang="en-GB"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://trulybelong.com/wp-content/uploads/2019/11/SOC-voting-image-TEXTLESS-1280x640.jpg</a:t>
            </a: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lt-LT"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en-US"/>
              <a:t>Project Number: 2020-1-UK01-KA227-SCH-094437</a:t>
            </a:r>
            <a:endParaRPr lang="en-US" dirty="0"/>
          </a:p>
        </p:txBody>
      </p:sp>
      <p:pic>
        <p:nvPicPr>
          <p:cNvPr id="6" name="Paveikslėlis 5"/>
          <p:cNvPicPr>
            <a:picLocks noChangeAspect="1"/>
          </p:cNvPicPr>
          <p:nvPr/>
        </p:nvPicPr>
        <p:blipFill>
          <a:blip r:embed="rId3"/>
          <a:stretch>
            <a:fillRect/>
          </a:stretch>
        </p:blipFill>
        <p:spPr>
          <a:xfrm>
            <a:off x="8153400" y="3483813"/>
            <a:ext cx="2801112" cy="1400556"/>
          </a:xfrm>
          <a:prstGeom prst="rect">
            <a:avLst/>
          </a:prstGeom>
        </p:spPr>
      </p:pic>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Piliečių dalyvavimo viešajame valdyme svarba</a:t>
            </a:r>
            <a:endParaRPr lang="en-US" dirty="0"/>
          </a:p>
        </p:txBody>
      </p:sp>
      <p:sp>
        <p:nvSpPr>
          <p:cNvPr id="3" name="Turinio vietos rezervavimo ženklas 2"/>
          <p:cNvSpPr>
            <a:spLocks noGrp="1"/>
          </p:cNvSpPr>
          <p:nvPr>
            <p:ph idx="1"/>
          </p:nvPr>
        </p:nvSpPr>
        <p:spPr/>
        <p:txBody>
          <a:bodyPr>
            <a:normAutofit fontScale="92500" lnSpcReduction="10000"/>
          </a:bodyPr>
          <a:lstStyle/>
          <a:p>
            <a:pPr algn="just">
              <a:lnSpc>
                <a:spcPct val="150000"/>
              </a:lnSpc>
            </a:pPr>
            <a:r>
              <a:rPr lang="lt-LT" dirty="0" smtClean="0">
                <a:solidFill>
                  <a:schemeClr val="tx1"/>
                </a:solidFill>
              </a:rPr>
              <a:t>„Piliečių </a:t>
            </a:r>
            <a:r>
              <a:rPr lang="lt-LT" dirty="0">
                <a:solidFill>
                  <a:schemeClr val="tx1"/>
                </a:solidFill>
              </a:rPr>
              <a:t>dalyvavimas valstybės valdyme yra vienas iš svarbiausių demokratijos bei laisvos ir atviros visuomenės bruožų. Įvairios pasaulio šalys siekia efektyvesnio dialogo ir bendradarbiavimo su piliečiais, įtraukdamos juos į sprendimų priėmimo procesus ir skatindamos dalyvauti valstybės valdyme. Visuomenė turi reikalauti, kad viešojo valdymo institucijos priimtų ir įgyvendintų visuomenės poreikius atitinkančius sprendimus ir teiktų geros kokybės administracines ir viešąsias paslaugas. Piliečiai turėtų dalyvauti valstybės reguliavime, derinant piliečių atstovavimą ir dalyvavimą priimant sprendimus, rengiant ir įgyvendinant viešąsias programas bei projektus. </a:t>
            </a:r>
            <a:r>
              <a:rPr lang="en-US" dirty="0" smtClean="0">
                <a:solidFill>
                  <a:schemeClr val="tx1"/>
                </a:solidFill>
              </a:rPr>
              <a:t>“</a:t>
            </a:r>
            <a:endParaRPr lang="lt-LT" dirty="0" smtClean="0">
              <a:solidFill>
                <a:schemeClr val="tx1"/>
              </a:solidFill>
            </a:endParaRPr>
          </a:p>
          <a:p>
            <a:pPr marL="0" indent="0" algn="just">
              <a:lnSpc>
                <a:spcPct val="150000"/>
              </a:lnSpc>
              <a:buNone/>
            </a:pPr>
            <a:r>
              <a:rPr lang="en-US" dirty="0" smtClean="0">
                <a:solidFill>
                  <a:schemeClr val="tx1"/>
                </a:solidFill>
                <a:hlinkClick r:id="rId2"/>
              </a:rPr>
              <a:t>http</a:t>
            </a:r>
            <a:r>
              <a:rPr lang="en-US" dirty="0">
                <a:solidFill>
                  <a:schemeClr val="tx1"/>
                </a:solidFill>
                <a:hlinkClick r:id="rId2"/>
              </a:rPr>
              <a:t>://</a:t>
            </a:r>
            <a:r>
              <a:rPr lang="en-US" dirty="0" smtClean="0">
                <a:solidFill>
                  <a:schemeClr val="tx1"/>
                </a:solidFill>
                <a:hlinkClick r:id="rId2"/>
              </a:rPr>
              <a:t>www.3sektorius.lt/trecias-sektorius/kas-yra-nvo/pilieciu-dalyvavimo-valstybes-valdyme-svarba</a:t>
            </a:r>
            <a:endParaRPr lang="lt-LT" dirty="0" smtClean="0">
              <a:solidFill>
                <a:schemeClr val="tx1"/>
              </a:solidFill>
            </a:endParaRPr>
          </a:p>
          <a:p>
            <a:pPr marL="0" indent="0" algn="just">
              <a:lnSpc>
                <a:spcPct val="150000"/>
              </a:lnSpc>
              <a:buNone/>
            </a:pPr>
            <a:endParaRPr lang="lt-LT" dirty="0" smtClean="0">
              <a:solidFill>
                <a:schemeClr val="tx1"/>
              </a:solidFill>
            </a:endParaRPr>
          </a:p>
          <a:p>
            <a:pPr algn="just">
              <a:lnSpc>
                <a:spcPct val="150000"/>
              </a:lnSpc>
            </a:pP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59222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Piliečių dalyvavimo viešajame valdyme svarba</a:t>
            </a:r>
            <a:endParaRPr lang="en-US" dirty="0"/>
          </a:p>
        </p:txBody>
      </p:sp>
      <p:sp>
        <p:nvSpPr>
          <p:cNvPr id="3" name="Turinio vietos rezervavimo ženklas 2"/>
          <p:cNvSpPr>
            <a:spLocks noGrp="1"/>
          </p:cNvSpPr>
          <p:nvPr>
            <p:ph idx="1"/>
          </p:nvPr>
        </p:nvSpPr>
        <p:spPr/>
        <p:txBody>
          <a:bodyPr/>
          <a:lstStyle/>
          <a:p>
            <a:r>
              <a:rPr lang="lt-LT" dirty="0" smtClean="0">
                <a:solidFill>
                  <a:schemeClr val="tx1"/>
                </a:solidFill>
              </a:rPr>
              <a:t>„Piliečių </a:t>
            </a:r>
            <a:r>
              <a:rPr lang="lt-LT" dirty="0">
                <a:solidFill>
                  <a:schemeClr val="tx1"/>
                </a:solidFill>
              </a:rPr>
              <a:t>dalyvavimas – tai piliečių ir valdžios bendravimas, kai valdžia informuoja piliečius ir juos išklauso, o piliečiai išsako savo nuomonę ir pageidavimus valdžiai. Piliečių dalyvavimo terminas aiškiai suprantamas ir dažnai vartojamas kalbant apie netiesioginio dalyvavimo formas, tokias kaip narystė interesų grupėse, balsavimas rinkimuose ar dalyvavimas nevyriausybinių veikloje. Aktyvus piliečių dalyvavimas taip pat suprantamas kaip asmeninės atsakomybės prisiėmimas sprendžiant vietos bendruomenės problemas, dalyvaujant bendruomenei aktualių sprendimų priėmimo procese bei teikiant viešąsias paslaugas</a:t>
            </a:r>
            <a:r>
              <a:rPr lang="lt-LT" dirty="0" smtClean="0">
                <a:solidFill>
                  <a:schemeClr val="tx1"/>
                </a:solidFill>
              </a:rPr>
              <a:t>.“</a:t>
            </a:r>
          </a:p>
          <a:p>
            <a:pPr marL="0" indent="0">
              <a:buNone/>
            </a:pPr>
            <a:r>
              <a:rPr lang="en-US" dirty="0">
                <a:solidFill>
                  <a:schemeClr val="tx1"/>
                </a:solidFill>
                <a:hlinkClick r:id="rId2"/>
              </a:rPr>
              <a:t>http://</a:t>
            </a:r>
            <a:r>
              <a:rPr lang="en-US" dirty="0" smtClean="0">
                <a:solidFill>
                  <a:schemeClr val="tx1"/>
                </a:solidFill>
                <a:hlinkClick r:id="rId2"/>
              </a:rPr>
              <a:t>www.3sektorius.lt/trecias-sektorius/kas-yra-nvo/pilieciu-dalyvavimo-valstybes-valdyme-svarba</a:t>
            </a:r>
            <a:endParaRPr lang="lt-LT" dirty="0" smtClean="0">
              <a:solidFill>
                <a:schemeClr val="tx1"/>
              </a:solidFill>
            </a:endParaRPr>
          </a:p>
          <a:p>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195036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Piliečių dalyvavimo viešajame valdyme svarba</a:t>
            </a:r>
            <a:endParaRPr lang="en-US" dirty="0"/>
          </a:p>
        </p:txBody>
      </p:sp>
      <p:sp>
        <p:nvSpPr>
          <p:cNvPr id="3" name="Turinio vietos rezervavimo ženklas 2"/>
          <p:cNvSpPr>
            <a:spLocks noGrp="1"/>
          </p:cNvSpPr>
          <p:nvPr>
            <p:ph idx="1"/>
          </p:nvPr>
        </p:nvSpPr>
        <p:spPr/>
        <p:txBody>
          <a:bodyPr/>
          <a:lstStyle/>
          <a:p>
            <a:pPr algn="just"/>
            <a:r>
              <a:rPr lang="lt-LT" dirty="0">
                <a:solidFill>
                  <a:schemeClr val="tx1"/>
                </a:solidFill>
              </a:rPr>
              <a:t>Demokratinei valstybei būtinas požymis – toks sprendimų priėmimo mechanizmas, kai sukuriami būdai, suteikiantys galimybę nuomonę pareikšti visuomenės grupėms. Net ir menkas pilietinės visuomenės aktyvumas negali būti priežastis vengti konsultacijų su nevyriausybiniu sektoriumi, nes būtent valstybės atvirumas ir iniciatyva skatina pilietinės visuomenės raidą. </a:t>
            </a:r>
            <a:endParaRPr lang="en-US" dirty="0" smtClean="0">
              <a:solidFill>
                <a:schemeClr val="tx1"/>
              </a:solidFill>
            </a:endParaRPr>
          </a:p>
          <a:p>
            <a:pPr algn="just"/>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125183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Piliečių dalyvavimo viešajame valdyme svarba</a:t>
            </a:r>
            <a:endParaRPr lang="en-US" dirty="0"/>
          </a:p>
        </p:txBody>
      </p:sp>
      <p:sp>
        <p:nvSpPr>
          <p:cNvPr id="3" name="Turinio vietos rezervavimo ženklas 2"/>
          <p:cNvSpPr>
            <a:spLocks noGrp="1"/>
          </p:cNvSpPr>
          <p:nvPr>
            <p:ph idx="1"/>
          </p:nvPr>
        </p:nvSpPr>
        <p:spPr/>
        <p:txBody>
          <a:bodyPr/>
          <a:lstStyle/>
          <a:p>
            <a:r>
              <a:rPr lang="lt-LT" dirty="0">
                <a:solidFill>
                  <a:schemeClr val="tx1"/>
                </a:solidFill>
              </a:rPr>
              <a:t>Piliečių dalyvavimas sprendimų priėmimo procesuose yra veiksmingas ir svarbus valstybės valdymui dėl daugelio </a:t>
            </a:r>
            <a:r>
              <a:rPr lang="lt-LT" dirty="0" smtClean="0">
                <a:solidFill>
                  <a:schemeClr val="tx1"/>
                </a:solidFill>
              </a:rPr>
              <a:t>priežasčių.</a:t>
            </a:r>
          </a:p>
          <a:p>
            <a:r>
              <a:rPr lang="lt-LT" dirty="0" smtClean="0">
                <a:solidFill>
                  <a:schemeClr val="tx1"/>
                </a:solidFill>
              </a:rPr>
              <a:t>PASKAITYK PLAČIAU SAVO MOKINIO KNYGOJE APIE ŠIAS PRIEŽASTIS.</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6150046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lt-LT" dirty="0"/>
              <a:t>Piliečių </a:t>
            </a:r>
            <a:r>
              <a:rPr lang="lt-LT" dirty="0" smtClean="0"/>
              <a:t>dalyvavimas </a:t>
            </a:r>
            <a:r>
              <a:rPr lang="lt-LT" dirty="0"/>
              <a:t>viešajame valdyme:</a:t>
            </a:r>
            <a:endParaRPr lang="en-US" dirty="0"/>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251678" y="2286001"/>
            <a:ext cx="6110175" cy="3593591"/>
          </a:xfrm>
        </p:spPr>
        <p:txBody>
          <a:bodyPr>
            <a:normAutofit fontScale="92500" lnSpcReduction="2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Tai yra svarbus demokratijos bei laisvos ir atviros visuomenės pagrindas.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Piliečių dalyvavimas – tai piliečių ir valdžios bendravimas, kai </a:t>
            </a:r>
            <a:r>
              <a:rPr lang="lt-LT" sz="2800" dirty="0" smtClean="0">
                <a:solidFill>
                  <a:schemeClr val="tx1"/>
                </a:solidFill>
              </a:rPr>
              <a:t>valdžia </a:t>
            </a:r>
            <a:r>
              <a:rPr lang="lt-LT" sz="2800" dirty="0">
                <a:solidFill>
                  <a:schemeClr val="tx1"/>
                </a:solidFill>
              </a:rPr>
              <a:t>informuoja piliečius ir juos išklauso.</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a:solidFill>
                  <a:schemeClr val="tx1"/>
                </a:solidFill>
              </a:rPr>
              <a:t>Piliečiai išsako savo nuomonę ir pageidavimus valdžiai.</a:t>
            </a:r>
          </a:p>
          <a:p>
            <a:pPr marL="0" lvl="0" indent="-182880">
              <a:lnSpc>
                <a:spcPct val="90000"/>
              </a:lnSpc>
              <a:spcAft>
                <a:spcPts val="600"/>
              </a:spcAft>
              <a:buClr>
                <a:schemeClr val="accent1">
                  <a:lumMod val="75000"/>
                </a:schemeClr>
              </a:buClr>
              <a:buSzPct val="85000"/>
              <a:buFont typeface="Wingdings" pitchFamily="2" charset="2"/>
              <a:buChar char="§"/>
              <a:defRPr/>
            </a:pPr>
            <a:r>
              <a:rPr lang="lt-LT" sz="2800" dirty="0" smtClean="0">
                <a:solidFill>
                  <a:schemeClr val="tx1"/>
                </a:solidFill>
              </a:rPr>
              <a:t>Tai - asmeninės </a:t>
            </a:r>
            <a:r>
              <a:rPr lang="lt-LT" sz="2800" dirty="0">
                <a:solidFill>
                  <a:schemeClr val="tx1"/>
                </a:solidFill>
              </a:rPr>
              <a:t>atsakomybės prisiėmimas sprendžiant vietos bendruomenės problemas.</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en-US"/>
              <a:t>Project Number: 2020-1-UK01-KA227-SCH-094437</a:t>
            </a:r>
            <a:endParaRPr lang="en-US" dirty="0"/>
          </a:p>
        </p:txBody>
      </p:sp>
      <p:sp>
        <p:nvSpPr>
          <p:cNvPr id="6" name="Stačiakampis 5"/>
          <p:cNvSpPr/>
          <p:nvPr/>
        </p:nvSpPr>
        <p:spPr>
          <a:xfrm>
            <a:off x="5690616" y="5481304"/>
            <a:ext cx="6096000" cy="923330"/>
          </a:xfrm>
          <a:prstGeom prst="rect">
            <a:avLst/>
          </a:prstGeom>
        </p:spPr>
        <p:txBody>
          <a:bodyPr>
            <a:spAutoFit/>
          </a:bodyPr>
          <a:lstStyle/>
          <a:p>
            <a:r>
              <a:rPr lang="en-US" dirty="0">
                <a:hlinkClick r:id="rId2"/>
              </a:rPr>
              <a:t>http://</a:t>
            </a:r>
            <a:r>
              <a:rPr lang="en-US" dirty="0" smtClean="0">
                <a:hlinkClick r:id="rId2"/>
              </a:rPr>
              <a:t>fundit.fr/en/calls/horizon-europe-cluster-2-destination-1-future-democracy-and-civic-participation</a:t>
            </a:r>
            <a:endParaRPr lang="lt-LT" dirty="0" smtClean="0"/>
          </a:p>
          <a:p>
            <a:endParaRPr lang="en-US" dirty="0"/>
          </a:p>
        </p:txBody>
      </p:sp>
      <p:pic>
        <p:nvPicPr>
          <p:cNvPr id="7" name="Paveikslėlis 6"/>
          <p:cNvPicPr>
            <a:picLocks noChangeAspect="1"/>
          </p:cNvPicPr>
          <p:nvPr/>
        </p:nvPicPr>
        <p:blipFill>
          <a:blip r:embed="rId3"/>
          <a:stretch>
            <a:fillRect/>
          </a:stretch>
        </p:blipFill>
        <p:spPr>
          <a:xfrm>
            <a:off x="7847907" y="3172409"/>
            <a:ext cx="3582093" cy="1970151"/>
          </a:xfrm>
          <a:prstGeom prst="rect">
            <a:avLst/>
          </a:prstGeom>
        </p:spPr>
      </p:pic>
    </p:spTree>
    <p:extLst>
      <p:ext uri="{BB962C8B-B14F-4D97-AF65-F5344CB8AC3E}">
        <p14:creationId xmlns:p14="http://schemas.microsoft.com/office/powerpoint/2010/main" val="330962116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TotalTime>
  <Words>861</Words>
  <Application>Microsoft Office PowerPoint</Application>
  <PresentationFormat>Plačiaekranė</PresentationFormat>
  <Paragraphs>105</Paragraphs>
  <Slides>16</Slides>
  <Notes>0</Notes>
  <HiddenSlides>0</HiddenSlides>
  <MMClips>0</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16</vt:i4>
      </vt:variant>
    </vt:vector>
  </HeadingPairs>
  <TitlesOfParts>
    <vt:vector size="24" baseType="lpstr">
      <vt:lpstr>Arial</vt:lpstr>
      <vt:lpstr>Calibri</vt:lpstr>
      <vt:lpstr>Gill Sans MT</vt:lpstr>
      <vt:lpstr>Impact</vt:lpstr>
      <vt:lpstr>Times New Roman</vt:lpstr>
      <vt:lpstr>Verdana</vt:lpstr>
      <vt:lpstr>Wingdings</vt:lpstr>
      <vt:lpstr>Badge</vt:lpstr>
      <vt:lpstr>Nobody will be left behind (nwblb)</vt:lpstr>
      <vt:lpstr>DEMOKRATIŠKAS PILIETIS UtenOS „SaulėS“ GImnaZiJA </vt:lpstr>
      <vt:lpstr>piliečių dalyvavimas viešajame valdyme</vt:lpstr>
      <vt:lpstr>9 tema-piliečių dalyvavimas viešajame valdyme </vt:lpstr>
      <vt:lpstr>Piliečių dalyvavimo viešajame valdyme svarba</vt:lpstr>
      <vt:lpstr>Piliečių dalyvavimo viešajame valdyme svarba</vt:lpstr>
      <vt:lpstr>Piliečių dalyvavimo viešajame valdyme svarba</vt:lpstr>
      <vt:lpstr>Piliečių dalyvavimo viešajame valdyme svarba</vt:lpstr>
      <vt:lpstr>Piliečių dalyvavimas viešajame valdyme:</vt:lpstr>
      <vt:lpstr>Piliečių dalyvavimas sprendimų priėmimo procesuose:  </vt:lpstr>
      <vt:lpstr>Dalyvavimo viešajame valdyme tikslai: </vt:lpstr>
      <vt:lpstr>Demokratiškiausio mokyklos bendruomenės nario rinkimai - 1 žingsnis </vt:lpstr>
      <vt:lpstr>2 žingsnis: Demokratiško  asmens savybės:   </vt:lpstr>
      <vt:lpstr>mokinių mintys surašomos į lentelę lape:</vt:lpstr>
      <vt:lpstr>3 žingsnis. Apibendrinimas</vt:lpstr>
      <vt:lpstr>Demokratiško piliečo kompetencijų 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107</cp:revision>
  <dcterms:created xsi:type="dcterms:W3CDTF">2021-12-01T10:07:52Z</dcterms:created>
  <dcterms:modified xsi:type="dcterms:W3CDTF">2022-08-30T11:40:33Z</dcterms:modified>
</cp:coreProperties>
</file>