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8"/>
  </p:notesMasterIdLst>
  <p:sldIdLst>
    <p:sldId id="256" r:id="rId2"/>
    <p:sldId id="257" r:id="rId3"/>
    <p:sldId id="270" r:id="rId4"/>
    <p:sldId id="272" r:id="rId5"/>
    <p:sldId id="271" r:id="rId6"/>
    <p:sldId id="259" r:id="rId7"/>
    <p:sldId id="274" r:id="rId8"/>
    <p:sldId id="275" r:id="rId9"/>
    <p:sldId id="276" r:id="rId10"/>
    <p:sldId id="277" r:id="rId11"/>
    <p:sldId id="278" r:id="rId12"/>
    <p:sldId id="279" r:id="rId13"/>
    <p:sldId id="282" r:id="rId14"/>
    <p:sldId id="280" r:id="rId15"/>
    <p:sldId id="281" r:id="rId16"/>
    <p:sldId id="260" r:id="rId17"/>
    <p:sldId id="261" r:id="rId18"/>
    <p:sldId id="262" r:id="rId19"/>
    <p:sldId id="263" r:id="rId20"/>
    <p:sldId id="265" r:id="rId21"/>
    <p:sldId id="264" r:id="rId22"/>
    <p:sldId id="273" r:id="rId23"/>
    <p:sldId id="266" r:id="rId24"/>
    <p:sldId id="267" r:id="rId25"/>
    <p:sldId id="269" r:id="rId26"/>
    <p:sldId id="268" r:id="rId2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457" autoAdjust="0"/>
    <p:restoredTop sz="94681"/>
  </p:normalViewPr>
  <p:slideViewPr>
    <p:cSldViewPr snapToGrid="0" snapToObjects="1">
      <p:cViewPr varScale="1">
        <p:scale>
          <a:sx n="84" d="100"/>
          <a:sy n="84" d="100"/>
        </p:scale>
        <p:origin x="912"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8/30/2022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30/08/2022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30/08/2022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30/08/2022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30/08/2022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30/08/2022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30/08/2022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30/08/2022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30/08/2022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30/08/2022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30/08/2022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tiff"/><Relationship Id="rId2" Type="http://schemas.openxmlformats.org/officeDocument/2006/relationships/image" Target="../media/image3.tiff"/><Relationship Id="rId1" Type="http://schemas.openxmlformats.org/officeDocument/2006/relationships/slideLayout" Target="../slideLayouts/slideLayout2.xml"/><Relationship Id="rId6" Type="http://schemas.openxmlformats.org/officeDocument/2006/relationships/image" Target="../media/image7.tiff"/><Relationship Id="rId5" Type="http://schemas.openxmlformats.org/officeDocument/2006/relationships/image" Target="../media/image6.tiff"/><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rm.coe.int/prems-005521-assessing-competences-for-democratic-culture/1680a3bd41"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youtube.com/watch?v=-M2z9GgIAtg" TargetMode="Externa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openxmlformats.org/officeDocument/2006/relationships/hyperlink" Target="https://www.coe.int/en/web/reference-framework-of-competences-for-democratic-culture/" TargetMode="External"/><Relationship Id="rId3" Type="http://schemas.openxmlformats.org/officeDocument/2006/relationships/hyperlink" Target="https://link.springer.com/chapter/10.1007/978-94-6209-172-6_4" TargetMode="External"/><Relationship Id="rId7" Type="http://schemas.openxmlformats.org/officeDocument/2006/relationships/hyperlink" Target="https://european-union.europa.eu/principles-countries-history/principles-and-values/aims-and-values_en" TargetMode="External"/><Relationship Id="rId2" Type="http://schemas.openxmlformats.org/officeDocument/2006/relationships/hyperlink" Target="https://rm.coe.int/prems-005521-assessing-competences-for-democratic-culture/1680a3bd41" TargetMode="External"/><Relationship Id="rId1" Type="http://schemas.openxmlformats.org/officeDocument/2006/relationships/slideLayout" Target="../slideLayouts/slideLayout2.xml"/><Relationship Id="rId6" Type="http://schemas.openxmlformats.org/officeDocument/2006/relationships/hyperlink" Target="https://european-union.europa.eu/principles-countries-history/principles-and-values/aims-and-values_lt" TargetMode="External"/><Relationship Id="rId5" Type="http://schemas.openxmlformats.org/officeDocument/2006/relationships/hyperlink" Target="https://european-union.europa.eu/principles-countries-history/principles-and-values/aims-and-values_it" TargetMode="External"/><Relationship Id="rId4" Type="http://schemas.openxmlformats.org/officeDocument/2006/relationships/hyperlink" Target="https://www.youtube.com/watch?v=-M2z9GgIAt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www.coe.int/en/web/reference-framework-of-competences-for-democratic-culture/"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smtClean="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aveikslėlis 6"/>
          <p:cNvPicPr>
            <a:picLocks noChangeAspect="1"/>
          </p:cNvPicPr>
          <p:nvPr/>
        </p:nvPicPr>
        <p:blipFill>
          <a:blip r:embed="rId2"/>
          <a:stretch>
            <a:fillRect/>
          </a:stretch>
        </p:blipFill>
        <p:spPr>
          <a:xfrm>
            <a:off x="3533631" y="1767378"/>
            <a:ext cx="5614416" cy="4360257"/>
          </a:xfrm>
          <a:prstGeom prst="rect">
            <a:avLst/>
          </a:prstGeom>
        </p:spPr>
      </p:pic>
      <p:sp>
        <p:nvSpPr>
          <p:cNvPr id="2" name="Pavadinimas 1"/>
          <p:cNvSpPr>
            <a:spLocks noGrp="1"/>
          </p:cNvSpPr>
          <p:nvPr>
            <p:ph type="title"/>
          </p:nvPr>
        </p:nvSpPr>
        <p:spPr/>
        <p:txBody>
          <a:bodyPr/>
          <a:lstStyle/>
          <a:p>
            <a:pPr algn="ctr"/>
            <a:r>
              <a:rPr lang="en-US" dirty="0"/>
              <a:t>ŠIE GEBĖJIMAI REIKALINGI ĮVAIRIOSE GYVENIMO </a:t>
            </a:r>
            <a:r>
              <a:rPr lang="en-US" dirty="0" smtClean="0"/>
              <a:t>SITUACIJOSE</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6" name="Turinio vietos rezervavimo ženklas 5"/>
          <p:cNvSpPr>
            <a:spLocks noGrp="1"/>
          </p:cNvSpPr>
          <p:nvPr>
            <p:ph idx="1"/>
          </p:nvPr>
        </p:nvSpPr>
        <p:spPr/>
        <p:txBody>
          <a:bodyPr>
            <a:normAutofit/>
          </a:bodyPr>
          <a:lstStyle/>
          <a:p>
            <a:pPr algn="ctr"/>
            <a:r>
              <a:rPr lang="lt-LT" sz="2400" b="1" dirty="0">
                <a:solidFill>
                  <a:schemeClr val="tx1"/>
                </a:solidFill>
              </a:rPr>
              <a:t>Demokratijos, teisingumo ir sąžiningumo </a:t>
            </a:r>
            <a:r>
              <a:rPr lang="lt-LT" sz="2400" b="1" dirty="0" smtClean="0">
                <a:solidFill>
                  <a:schemeClr val="tx1"/>
                </a:solidFill>
              </a:rPr>
              <a:t>vertinimas</a:t>
            </a:r>
          </a:p>
          <a:p>
            <a:pPr algn="ctr"/>
            <a:r>
              <a:rPr lang="lt-LT" sz="2400" b="1" dirty="0" smtClean="0">
                <a:solidFill>
                  <a:schemeClr val="tx1"/>
                </a:solidFill>
              </a:rPr>
              <a:t>Atsakomybė</a:t>
            </a:r>
          </a:p>
          <a:p>
            <a:pPr algn="ctr"/>
            <a:r>
              <a:rPr lang="lt-LT" sz="2400" b="1" dirty="0" smtClean="0">
                <a:solidFill>
                  <a:schemeClr val="tx1"/>
                </a:solidFill>
              </a:rPr>
              <a:t>Analitinis </a:t>
            </a:r>
            <a:r>
              <a:rPr lang="lt-LT" sz="2400" b="1" dirty="0">
                <a:solidFill>
                  <a:schemeClr val="tx1"/>
                </a:solidFill>
              </a:rPr>
              <a:t>ir kritinis </a:t>
            </a:r>
            <a:r>
              <a:rPr lang="lt-LT" sz="2400" b="1" dirty="0" smtClean="0">
                <a:solidFill>
                  <a:schemeClr val="tx1"/>
                </a:solidFill>
              </a:rPr>
              <a:t>mąstymas</a:t>
            </a:r>
          </a:p>
          <a:p>
            <a:pPr algn="ctr"/>
            <a:r>
              <a:rPr lang="lt-LT" sz="2400" b="1" dirty="0" smtClean="0">
                <a:solidFill>
                  <a:schemeClr val="tx1"/>
                </a:solidFill>
              </a:rPr>
              <a:t>Klausymosi </a:t>
            </a:r>
            <a:r>
              <a:rPr lang="lt-LT" sz="2400" b="1" dirty="0">
                <a:solidFill>
                  <a:schemeClr val="tx1"/>
                </a:solidFill>
              </a:rPr>
              <a:t>ir stebėjimo </a:t>
            </a:r>
            <a:r>
              <a:rPr lang="lt-LT" sz="2400" b="1" dirty="0" smtClean="0">
                <a:solidFill>
                  <a:schemeClr val="tx1"/>
                </a:solidFill>
              </a:rPr>
              <a:t>įgūdžiai</a:t>
            </a:r>
          </a:p>
          <a:p>
            <a:pPr algn="ctr"/>
            <a:r>
              <a:rPr lang="lt-LT" sz="2400" b="1" dirty="0" smtClean="0">
                <a:solidFill>
                  <a:schemeClr val="tx1"/>
                </a:solidFill>
              </a:rPr>
              <a:t>Žinios </a:t>
            </a:r>
            <a:r>
              <a:rPr lang="lt-LT" sz="2400" b="1" dirty="0">
                <a:solidFill>
                  <a:schemeClr val="tx1"/>
                </a:solidFill>
              </a:rPr>
              <a:t>apie pasaulio ekonomiką ir </a:t>
            </a:r>
            <a:r>
              <a:rPr lang="lt-LT" sz="2400" b="1" dirty="0" smtClean="0">
                <a:solidFill>
                  <a:schemeClr val="tx1"/>
                </a:solidFill>
              </a:rPr>
              <a:t>aplinką</a:t>
            </a:r>
          </a:p>
          <a:p>
            <a:pPr algn="ctr"/>
            <a:endParaRPr lang="en-US" sz="2400" dirty="0">
              <a:solidFill>
                <a:schemeClr val="tx1"/>
              </a:solidFill>
            </a:endParaRPr>
          </a:p>
        </p:txBody>
      </p:sp>
    </p:spTree>
    <p:extLst>
      <p:ext uri="{BB962C8B-B14F-4D97-AF65-F5344CB8AC3E}">
        <p14:creationId xmlns:p14="http://schemas.microsoft.com/office/powerpoint/2010/main" val="32780052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t>ŠIE GEBĖJIMAI REIKALINGI ĮVAIRIOSE GYVENIMO SITUACIJOSE</a:t>
            </a:r>
          </a:p>
        </p:txBody>
      </p:sp>
      <p:sp>
        <p:nvSpPr>
          <p:cNvPr id="3" name="Turinio vietos rezervavimo ženklas 2"/>
          <p:cNvSpPr>
            <a:spLocks noGrp="1"/>
          </p:cNvSpPr>
          <p:nvPr>
            <p:ph idx="1"/>
          </p:nvPr>
        </p:nvSpPr>
        <p:spPr/>
        <p:txBody>
          <a:bodyPr>
            <a:normAutofit/>
          </a:bodyPr>
          <a:lstStyle/>
          <a:p>
            <a:pPr algn="ctr"/>
            <a:r>
              <a:rPr lang="lt-LT" sz="2400" b="1" dirty="0" smtClean="0">
                <a:solidFill>
                  <a:schemeClr val="tx1"/>
                </a:solidFill>
              </a:rPr>
              <a:t>Žmogaus </a:t>
            </a:r>
            <a:r>
              <a:rPr lang="lt-LT" sz="2400" b="1" dirty="0">
                <a:solidFill>
                  <a:schemeClr val="tx1"/>
                </a:solidFill>
              </a:rPr>
              <a:t>orumo ir žmogaus teisių </a:t>
            </a:r>
            <a:r>
              <a:rPr lang="lt-LT" sz="2400" b="1" dirty="0" smtClean="0">
                <a:solidFill>
                  <a:schemeClr val="tx1"/>
                </a:solidFill>
              </a:rPr>
              <a:t>vertinimas</a:t>
            </a:r>
          </a:p>
          <a:p>
            <a:pPr algn="ctr"/>
            <a:r>
              <a:rPr lang="lt-LT" sz="2400" b="1" dirty="0" smtClean="0">
                <a:solidFill>
                  <a:schemeClr val="tx1"/>
                </a:solidFill>
              </a:rPr>
              <a:t>Pilietiškumas</a:t>
            </a:r>
          </a:p>
          <a:p>
            <a:pPr algn="ctr"/>
            <a:r>
              <a:rPr lang="lt-LT" sz="2400" b="1" dirty="0" smtClean="0">
                <a:solidFill>
                  <a:schemeClr val="tx1"/>
                </a:solidFill>
              </a:rPr>
              <a:t>Automatinio </a:t>
            </a:r>
            <a:r>
              <a:rPr lang="lt-LT" sz="2400" b="1" dirty="0">
                <a:solidFill>
                  <a:schemeClr val="tx1"/>
                </a:solidFill>
              </a:rPr>
              <a:t>mokymosi </a:t>
            </a:r>
            <a:r>
              <a:rPr lang="lt-LT" sz="2400" b="1" dirty="0" smtClean="0">
                <a:solidFill>
                  <a:schemeClr val="tx1"/>
                </a:solidFill>
              </a:rPr>
              <a:t>įgūdžiai</a:t>
            </a:r>
          </a:p>
          <a:p>
            <a:pPr algn="ctr"/>
            <a:r>
              <a:rPr lang="lt-LT" sz="2400" b="1" dirty="0" smtClean="0">
                <a:solidFill>
                  <a:schemeClr val="tx1"/>
                </a:solidFill>
              </a:rPr>
              <a:t>Analitinis </a:t>
            </a:r>
            <a:r>
              <a:rPr lang="lt-LT" sz="2400" b="1" dirty="0">
                <a:solidFill>
                  <a:schemeClr val="tx1"/>
                </a:solidFill>
              </a:rPr>
              <a:t>ir kritinis </a:t>
            </a:r>
            <a:r>
              <a:rPr lang="lt-LT" sz="2400" b="1" dirty="0" smtClean="0">
                <a:solidFill>
                  <a:schemeClr val="tx1"/>
                </a:solidFill>
              </a:rPr>
              <a:t>mąstymas</a:t>
            </a:r>
          </a:p>
          <a:p>
            <a:pPr algn="ctr"/>
            <a:r>
              <a:rPr lang="lt-LT" sz="2400" b="1" dirty="0" smtClean="0">
                <a:solidFill>
                  <a:schemeClr val="tx1"/>
                </a:solidFill>
              </a:rPr>
              <a:t>Pasaulio </a:t>
            </a:r>
            <a:r>
              <a:rPr lang="lt-LT" sz="2400" b="1" dirty="0">
                <a:solidFill>
                  <a:schemeClr val="tx1"/>
                </a:solidFill>
              </a:rPr>
              <a:t>politikos </a:t>
            </a:r>
            <a:r>
              <a:rPr lang="lt-LT" sz="2400" b="1" dirty="0" smtClean="0">
                <a:solidFill>
                  <a:schemeClr val="tx1"/>
                </a:solidFill>
              </a:rPr>
              <a:t>supratimas</a:t>
            </a:r>
          </a:p>
          <a:p>
            <a:pPr algn="ctr"/>
            <a:endParaRPr lang="en-US" sz="2400" b="1"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8850341" y="2871216"/>
            <a:ext cx="2863545" cy="2625484"/>
          </a:xfrm>
          <a:prstGeom prst="rect">
            <a:avLst/>
          </a:prstGeom>
        </p:spPr>
      </p:pic>
    </p:spTree>
    <p:extLst>
      <p:ext uri="{BB962C8B-B14F-4D97-AF65-F5344CB8AC3E}">
        <p14:creationId xmlns:p14="http://schemas.microsoft.com/office/powerpoint/2010/main" val="18730442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t>ŠIE GEBĖJIMAI REIKALINGI ĮVAIRIOSE GYVENIMO SITUACIJOSE</a:t>
            </a:r>
          </a:p>
        </p:txBody>
      </p:sp>
      <p:sp>
        <p:nvSpPr>
          <p:cNvPr id="3" name="Turinio vietos rezervavimo ženklas 2"/>
          <p:cNvSpPr>
            <a:spLocks noGrp="1"/>
          </p:cNvSpPr>
          <p:nvPr>
            <p:ph idx="1"/>
          </p:nvPr>
        </p:nvSpPr>
        <p:spPr/>
        <p:txBody>
          <a:bodyPr/>
          <a:lstStyle/>
          <a:p>
            <a:pPr algn="ctr"/>
            <a:r>
              <a:rPr lang="lt-LT" b="1" dirty="0">
                <a:solidFill>
                  <a:schemeClr val="tx1"/>
                </a:solidFill>
              </a:rPr>
              <a:t>Kultūrų įvairovės vertinimas</a:t>
            </a:r>
          </a:p>
          <a:p>
            <a:pPr algn="ctr"/>
            <a:r>
              <a:rPr lang="lt-LT" b="1" dirty="0">
                <a:solidFill>
                  <a:schemeClr val="tx1"/>
                </a:solidFill>
              </a:rPr>
              <a:t>Atvirumas kultūriniam kitoniškumui</a:t>
            </a:r>
          </a:p>
          <a:p>
            <a:pPr algn="ctr"/>
            <a:r>
              <a:rPr lang="lt-LT" b="1" dirty="0">
                <a:solidFill>
                  <a:schemeClr val="tx1"/>
                </a:solidFill>
              </a:rPr>
              <a:t>Pagarba</a:t>
            </a:r>
          </a:p>
          <a:p>
            <a:pPr algn="ctr"/>
            <a:r>
              <a:rPr lang="lt-LT" b="1" dirty="0">
                <a:solidFill>
                  <a:schemeClr val="tx1"/>
                </a:solidFill>
              </a:rPr>
              <a:t>Pilietiškumas</a:t>
            </a:r>
          </a:p>
          <a:p>
            <a:pPr algn="ctr"/>
            <a:r>
              <a:rPr lang="lt-LT" b="1" dirty="0" err="1">
                <a:solidFill>
                  <a:schemeClr val="tx1"/>
                </a:solidFill>
              </a:rPr>
              <a:t>Empatija</a:t>
            </a:r>
            <a:endParaRPr lang="lt-LT" b="1" dirty="0">
              <a:solidFill>
                <a:schemeClr val="tx1"/>
              </a:solidFill>
            </a:endParaRPr>
          </a:p>
          <a:p>
            <a:pPr algn="ctr"/>
            <a:r>
              <a:rPr lang="lt-LT" b="1" dirty="0">
                <a:solidFill>
                  <a:schemeClr val="tx1"/>
                </a:solidFill>
              </a:rPr>
              <a:t>Kalbiniai ir daugiakalbiai įgūdžiai</a:t>
            </a:r>
          </a:p>
          <a:p>
            <a:pPr algn="ctr"/>
            <a:r>
              <a:rPr lang="lt-LT" b="1" dirty="0">
                <a:solidFill>
                  <a:schemeClr val="tx1"/>
                </a:solidFill>
              </a:rPr>
              <a:t>Kritinis kultūros supratimas</a:t>
            </a:r>
            <a:endParaRPr lang="en-US" b="1"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8814815" y="3178111"/>
            <a:ext cx="2715899" cy="2546156"/>
          </a:xfrm>
          <a:prstGeom prst="rect">
            <a:avLst/>
          </a:prstGeom>
        </p:spPr>
      </p:pic>
    </p:spTree>
    <p:extLst>
      <p:ext uri="{BB962C8B-B14F-4D97-AF65-F5344CB8AC3E}">
        <p14:creationId xmlns:p14="http://schemas.microsoft.com/office/powerpoint/2010/main" val="52373751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t>ŠIE GEBĖJIMAI REIKALINGI ĮVAIRIOSE GYVENIMO SITUACIJOSE</a:t>
            </a:r>
          </a:p>
        </p:txBody>
      </p:sp>
      <p:sp>
        <p:nvSpPr>
          <p:cNvPr id="3" name="Turinio vietos rezervavimo ženklas 2"/>
          <p:cNvSpPr>
            <a:spLocks noGrp="1"/>
          </p:cNvSpPr>
          <p:nvPr>
            <p:ph idx="1"/>
          </p:nvPr>
        </p:nvSpPr>
        <p:spPr/>
        <p:txBody>
          <a:bodyPr/>
          <a:lstStyle/>
          <a:p>
            <a:pPr algn="ctr"/>
            <a:r>
              <a:rPr lang="lt-LT" sz="2400" b="1" dirty="0" smtClean="0">
                <a:solidFill>
                  <a:schemeClr val="tx1"/>
                </a:solidFill>
              </a:rPr>
              <a:t>Teisingumo</a:t>
            </a:r>
            <a:r>
              <a:rPr lang="lt-LT" sz="2400" b="1" dirty="0">
                <a:solidFill>
                  <a:schemeClr val="tx1"/>
                </a:solidFill>
              </a:rPr>
              <a:t>, sąžiningumo ir lygybės vertinimas</a:t>
            </a:r>
          </a:p>
          <a:p>
            <a:pPr algn="ctr"/>
            <a:r>
              <a:rPr lang="lt-LT" sz="2400" b="1" dirty="0">
                <a:solidFill>
                  <a:schemeClr val="tx1"/>
                </a:solidFill>
              </a:rPr>
              <a:t>Žmogaus orumo ir žmogaus teisių vertinimas</a:t>
            </a:r>
          </a:p>
          <a:p>
            <a:pPr algn="ctr"/>
            <a:r>
              <a:rPr lang="lt-LT" sz="2400" b="1" dirty="0">
                <a:solidFill>
                  <a:schemeClr val="tx1"/>
                </a:solidFill>
              </a:rPr>
              <a:t>Pilietiškumas</a:t>
            </a:r>
          </a:p>
          <a:p>
            <a:pPr algn="ctr"/>
            <a:r>
              <a:rPr lang="lt-LT" sz="2400" b="1" dirty="0" err="1">
                <a:solidFill>
                  <a:schemeClr val="tx1"/>
                </a:solidFill>
              </a:rPr>
              <a:t>Empatija</a:t>
            </a:r>
            <a:endParaRPr lang="lt-LT" sz="2400" b="1" dirty="0">
              <a:solidFill>
                <a:schemeClr val="tx1"/>
              </a:solidFill>
            </a:endParaRPr>
          </a:p>
          <a:p>
            <a:pPr algn="ctr"/>
            <a:r>
              <a:rPr lang="lt-LT" sz="2400" b="1" dirty="0">
                <a:solidFill>
                  <a:schemeClr val="tx1"/>
                </a:solidFill>
              </a:rPr>
              <a:t>Tvarumo supratimas</a:t>
            </a:r>
            <a:endParaRPr lang="pt-BR" sz="2400" b="1"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8488573" y="3599585"/>
            <a:ext cx="2456901" cy="2365453"/>
          </a:xfrm>
          <a:prstGeom prst="rect">
            <a:avLst/>
          </a:prstGeom>
        </p:spPr>
      </p:pic>
    </p:spTree>
    <p:extLst>
      <p:ext uri="{BB962C8B-B14F-4D97-AF65-F5344CB8AC3E}">
        <p14:creationId xmlns:p14="http://schemas.microsoft.com/office/powerpoint/2010/main" val="1137325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t>ŠIE GEBĖJIMAI REIKALINGI ĮVAIRIOSE GYVENIMO SITUACIJOSE</a:t>
            </a: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6" name="Turinio vietos rezervavimo ženklas 5"/>
          <p:cNvSpPr>
            <a:spLocks noGrp="1"/>
          </p:cNvSpPr>
          <p:nvPr>
            <p:ph idx="1"/>
          </p:nvPr>
        </p:nvSpPr>
        <p:spPr/>
        <p:txBody>
          <a:bodyPr/>
          <a:lstStyle/>
          <a:p>
            <a:pPr algn="ctr"/>
            <a:r>
              <a:rPr lang="pt-BR" sz="2400" b="1" dirty="0">
                <a:solidFill>
                  <a:schemeClr val="tx1"/>
                </a:solidFill>
              </a:rPr>
              <a:t>Žmogaus orumo ir žmogaus teisių vertinimas</a:t>
            </a:r>
          </a:p>
          <a:p>
            <a:pPr algn="ctr"/>
            <a:r>
              <a:rPr lang="lt-LT" sz="2400" b="1" dirty="0" smtClean="0">
                <a:solidFill>
                  <a:schemeClr val="tx1"/>
                </a:solidFill>
              </a:rPr>
              <a:t>Atvirumas </a:t>
            </a:r>
            <a:r>
              <a:rPr lang="lt-LT" sz="2400" b="1" dirty="0">
                <a:solidFill>
                  <a:schemeClr val="tx1"/>
                </a:solidFill>
              </a:rPr>
              <a:t>kitoms </a:t>
            </a:r>
            <a:r>
              <a:rPr lang="lt-LT" sz="2400" b="1" dirty="0" smtClean="0">
                <a:solidFill>
                  <a:schemeClr val="tx1"/>
                </a:solidFill>
              </a:rPr>
              <a:t>pasaulėžiūroms</a:t>
            </a:r>
          </a:p>
          <a:p>
            <a:pPr algn="ctr"/>
            <a:r>
              <a:rPr lang="lt-LT" sz="2400" b="1" dirty="0" smtClean="0">
                <a:solidFill>
                  <a:schemeClr val="tx1"/>
                </a:solidFill>
              </a:rPr>
              <a:t>Analitinio </a:t>
            </a:r>
            <a:r>
              <a:rPr lang="lt-LT" sz="2400" b="1" dirty="0">
                <a:solidFill>
                  <a:schemeClr val="tx1"/>
                </a:solidFill>
              </a:rPr>
              <a:t>mąstymo </a:t>
            </a:r>
            <a:r>
              <a:rPr lang="lt-LT" sz="2400" b="1" dirty="0" smtClean="0">
                <a:solidFill>
                  <a:schemeClr val="tx1"/>
                </a:solidFill>
              </a:rPr>
              <a:t>įgūdžiai</a:t>
            </a:r>
          </a:p>
          <a:p>
            <a:pPr algn="ctr"/>
            <a:r>
              <a:rPr lang="lt-LT" sz="2400" b="1" dirty="0" err="1" smtClean="0">
                <a:solidFill>
                  <a:schemeClr val="tx1"/>
                </a:solidFill>
              </a:rPr>
              <a:t>Empatija</a:t>
            </a:r>
            <a:endParaRPr lang="lt-LT" sz="2400" b="1" dirty="0" smtClean="0">
              <a:solidFill>
                <a:schemeClr val="tx1"/>
              </a:solidFill>
            </a:endParaRPr>
          </a:p>
          <a:p>
            <a:pPr algn="ctr"/>
            <a:r>
              <a:rPr lang="lt-LT" sz="2400" b="1" dirty="0">
                <a:solidFill>
                  <a:schemeClr val="tx1"/>
                </a:solidFill>
              </a:rPr>
              <a:t>Kritiškas savęs </a:t>
            </a:r>
            <a:r>
              <a:rPr lang="lt-LT" sz="2400" b="1" dirty="0" smtClean="0">
                <a:solidFill>
                  <a:schemeClr val="tx1"/>
                </a:solidFill>
              </a:rPr>
              <a:t>supratimas</a:t>
            </a:r>
          </a:p>
          <a:p>
            <a:pPr algn="ctr"/>
            <a:r>
              <a:rPr lang="lt-LT" sz="2400" b="1" dirty="0" smtClean="0">
                <a:solidFill>
                  <a:schemeClr val="tx1"/>
                </a:solidFill>
              </a:rPr>
              <a:t>Religijų </a:t>
            </a:r>
            <a:r>
              <a:rPr lang="lt-LT" sz="2400" b="1" dirty="0">
                <a:solidFill>
                  <a:schemeClr val="tx1"/>
                </a:solidFill>
              </a:rPr>
              <a:t>pažinimas ir supratimas</a:t>
            </a:r>
            <a:endParaRPr lang="lt-LT" sz="2400" b="1" dirty="0" smtClean="0">
              <a:solidFill>
                <a:schemeClr val="tx1"/>
              </a:solidFill>
            </a:endParaRPr>
          </a:p>
          <a:p>
            <a:endParaRPr lang="en-US" dirty="0"/>
          </a:p>
        </p:txBody>
      </p:sp>
      <p:pic>
        <p:nvPicPr>
          <p:cNvPr id="7" name="Paveikslėlis 6"/>
          <p:cNvPicPr>
            <a:picLocks noChangeAspect="1"/>
          </p:cNvPicPr>
          <p:nvPr/>
        </p:nvPicPr>
        <p:blipFill>
          <a:blip r:embed="rId2"/>
          <a:stretch>
            <a:fillRect/>
          </a:stretch>
        </p:blipFill>
        <p:spPr>
          <a:xfrm>
            <a:off x="8747528" y="3428999"/>
            <a:ext cx="2682472" cy="1670449"/>
          </a:xfrm>
          <a:prstGeom prst="rect">
            <a:avLst/>
          </a:prstGeom>
        </p:spPr>
      </p:pic>
    </p:spTree>
    <p:extLst>
      <p:ext uri="{BB962C8B-B14F-4D97-AF65-F5344CB8AC3E}">
        <p14:creationId xmlns:p14="http://schemas.microsoft.com/office/powerpoint/2010/main" val="27768744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Autofit/>
          </a:bodyPr>
          <a:lstStyle/>
          <a:p>
            <a:pPr algn="ctr"/>
            <a:r>
              <a:rPr lang="lt-LT" sz="2800" dirty="0"/>
              <a:t>Ar esate įgiję visus gebėjimus, reikalingus imtis veiksmų ginant ir skatinant žmogaus teises, demokratiją ir teisinę valstybę, veiksmingai dalyvauti demokratijos kultūroje ir taikiai gyventi kartu su kitais kultūriškai įvairiose visuomenėse?</a:t>
            </a:r>
            <a:endParaRPr lang="en-US" sz="2800" dirty="0"/>
          </a:p>
        </p:txBody>
      </p:sp>
      <p:pic>
        <p:nvPicPr>
          <p:cNvPr id="5" name="Turinio vietos rezervavimo ženklas 4"/>
          <p:cNvPicPr>
            <a:picLocks noGrp="1" noChangeAspect="1"/>
          </p:cNvPicPr>
          <p:nvPr>
            <p:ph idx="1"/>
          </p:nvPr>
        </p:nvPicPr>
        <p:blipFill>
          <a:blip r:embed="rId2"/>
          <a:stretch>
            <a:fillRect/>
          </a:stretch>
        </p:blipFill>
        <p:spPr>
          <a:xfrm>
            <a:off x="2816681" y="2363829"/>
            <a:ext cx="7047587" cy="3438442"/>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0993430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r>
              <a:rPr lang="lt-LT" dirty="0"/>
              <a:t>Darbo forma : individualus ir grupinis darbas. </a:t>
            </a:r>
            <a:endParaRPr lang="en-US" dirty="0"/>
          </a:p>
        </p:txBody>
      </p:sp>
      <p:sp>
        <p:nvSpPr>
          <p:cNvPr id="3" name="Turinio vietos rezervavimo ženklas 2"/>
          <p:cNvSpPr>
            <a:spLocks noGrp="1"/>
          </p:cNvSpPr>
          <p:nvPr>
            <p:ph idx="1"/>
          </p:nvPr>
        </p:nvSpPr>
        <p:spPr/>
        <p:txBody>
          <a:bodyPr>
            <a:noAutofit/>
          </a:bodyPr>
          <a:lstStyle/>
          <a:p>
            <a:r>
              <a:rPr lang="lt-LT" sz="5400" dirty="0" smtClean="0"/>
              <a:t>Diskusija</a:t>
            </a:r>
            <a:r>
              <a:rPr lang="lt-LT" sz="5400" dirty="0"/>
              <a:t>. ,,</a:t>
            </a:r>
            <a:r>
              <a:rPr lang="lt-LT" sz="5400" dirty="0">
                <a:solidFill>
                  <a:srgbClr val="FF0000"/>
                </a:solidFill>
              </a:rPr>
              <a:t>Demokratinės vertybės man yra svarbios</a:t>
            </a:r>
            <a:r>
              <a:rPr lang="lt-LT" sz="5400" dirty="0"/>
              <a:t>‘‘  arba ,, </a:t>
            </a:r>
            <a:r>
              <a:rPr lang="lt-LT" sz="5400" dirty="0">
                <a:solidFill>
                  <a:srgbClr val="00B050"/>
                </a:solidFill>
              </a:rPr>
              <a:t>Demokratinės vertybės man nerūpi</a:t>
            </a:r>
            <a:r>
              <a:rPr lang="lt-LT" sz="5400" dirty="0"/>
              <a:t>‘‘? </a:t>
            </a:r>
            <a:endParaRPr lang="en-US" sz="54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76478504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dirty="0" smtClean="0">
                <a:ea typeface="Calibri" panose="020F0502020204030204" pitchFamily="34" charset="0"/>
                <a:cs typeface="Times New Roman" panose="02020603050405020304" pitchFamily="18" charset="0"/>
              </a:rPr>
              <a:t>sudaryKITE </a:t>
            </a:r>
            <a:r>
              <a:rPr lang="lt-LT" dirty="0">
                <a:ea typeface="Calibri" panose="020F0502020204030204" pitchFamily="34" charset="0"/>
                <a:cs typeface="Times New Roman" panose="02020603050405020304" pitchFamily="18" charset="0"/>
              </a:rPr>
              <a:t>svarbių DEMOKRATINIŲ </a:t>
            </a:r>
            <a:r>
              <a:rPr lang="lt-LT" dirty="0" smtClean="0">
                <a:ea typeface="Calibri" panose="020F0502020204030204" pitchFamily="34" charset="0"/>
                <a:cs typeface="Times New Roman" panose="02020603050405020304" pitchFamily="18" charset="0"/>
              </a:rPr>
              <a:t>VERTYBIŲ sąrašą </a:t>
            </a:r>
            <a:r>
              <a:rPr lang="lt-LT" sz="1800" dirty="0">
                <a:ea typeface="Calibri" panose="020F0502020204030204" pitchFamily="34" charset="0"/>
                <a:cs typeface="Times New Roman" panose="02020603050405020304" pitchFamily="18" charset="0"/>
              </a:rPr>
              <a:t>(ant popieriaus lapo</a:t>
            </a:r>
            <a:r>
              <a:rPr lang="lt-LT" sz="1800" dirty="0" smtClean="0">
                <a:ea typeface="Calibri" panose="020F0502020204030204" pitchFamily="34" charset="0"/>
                <a:cs typeface="Times New Roman" panose="02020603050405020304" pitchFamily="18" charset="0"/>
              </a:rPr>
              <a:t>)</a:t>
            </a:r>
            <a:endParaRPr lang="en-US" sz="1800" dirty="0"/>
          </a:p>
        </p:txBody>
      </p:sp>
      <p:sp>
        <p:nvSpPr>
          <p:cNvPr id="3" name="Turinio vietos rezervavimo ženklas 2"/>
          <p:cNvSpPr>
            <a:spLocks noGrp="1"/>
          </p:cNvSpPr>
          <p:nvPr>
            <p:ph idx="1"/>
          </p:nvPr>
        </p:nvSpPr>
        <p:spPr/>
        <p:txBody>
          <a:bodyPr>
            <a:normAutofit/>
          </a:bodyPr>
          <a:lstStyle/>
          <a:p>
            <a:r>
              <a:rPr lang="lt-LT" sz="4000" dirty="0">
                <a:solidFill>
                  <a:schemeClr val="tx1"/>
                </a:solidFill>
              </a:rPr>
              <a:t>Dvi komandos ant popieriaus lapo sudaro DEMOKRATIJOS VERTYBIŲ </a:t>
            </a:r>
            <a:r>
              <a:rPr lang="lt-LT" sz="4000" dirty="0" smtClean="0">
                <a:solidFill>
                  <a:schemeClr val="tx1"/>
                </a:solidFill>
              </a:rPr>
              <a:t>sąrašą, kurios </a:t>
            </a:r>
            <a:r>
              <a:rPr lang="lt-LT" sz="4000" dirty="0">
                <a:solidFill>
                  <a:schemeClr val="tx1"/>
                </a:solidFill>
              </a:rPr>
              <a:t>yra svarbios. </a:t>
            </a:r>
            <a:endParaRPr lang="lt-LT" sz="4000" dirty="0" smtClean="0">
              <a:solidFill>
                <a:schemeClr val="tx1"/>
              </a:solidFill>
            </a:endParaRPr>
          </a:p>
          <a:p>
            <a:r>
              <a:rPr lang="lt-LT" sz="4000" dirty="0" smtClean="0">
                <a:solidFill>
                  <a:schemeClr val="tx1"/>
                </a:solidFill>
              </a:rPr>
              <a:t>Diskusijos </a:t>
            </a:r>
            <a:r>
              <a:rPr lang="lt-LT" sz="4000" dirty="0">
                <a:solidFill>
                  <a:schemeClr val="tx1"/>
                </a:solidFill>
              </a:rPr>
              <a:t>metu </a:t>
            </a:r>
            <a:r>
              <a:rPr lang="lt-LT" sz="4000" dirty="0" smtClean="0">
                <a:solidFill>
                  <a:schemeClr val="tx1"/>
                </a:solidFill>
              </a:rPr>
              <a:t>panaudosime </a:t>
            </a:r>
            <a:r>
              <a:rPr lang="lt-LT" sz="4000" dirty="0">
                <a:solidFill>
                  <a:schemeClr val="tx1"/>
                </a:solidFill>
              </a:rPr>
              <a:t>anketos </a:t>
            </a:r>
            <a:r>
              <a:rPr lang="lt-LT" sz="4000" dirty="0" smtClean="0">
                <a:solidFill>
                  <a:schemeClr val="tx1"/>
                </a:solidFill>
              </a:rPr>
              <a:t>rezultatus(anketa įvykdyta prieš savaitę).</a:t>
            </a:r>
            <a:endParaRPr lang="en-US" sz="4000"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10130590" y="1049596"/>
            <a:ext cx="1480635" cy="1480635"/>
          </a:xfrm>
          <a:prstGeom prst="rect">
            <a:avLst/>
          </a:prstGeom>
        </p:spPr>
      </p:pic>
      <p:pic>
        <p:nvPicPr>
          <p:cNvPr id="7" name="Paveikslėlis 6"/>
          <p:cNvPicPr>
            <a:picLocks noChangeAspect="1"/>
          </p:cNvPicPr>
          <p:nvPr/>
        </p:nvPicPr>
        <p:blipFill>
          <a:blip r:embed="rId3"/>
          <a:stretch>
            <a:fillRect/>
          </a:stretch>
        </p:blipFill>
        <p:spPr>
          <a:xfrm>
            <a:off x="9741567" y="3553326"/>
            <a:ext cx="1977189" cy="1977189"/>
          </a:xfrm>
          <a:prstGeom prst="rect">
            <a:avLst/>
          </a:prstGeom>
        </p:spPr>
      </p:pic>
    </p:spTree>
    <p:extLst>
      <p:ext uri="{BB962C8B-B14F-4D97-AF65-F5344CB8AC3E}">
        <p14:creationId xmlns:p14="http://schemas.microsoft.com/office/powerpoint/2010/main" val="331022625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lt-LT" dirty="0" err="1" smtClean="0"/>
              <a:t>Aptakime</a:t>
            </a:r>
            <a:r>
              <a:rPr lang="lt-LT" dirty="0" smtClean="0"/>
              <a:t> tai, ką užrašėte</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3056968" y="1618489"/>
            <a:ext cx="4579019" cy="3436958"/>
          </a:xfrm>
          <a:prstGeom prst="rect">
            <a:avLst/>
          </a:prstGeom>
        </p:spPr>
      </p:pic>
      <p:pic>
        <p:nvPicPr>
          <p:cNvPr id="7" name="Paveikslėlis 6"/>
          <p:cNvPicPr>
            <a:picLocks noChangeAspect="1"/>
          </p:cNvPicPr>
          <p:nvPr/>
        </p:nvPicPr>
        <p:blipFill>
          <a:blip r:embed="rId3"/>
          <a:stretch>
            <a:fillRect/>
          </a:stretch>
        </p:blipFill>
        <p:spPr>
          <a:xfrm>
            <a:off x="3491388" y="2558058"/>
            <a:ext cx="3612082" cy="971526"/>
          </a:xfrm>
          <a:prstGeom prst="rect">
            <a:avLst/>
          </a:prstGeom>
        </p:spPr>
      </p:pic>
    </p:spTree>
    <p:extLst>
      <p:ext uri="{BB962C8B-B14F-4D97-AF65-F5344CB8AC3E}">
        <p14:creationId xmlns:p14="http://schemas.microsoft.com/office/powerpoint/2010/main" val="24294840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en-US" dirty="0" smtClean="0"/>
              <a:t>Anket</a:t>
            </a:r>
            <a:r>
              <a:rPr lang="lt-LT" dirty="0" err="1" smtClean="0"/>
              <a:t>os</a:t>
            </a:r>
            <a:r>
              <a:rPr lang="lt-LT" dirty="0" smtClean="0"/>
              <a:t> </a:t>
            </a:r>
            <a:r>
              <a:rPr lang="en-US" dirty="0" smtClean="0"/>
              <a:t>,,</a:t>
            </a:r>
            <a:r>
              <a:rPr lang="en-US" dirty="0" err="1" smtClean="0"/>
              <a:t>Visuotin</a:t>
            </a:r>
            <a:r>
              <a:rPr lang="lt-LT" dirty="0" err="1" smtClean="0"/>
              <a:t>ių</a:t>
            </a:r>
            <a:r>
              <a:rPr lang="en-US" dirty="0" smtClean="0"/>
              <a:t> </a:t>
            </a:r>
            <a:r>
              <a:rPr lang="en-US" dirty="0" err="1"/>
              <a:t>žmogaus</a:t>
            </a:r>
            <a:r>
              <a:rPr lang="en-US" dirty="0"/>
              <a:t> </a:t>
            </a:r>
            <a:r>
              <a:rPr lang="en-US" dirty="0" err="1"/>
              <a:t>teisių</a:t>
            </a:r>
            <a:r>
              <a:rPr lang="en-US" dirty="0"/>
              <a:t> </a:t>
            </a:r>
            <a:r>
              <a:rPr lang="en-US" dirty="0" err="1"/>
              <a:t>ir</a:t>
            </a:r>
            <a:r>
              <a:rPr lang="en-US" dirty="0"/>
              <a:t> </a:t>
            </a:r>
            <a:r>
              <a:rPr lang="en-US" dirty="0" err="1"/>
              <a:t>laisvių</a:t>
            </a:r>
            <a:r>
              <a:rPr lang="en-US" dirty="0"/>
              <a:t> </a:t>
            </a:r>
            <a:r>
              <a:rPr lang="en-US" dirty="0" err="1"/>
              <a:t>įgyvendinimas</a:t>
            </a:r>
            <a:r>
              <a:rPr lang="en-US" dirty="0"/>
              <a:t> </a:t>
            </a:r>
            <a:r>
              <a:rPr lang="en-US" dirty="0" err="1"/>
              <a:t>mokykloje</a:t>
            </a:r>
            <a:r>
              <a:rPr lang="en-US" dirty="0"/>
              <a:t>’’ </a:t>
            </a:r>
            <a:r>
              <a:rPr lang="lt-LT" dirty="0" smtClean="0"/>
              <a:t/>
            </a:r>
            <a:br>
              <a:rPr lang="lt-LT" dirty="0" smtClean="0"/>
            </a:br>
            <a:r>
              <a:rPr lang="lt-LT" dirty="0"/>
              <a:t/>
            </a:r>
            <a:br>
              <a:rPr lang="lt-LT" dirty="0"/>
            </a:br>
            <a:r>
              <a:rPr lang="lt-LT" dirty="0"/>
              <a:t>rezultatai</a:t>
            </a:r>
            <a:endParaRPr lang="en-US" dirty="0"/>
          </a:p>
        </p:txBody>
      </p:sp>
      <p:sp>
        <p:nvSpPr>
          <p:cNvPr id="3" name="Turinio vietos rezervavimo ženklas 2"/>
          <p:cNvSpPr>
            <a:spLocks noGrp="1"/>
          </p:cNvSpPr>
          <p:nvPr>
            <p:ph idx="1"/>
          </p:nvPr>
        </p:nvSpPr>
        <p:spPr>
          <a:xfrm>
            <a:off x="1451812" y="2871538"/>
            <a:ext cx="6901722" cy="3593591"/>
          </a:xfrm>
        </p:spPr>
        <p:txBody>
          <a:bodyPr/>
          <a:lstStyle/>
          <a:p>
            <a:r>
              <a:rPr lang="en-US" dirty="0">
                <a:solidFill>
                  <a:srgbClr val="FF0000"/>
                </a:solidFill>
                <a:latin typeface="Times New Roman" panose="02020603050405020304" pitchFamily="18" charset="0"/>
                <a:ea typeface="Calibri" panose="020F0502020204030204" pitchFamily="34" charset="0"/>
              </a:rPr>
              <a:t>0 – </a:t>
            </a:r>
            <a:r>
              <a:rPr lang="en-US" dirty="0" err="1">
                <a:solidFill>
                  <a:srgbClr val="FF0000"/>
                </a:solidFill>
                <a:latin typeface="Times New Roman" panose="02020603050405020304" pitchFamily="18" charset="0"/>
                <a:ea typeface="Calibri" panose="020F0502020204030204" pitchFamily="34" charset="0"/>
              </a:rPr>
              <a:t>nežinau</a:t>
            </a:r>
            <a:r>
              <a:rPr lang="en-US" dirty="0">
                <a:solidFill>
                  <a:srgbClr val="FF0000"/>
                </a:solidFill>
                <a:latin typeface="Times New Roman" panose="02020603050405020304" pitchFamily="18" charset="0"/>
                <a:ea typeface="Calibri" panose="020F0502020204030204" pitchFamily="34" charset="0"/>
              </a:rPr>
              <a:t>, 1 – ne , 2 – </a:t>
            </a:r>
            <a:r>
              <a:rPr lang="en-US" dirty="0" err="1">
                <a:solidFill>
                  <a:srgbClr val="FF0000"/>
                </a:solidFill>
                <a:latin typeface="Times New Roman" panose="02020603050405020304" pitchFamily="18" charset="0"/>
                <a:ea typeface="Calibri" panose="020F0502020204030204" pitchFamily="34" charset="0"/>
              </a:rPr>
              <a:t>kartais</a:t>
            </a:r>
            <a:r>
              <a:rPr lang="en-US" dirty="0">
                <a:solidFill>
                  <a:srgbClr val="FF0000"/>
                </a:solidFill>
                <a:latin typeface="Times New Roman" panose="02020603050405020304" pitchFamily="18" charset="0"/>
                <a:ea typeface="Calibri" panose="020F0502020204030204" pitchFamily="34" charset="0"/>
              </a:rPr>
              <a:t>, 3- </a:t>
            </a:r>
            <a:r>
              <a:rPr lang="en-US" dirty="0" err="1">
                <a:solidFill>
                  <a:srgbClr val="FF0000"/>
                </a:solidFill>
                <a:latin typeface="Times New Roman" panose="02020603050405020304" pitchFamily="18" charset="0"/>
                <a:ea typeface="Calibri" panose="020F0502020204030204" pitchFamily="34" charset="0"/>
              </a:rPr>
              <a:t>dažnai</a:t>
            </a:r>
            <a:r>
              <a:rPr lang="en-US" dirty="0">
                <a:solidFill>
                  <a:srgbClr val="FF0000"/>
                </a:solidFill>
                <a:latin typeface="Times New Roman" panose="02020603050405020304" pitchFamily="18" charset="0"/>
                <a:ea typeface="Calibri" panose="020F0502020204030204" pitchFamily="34" charset="0"/>
              </a:rPr>
              <a:t> , 4 – </a:t>
            </a:r>
            <a:r>
              <a:rPr lang="en-US" dirty="0" err="1">
                <a:solidFill>
                  <a:srgbClr val="FF0000"/>
                </a:solidFill>
                <a:latin typeface="Times New Roman" panose="02020603050405020304" pitchFamily="18" charset="0"/>
                <a:ea typeface="Calibri" panose="020F0502020204030204" pitchFamily="34" charset="0"/>
              </a:rPr>
              <a:t>visuomet</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graphicFrame>
        <p:nvGraphicFramePr>
          <p:cNvPr id="5" name="Lentelė 4"/>
          <p:cNvGraphicFramePr>
            <a:graphicFrameLocks noGrp="1"/>
          </p:cNvGraphicFramePr>
          <p:nvPr>
            <p:extLst>
              <p:ext uri="{D42A27DB-BD31-4B8C-83A1-F6EECF244321}">
                <p14:modId xmlns:p14="http://schemas.microsoft.com/office/powerpoint/2010/main" val="1740490498"/>
              </p:ext>
            </p:extLst>
          </p:nvPr>
        </p:nvGraphicFramePr>
        <p:xfrm>
          <a:off x="1623979" y="3472648"/>
          <a:ext cx="6256655" cy="274320"/>
        </p:xfrm>
        <a:graphic>
          <a:graphicData uri="http://schemas.openxmlformats.org/drawingml/2006/table">
            <a:tbl>
              <a:tblPr firstRow="1" firstCol="1" bandRow="1"/>
              <a:tblGrid>
                <a:gridCol w="2918460">
                  <a:extLst>
                    <a:ext uri="{9D8B030D-6E8A-4147-A177-3AD203B41FA5}">
                      <a16:colId xmlns:a16="http://schemas.microsoft.com/office/drawing/2014/main" val="2661012328"/>
                    </a:ext>
                  </a:extLst>
                </a:gridCol>
                <a:gridCol w="667385">
                  <a:extLst>
                    <a:ext uri="{9D8B030D-6E8A-4147-A177-3AD203B41FA5}">
                      <a16:colId xmlns:a16="http://schemas.microsoft.com/office/drawing/2014/main" val="3725804494"/>
                    </a:ext>
                  </a:extLst>
                </a:gridCol>
                <a:gridCol w="667385">
                  <a:extLst>
                    <a:ext uri="{9D8B030D-6E8A-4147-A177-3AD203B41FA5}">
                      <a16:colId xmlns:a16="http://schemas.microsoft.com/office/drawing/2014/main" val="4262592050"/>
                    </a:ext>
                  </a:extLst>
                </a:gridCol>
                <a:gridCol w="667385">
                  <a:extLst>
                    <a:ext uri="{9D8B030D-6E8A-4147-A177-3AD203B41FA5}">
                      <a16:colId xmlns:a16="http://schemas.microsoft.com/office/drawing/2014/main" val="3006034693"/>
                    </a:ext>
                  </a:extLst>
                </a:gridCol>
                <a:gridCol w="668020">
                  <a:extLst>
                    <a:ext uri="{9D8B030D-6E8A-4147-A177-3AD203B41FA5}">
                      <a16:colId xmlns:a16="http://schemas.microsoft.com/office/drawing/2014/main" val="224838494"/>
                    </a:ext>
                  </a:extLst>
                </a:gridCol>
                <a:gridCol w="668020">
                  <a:extLst>
                    <a:ext uri="{9D8B030D-6E8A-4147-A177-3AD203B41FA5}">
                      <a16:colId xmlns:a16="http://schemas.microsoft.com/office/drawing/2014/main" val="2725737788"/>
                    </a:ext>
                  </a:extLst>
                </a:gridCol>
              </a:tblGrid>
              <a:tr h="0">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VŽTD    TEIGINIAI</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spcAft>
                          <a:spcPts val="0"/>
                        </a:spcAft>
                      </a:pPr>
                      <a:r>
                        <a:rPr lang="en-US" sz="1200"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en-US"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3397458"/>
                  </a:ext>
                </a:extLst>
              </a:tr>
            </a:tbl>
          </a:graphicData>
        </a:graphic>
      </p:graphicFrame>
    </p:spTree>
    <p:extLst>
      <p:ext uri="{BB962C8B-B14F-4D97-AF65-F5344CB8AC3E}">
        <p14:creationId xmlns:p14="http://schemas.microsoft.com/office/powerpoint/2010/main" val="410897838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algn="ctr"/>
            <a:r>
              <a:rPr lang="en-US" dirty="0" smtClean="0"/>
              <a:t> </a:t>
            </a:r>
            <a:r>
              <a:rPr lang="lt-LT" sz="4400" dirty="0" smtClean="0"/>
              <a:t>4 TEMA:</a:t>
            </a:r>
            <a:r>
              <a:rPr lang="en-US" sz="4400" dirty="0" smtClean="0">
                <a:ea typeface="Calibri" panose="020F0502020204030204" pitchFamily="34" charset="0"/>
              </a:rPr>
              <a:t> </a:t>
            </a:r>
            <a:r>
              <a:rPr lang="lt-LT" sz="4400" dirty="0">
                <a:ea typeface="Times New Roman" panose="02020603050405020304" pitchFamily="18" charset="0"/>
              </a:rPr>
              <a:t>Įvadas į pagrindines demokratiško piliečio kompetencijas. Vertybės.</a:t>
            </a:r>
            <a:r>
              <a:rPr lang="en-US" dirty="0"/>
              <a:t/>
            </a:r>
            <a:br>
              <a:rPr lang="en-US" dirty="0"/>
            </a:br>
            <a:r>
              <a:rPr lang="en-US" dirty="0"/>
              <a:t/>
            </a:r>
            <a:br>
              <a:rPr lang="en-US" dirty="0"/>
            </a:br>
            <a:r>
              <a:rPr lang="en-US" dirty="0"/>
              <a:t/>
            </a:r>
            <a:br>
              <a:rPr lang="en-US" dirty="0"/>
            </a:br>
            <a:r>
              <a:rPr lang="en-US" dirty="0" smtClean="0"/>
              <a:t> </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131362" y="149775"/>
            <a:ext cx="10178322" cy="933068"/>
          </a:xfrm>
        </p:spPr>
        <p:txBody>
          <a:bodyPr>
            <a:normAutofit fontScale="90000"/>
          </a:bodyPr>
          <a:lstStyle/>
          <a:p>
            <a:pPr marL="228600" lvl="0" indent="-228600">
              <a:lnSpc>
                <a:spcPct val="110000"/>
              </a:lnSpc>
              <a:spcBef>
                <a:spcPts val="700"/>
              </a:spcBef>
            </a:pPr>
            <a:r>
              <a:rPr lang="lt-LT" sz="2000" cap="none" spc="0" dirty="0" smtClean="0">
                <a:solidFill>
                  <a:prstClr val="black">
                    <a:lumMod val="65000"/>
                    <a:lumOff val="35000"/>
                  </a:prstClr>
                </a:solidFill>
                <a:latin typeface="Gill Sans MT" panose="020B0502020104020203"/>
                <a:ea typeface="+mn-ea"/>
                <a:cs typeface="+mn-cs"/>
              </a:rPr>
              <a:t/>
            </a:r>
            <a:br>
              <a:rPr lang="lt-LT" sz="2000" cap="none" spc="0" dirty="0" smtClean="0">
                <a:solidFill>
                  <a:prstClr val="black">
                    <a:lumMod val="65000"/>
                    <a:lumOff val="35000"/>
                  </a:prstClr>
                </a:solidFill>
                <a:latin typeface="Gill Sans MT" panose="020B0502020104020203"/>
                <a:ea typeface="+mn-ea"/>
                <a:cs typeface="+mn-cs"/>
              </a:rPr>
            </a:br>
            <a:r>
              <a:rPr lang="lt-LT" sz="2000" cap="none" spc="0" dirty="0">
                <a:solidFill>
                  <a:prstClr val="black">
                    <a:lumMod val="65000"/>
                    <a:lumOff val="35000"/>
                  </a:prstClr>
                </a:solidFill>
                <a:latin typeface="Gill Sans MT" panose="020B0502020104020203"/>
                <a:ea typeface="+mn-ea"/>
                <a:cs typeface="+mn-cs"/>
              </a:rPr>
              <a:t/>
            </a:r>
            <a:br>
              <a:rPr lang="lt-LT" sz="2000" cap="none" spc="0" dirty="0">
                <a:solidFill>
                  <a:prstClr val="black">
                    <a:lumMod val="65000"/>
                    <a:lumOff val="35000"/>
                  </a:prstClr>
                </a:solidFill>
                <a:latin typeface="Gill Sans MT" panose="020B0502020104020203"/>
                <a:ea typeface="+mn-ea"/>
                <a:cs typeface="+mn-cs"/>
              </a:rPr>
            </a:br>
            <a:r>
              <a:rPr lang="lt-LT" sz="2000" cap="none" spc="0" dirty="0" smtClean="0">
                <a:solidFill>
                  <a:prstClr val="black">
                    <a:lumMod val="65000"/>
                    <a:lumOff val="35000"/>
                  </a:prstClr>
                </a:solidFill>
                <a:latin typeface="Gill Sans MT" panose="020B0502020104020203"/>
                <a:ea typeface="+mn-ea"/>
                <a:cs typeface="+mn-cs"/>
              </a:rPr>
              <a:t/>
            </a:r>
            <a:br>
              <a:rPr lang="lt-LT" sz="2000" cap="none" spc="0" dirty="0" smtClean="0">
                <a:solidFill>
                  <a:prstClr val="black">
                    <a:lumMod val="65000"/>
                    <a:lumOff val="35000"/>
                  </a:prstClr>
                </a:solidFill>
                <a:latin typeface="Gill Sans MT" panose="020B0502020104020203"/>
                <a:ea typeface="+mn-ea"/>
                <a:cs typeface="+mn-cs"/>
              </a:rPr>
            </a:br>
            <a:endParaRPr lang="en-US" dirty="0"/>
          </a:p>
        </p:txBody>
      </p:sp>
      <p:pic>
        <p:nvPicPr>
          <p:cNvPr id="7" name="Turinio vietos rezervavimo ženklas 6"/>
          <p:cNvPicPr>
            <a:picLocks noGrp="1" noChangeAspect="1"/>
          </p:cNvPicPr>
          <p:nvPr>
            <p:ph idx="1"/>
          </p:nvPr>
        </p:nvPicPr>
        <p:blipFill rotWithShape="1">
          <a:blip r:embed="rId2"/>
          <a:srcRect l="11515" t="22556" r="53400" b="13697"/>
          <a:stretch/>
        </p:blipFill>
        <p:spPr>
          <a:xfrm>
            <a:off x="1211179" y="225347"/>
            <a:ext cx="5831305" cy="5959666"/>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01015543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101510"/>
          </a:xfrm>
        </p:spPr>
        <p:txBody>
          <a:bodyPr/>
          <a:lstStyle/>
          <a:p>
            <a:r>
              <a:rPr lang="en-US" dirty="0" err="1" smtClean="0"/>
              <a:t>sudar</a:t>
            </a:r>
            <a:r>
              <a:rPr lang="lt-LT" dirty="0" err="1" smtClean="0"/>
              <a:t>yk</a:t>
            </a:r>
            <a:r>
              <a:rPr lang="en-US" dirty="0" smtClean="0"/>
              <a:t> </a:t>
            </a:r>
            <a:r>
              <a:rPr lang="en-US" dirty="0" err="1"/>
              <a:t>savo</a:t>
            </a:r>
            <a:r>
              <a:rPr lang="en-US" dirty="0"/>
              <a:t> </a:t>
            </a:r>
            <a:r>
              <a:rPr lang="en-US" dirty="0" err="1"/>
              <a:t>vertybių</a:t>
            </a:r>
            <a:r>
              <a:rPr lang="en-US" dirty="0"/>
              <a:t> </a:t>
            </a:r>
            <a:r>
              <a:rPr lang="en-US" dirty="0" err="1"/>
              <a:t>sąrašą</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6" name="Turinio vietos rezervavimo ženklas 5"/>
          <p:cNvSpPr>
            <a:spLocks noGrp="1"/>
          </p:cNvSpPr>
          <p:nvPr>
            <p:ph idx="1"/>
          </p:nvPr>
        </p:nvSpPr>
        <p:spPr>
          <a:xfrm>
            <a:off x="1251678" y="1748589"/>
            <a:ext cx="10178322" cy="4131003"/>
          </a:xfrm>
        </p:spPr>
        <p:txBody>
          <a:bodyPr>
            <a:normAutofit fontScale="70000" lnSpcReduction="20000"/>
          </a:bodyPr>
          <a:lstStyle/>
          <a:p>
            <a:r>
              <a:rPr lang="en-US" sz="5400" dirty="0">
                <a:solidFill>
                  <a:schemeClr val="tx1"/>
                </a:solidFill>
              </a:rPr>
              <a:t>Jeigu </a:t>
            </a:r>
            <a:r>
              <a:rPr lang="en-US" sz="5400" dirty="0" err="1">
                <a:solidFill>
                  <a:schemeClr val="tx1"/>
                </a:solidFill>
              </a:rPr>
              <a:t>yra</a:t>
            </a:r>
            <a:r>
              <a:rPr lang="en-US" sz="5400" dirty="0">
                <a:solidFill>
                  <a:schemeClr val="tx1"/>
                </a:solidFill>
              </a:rPr>
              <a:t> </a:t>
            </a:r>
            <a:r>
              <a:rPr lang="en-US" sz="5400" dirty="0" err="1" smtClean="0">
                <a:solidFill>
                  <a:schemeClr val="tx1"/>
                </a:solidFill>
              </a:rPr>
              <a:t>dalyvių</a:t>
            </a:r>
            <a:r>
              <a:rPr lang="en-US" sz="5400" dirty="0" smtClean="0">
                <a:solidFill>
                  <a:schemeClr val="tx1"/>
                </a:solidFill>
              </a:rPr>
              <a:t>,</a:t>
            </a:r>
            <a:r>
              <a:rPr lang="lt-LT" sz="5400" dirty="0" smtClean="0">
                <a:solidFill>
                  <a:schemeClr val="tx1"/>
                </a:solidFill>
              </a:rPr>
              <a:t> </a:t>
            </a:r>
            <a:r>
              <a:rPr lang="en-US" sz="5400" dirty="0" err="1" smtClean="0">
                <a:solidFill>
                  <a:schemeClr val="tx1"/>
                </a:solidFill>
              </a:rPr>
              <a:t>kuriems</a:t>
            </a:r>
            <a:r>
              <a:rPr lang="en-US" sz="5400" dirty="0" smtClean="0">
                <a:solidFill>
                  <a:schemeClr val="tx1"/>
                </a:solidFill>
              </a:rPr>
              <a:t> </a:t>
            </a:r>
            <a:r>
              <a:rPr lang="en-US" sz="5400" dirty="0" err="1">
                <a:solidFill>
                  <a:schemeClr val="tx1"/>
                </a:solidFill>
              </a:rPr>
              <a:t>demokratijos</a:t>
            </a:r>
            <a:r>
              <a:rPr lang="en-US" sz="5400" dirty="0">
                <a:solidFill>
                  <a:schemeClr val="tx1"/>
                </a:solidFill>
              </a:rPr>
              <a:t> </a:t>
            </a:r>
            <a:r>
              <a:rPr lang="en-US" sz="5400" dirty="0" err="1">
                <a:solidFill>
                  <a:schemeClr val="tx1"/>
                </a:solidFill>
              </a:rPr>
              <a:t>vertybės</a:t>
            </a:r>
            <a:r>
              <a:rPr lang="en-US" sz="5400" dirty="0">
                <a:solidFill>
                  <a:schemeClr val="tx1"/>
                </a:solidFill>
              </a:rPr>
              <a:t> </a:t>
            </a:r>
            <a:r>
              <a:rPr lang="en-US" sz="5400" dirty="0" err="1">
                <a:solidFill>
                  <a:schemeClr val="tx1"/>
                </a:solidFill>
              </a:rPr>
              <a:t>nesvarbios</a:t>
            </a:r>
            <a:r>
              <a:rPr lang="en-US" sz="5400" dirty="0">
                <a:solidFill>
                  <a:schemeClr val="tx1"/>
                </a:solidFill>
              </a:rPr>
              <a:t> </a:t>
            </a:r>
            <a:r>
              <a:rPr lang="lt-LT" sz="5400" dirty="0" smtClean="0">
                <a:solidFill>
                  <a:schemeClr val="tx1"/>
                </a:solidFill>
              </a:rPr>
              <a:t>padiskutuokime</a:t>
            </a:r>
            <a:r>
              <a:rPr lang="en-US" sz="5400" dirty="0" smtClean="0">
                <a:solidFill>
                  <a:schemeClr val="tx1"/>
                </a:solidFill>
              </a:rPr>
              <a:t>, </a:t>
            </a:r>
            <a:r>
              <a:rPr lang="en-US" sz="5400" dirty="0" err="1" smtClean="0">
                <a:solidFill>
                  <a:schemeClr val="tx1"/>
                </a:solidFill>
              </a:rPr>
              <a:t>kodėl</a:t>
            </a:r>
            <a:r>
              <a:rPr lang="en-US" sz="5400" dirty="0" smtClean="0">
                <a:solidFill>
                  <a:schemeClr val="tx1"/>
                </a:solidFill>
              </a:rPr>
              <a:t>? </a:t>
            </a:r>
            <a:endParaRPr lang="lt-LT" sz="5400" dirty="0" smtClean="0">
              <a:solidFill>
                <a:schemeClr val="tx1"/>
              </a:solidFill>
            </a:endParaRPr>
          </a:p>
          <a:p>
            <a:r>
              <a:rPr lang="en-US" sz="5400" dirty="0" err="1" smtClean="0">
                <a:solidFill>
                  <a:srgbClr val="00B050"/>
                </a:solidFill>
              </a:rPr>
              <a:t>Mok</a:t>
            </a:r>
            <a:r>
              <a:rPr lang="lt-LT" sz="5400" dirty="0" err="1" smtClean="0">
                <a:solidFill>
                  <a:srgbClr val="00B050"/>
                </a:solidFill>
              </a:rPr>
              <a:t>yki</a:t>
            </a:r>
            <a:r>
              <a:rPr lang="en-US" sz="5400" dirty="0" err="1" smtClean="0">
                <a:solidFill>
                  <a:srgbClr val="00B050"/>
                </a:solidFill>
              </a:rPr>
              <a:t>mės</a:t>
            </a:r>
            <a:r>
              <a:rPr lang="en-US" sz="5400" dirty="0" smtClean="0">
                <a:solidFill>
                  <a:srgbClr val="00B050"/>
                </a:solidFill>
              </a:rPr>
              <a:t> </a:t>
            </a:r>
            <a:r>
              <a:rPr lang="en-US" sz="5400" dirty="0" err="1">
                <a:solidFill>
                  <a:srgbClr val="00B050"/>
                </a:solidFill>
              </a:rPr>
              <a:t>priimti</a:t>
            </a:r>
            <a:r>
              <a:rPr lang="en-US" sz="5400" dirty="0">
                <a:solidFill>
                  <a:srgbClr val="00B050"/>
                </a:solidFill>
              </a:rPr>
              <a:t> </a:t>
            </a:r>
            <a:r>
              <a:rPr lang="en-US" sz="5400" dirty="0" err="1">
                <a:solidFill>
                  <a:srgbClr val="00B050"/>
                </a:solidFill>
              </a:rPr>
              <a:t>kitokią</a:t>
            </a:r>
            <a:r>
              <a:rPr lang="en-US" sz="5400" dirty="0">
                <a:solidFill>
                  <a:srgbClr val="00B050"/>
                </a:solidFill>
              </a:rPr>
              <a:t> </a:t>
            </a:r>
            <a:r>
              <a:rPr lang="en-US" sz="5400" dirty="0" err="1" smtClean="0">
                <a:solidFill>
                  <a:srgbClr val="00B050"/>
                </a:solidFill>
              </a:rPr>
              <a:t>nuomonę</a:t>
            </a:r>
            <a:r>
              <a:rPr lang="en-US" sz="5400" dirty="0" smtClean="0">
                <a:solidFill>
                  <a:srgbClr val="00B050"/>
                </a:solidFill>
              </a:rPr>
              <a:t>.</a:t>
            </a:r>
            <a:endParaRPr lang="lt-LT" sz="5400" dirty="0" smtClean="0">
              <a:solidFill>
                <a:srgbClr val="00B050"/>
              </a:solidFill>
            </a:endParaRPr>
          </a:p>
          <a:p>
            <a:r>
              <a:rPr lang="lt-LT" sz="5100" dirty="0">
                <a:solidFill>
                  <a:schemeClr val="tx1"/>
                </a:solidFill>
              </a:rPr>
              <a:t>• Ar renkantis vertybes reikėjo gerai pagalvoti? Kaip jautėtės? Kas buvo sunkiausia?</a:t>
            </a:r>
          </a:p>
          <a:p>
            <a:r>
              <a:rPr lang="lt-LT" sz="5100" dirty="0">
                <a:solidFill>
                  <a:schemeClr val="tx1"/>
                </a:solidFill>
              </a:rPr>
              <a:t>• Kokią įtaką vertybių ugdymui daro gyvenamoji aplinka?</a:t>
            </a:r>
          </a:p>
          <a:p>
            <a:endParaRPr lang="en-US" sz="5400" dirty="0">
              <a:solidFill>
                <a:srgbClr val="00B050"/>
              </a:solidFill>
            </a:endParaRPr>
          </a:p>
        </p:txBody>
      </p:sp>
    </p:spTree>
    <p:extLst>
      <p:ext uri="{BB962C8B-B14F-4D97-AF65-F5344CB8AC3E}">
        <p14:creationId xmlns:p14="http://schemas.microsoft.com/office/powerpoint/2010/main" val="30249606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dirty="0"/>
              <a:t>Sutinkate ar nesutinkate? Kodėl?</a:t>
            </a:r>
            <a:br>
              <a:rPr lang="lt-LT" dirty="0"/>
            </a:br>
            <a:endParaRPr lang="en-US" dirty="0"/>
          </a:p>
        </p:txBody>
      </p:sp>
      <p:sp>
        <p:nvSpPr>
          <p:cNvPr id="3" name="Turinio vietos rezervavimo ženklas 2"/>
          <p:cNvSpPr>
            <a:spLocks noGrp="1"/>
          </p:cNvSpPr>
          <p:nvPr>
            <p:ph idx="1"/>
          </p:nvPr>
        </p:nvSpPr>
        <p:spPr/>
        <p:txBody>
          <a:bodyPr>
            <a:normAutofit fontScale="92500" lnSpcReduction="20000"/>
          </a:bodyPr>
          <a:lstStyle/>
          <a:p>
            <a:r>
              <a:rPr lang="lt-LT" dirty="0" smtClean="0">
                <a:solidFill>
                  <a:schemeClr val="tx1"/>
                </a:solidFill>
              </a:rPr>
              <a:t>POŽIŪRIAI </a:t>
            </a:r>
            <a:r>
              <a:rPr lang="lt-LT" dirty="0">
                <a:solidFill>
                  <a:schemeClr val="tx1"/>
                </a:solidFill>
              </a:rPr>
              <a:t>IR VERTYBĖS</a:t>
            </a:r>
          </a:p>
          <a:p>
            <a:r>
              <a:rPr lang="lt-LT" dirty="0">
                <a:solidFill>
                  <a:schemeClr val="tx1"/>
                </a:solidFill>
              </a:rPr>
              <a:t>• Manau, kad svarbu sužinoti apie pasaulinio teisingumo problemas pasaulyje    TAIP/NE</a:t>
            </a:r>
          </a:p>
          <a:p>
            <a:r>
              <a:rPr lang="lt-LT" dirty="0">
                <a:solidFill>
                  <a:schemeClr val="tx1"/>
                </a:solidFill>
              </a:rPr>
              <a:t>• Tikiu, kad kitų (Lietuvoje (mano gimtojoje šalyje) ir visame pasaulyje) poreikiai ir teisės yra lygūs mano paties poreikiams ir teisėms TAIP/NE</a:t>
            </a:r>
          </a:p>
          <a:p>
            <a:r>
              <a:rPr lang="lt-LT" dirty="0">
                <a:solidFill>
                  <a:schemeClr val="tx1"/>
                </a:solidFill>
              </a:rPr>
              <a:t>• Manau, kad bendruomenėse ir kultūroje, kurioje aš gyvenu, yra geras dalykas turėti įvairių vertybių, įsitikinimų ir tradicijų derinį. TAIP/NE</a:t>
            </a:r>
          </a:p>
          <a:p>
            <a:r>
              <a:rPr lang="lt-LT" dirty="0">
                <a:solidFill>
                  <a:schemeClr val="tx1"/>
                </a:solidFill>
              </a:rPr>
              <a:t>• Jaučiu solidarumą su žmonėmis, su kuriais pasaulyje elgiamasi nesąžiningai TAIP/NE</a:t>
            </a:r>
          </a:p>
          <a:p>
            <a:r>
              <a:rPr lang="lt-LT" dirty="0">
                <a:solidFill>
                  <a:schemeClr val="tx1"/>
                </a:solidFill>
              </a:rPr>
              <a:t>(Aš ne tik gailiu jų ar esu dėkingas už savo gyvenimą, aš stoviu su jais dėl pokyčių)</a:t>
            </a:r>
          </a:p>
          <a:p>
            <a:r>
              <a:rPr lang="lt-LT" dirty="0">
                <a:solidFill>
                  <a:schemeClr val="tx1"/>
                </a:solidFill>
              </a:rPr>
              <a:t>• Jaučiuosi aktyvus pasaulio pilietis (žinau savo teises ir pareigas ir galiu imtis veiksmų, kad pasaulis taptų geresnis) TAIP/NE</a:t>
            </a:r>
          </a:p>
          <a:p>
            <a:r>
              <a:rPr lang="lt-LT" dirty="0">
                <a:hlinkClick r:id="rId2"/>
              </a:rPr>
              <a:t>https://</a:t>
            </a:r>
            <a:r>
              <a:rPr lang="lt-LT" dirty="0" smtClean="0">
                <a:hlinkClick r:id="rId2"/>
              </a:rPr>
              <a:t>rm.coe.int/prems-005521-assessing-competences-for-democratic-culture/1680a3bd41</a:t>
            </a:r>
            <a:endParaRPr lang="lt-LT" dirty="0" smtClean="0"/>
          </a:p>
          <a:p>
            <a:endParaRPr lang="lt-LT" dirty="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8972304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GB" b="1" kern="1600" dirty="0">
                <a:latin typeface="Cambria" panose="02040503050406030204" pitchFamily="18" charset="0"/>
                <a:ea typeface="Times New Roman" panose="02020603050405020304" pitchFamily="18" charset="0"/>
              </a:rPr>
              <a:t>video </a:t>
            </a:r>
            <a:r>
              <a:rPr lang="en-GB" b="1" kern="1600" dirty="0" smtClean="0">
                <a:latin typeface="Cambria" panose="02040503050406030204" pitchFamily="18" charset="0"/>
                <a:ea typeface="Times New Roman" panose="02020603050405020304" pitchFamily="18" charset="0"/>
              </a:rPr>
              <a:t>(</a:t>
            </a:r>
            <a:r>
              <a:rPr lang="lt-LT" b="1" kern="1600" dirty="0" smtClean="0">
                <a:latin typeface="Cambria" panose="02040503050406030204" pitchFamily="18" charset="0"/>
                <a:ea typeface="Times New Roman" panose="02020603050405020304" pitchFamily="18" charset="0"/>
              </a:rPr>
              <a:t>pasirinktinai</a:t>
            </a:r>
            <a:r>
              <a:rPr lang="en-GB" b="1" kern="1600" dirty="0" smtClean="0">
                <a:latin typeface="Cambria" panose="02040503050406030204" pitchFamily="18" charset="0"/>
                <a:ea typeface="Times New Roman" panose="02020603050405020304" pitchFamily="18" charset="0"/>
              </a:rPr>
              <a:t>)</a:t>
            </a:r>
            <a:r>
              <a:rPr lang="lt-LT" b="1" kern="1600" dirty="0" smtClean="0">
                <a:latin typeface="Cambria" panose="02040503050406030204" pitchFamily="18" charset="0"/>
                <a:ea typeface="Times New Roman" panose="02020603050405020304" pitchFamily="18" charset="0"/>
              </a:rPr>
              <a:t> APIE 3 TIPŲ PILIEČIUS</a:t>
            </a:r>
            <a:r>
              <a:rPr lang="en-GB" b="1" kern="1600" dirty="0" smtClean="0">
                <a:latin typeface="Cambria" panose="02040503050406030204" pitchFamily="18" charset="0"/>
                <a:ea typeface="Times New Roman" panose="02020603050405020304" pitchFamily="18" charset="0"/>
              </a:rPr>
              <a:t> </a:t>
            </a:r>
            <a:endParaRPr lang="en-US" dirty="0"/>
          </a:p>
        </p:txBody>
      </p:sp>
      <p:sp>
        <p:nvSpPr>
          <p:cNvPr id="3" name="Turinio vietos rezervavimo ženklas 2"/>
          <p:cNvSpPr>
            <a:spLocks noGrp="1"/>
          </p:cNvSpPr>
          <p:nvPr>
            <p:ph idx="1"/>
          </p:nvPr>
        </p:nvSpPr>
        <p:spPr>
          <a:xfrm>
            <a:off x="1315686" y="1874517"/>
            <a:ext cx="10178322" cy="3593591"/>
          </a:xfrm>
        </p:spPr>
        <p:txBody>
          <a:bodyPr/>
          <a:lstStyle/>
          <a:p>
            <a:pPr>
              <a:lnSpc>
                <a:spcPct val="115000"/>
              </a:lnSpc>
              <a:spcBef>
                <a:spcPts val="1200"/>
              </a:spcBef>
              <a:spcAft>
                <a:spcPts val="0"/>
              </a:spcAft>
            </a:pPr>
            <a:r>
              <a:rPr lang="lt-LT" b="1" u="sng" kern="1600" dirty="0">
                <a:solidFill>
                  <a:schemeClr val="tx1"/>
                </a:solidFill>
                <a:latin typeface="Cambria" panose="02040503050406030204" pitchFamily="18" charset="0"/>
                <a:ea typeface="Times New Roman" panose="02020603050405020304" pitchFamily="18" charset="0"/>
              </a:rPr>
              <a:t>(trys piliečių tipai – demokratinė pilietybė. Trukmė: 2:27)</a:t>
            </a:r>
            <a:endParaRPr lang="lt-LT" b="1" u="sng" kern="1600" dirty="0" smtClean="0">
              <a:solidFill>
                <a:schemeClr val="tx1"/>
              </a:solidFill>
              <a:latin typeface="Cambria" panose="02040503050406030204" pitchFamily="18" charset="0"/>
              <a:ea typeface="Times New Roman" panose="02020603050405020304" pitchFamily="18" charset="0"/>
            </a:endParaRPr>
          </a:p>
          <a:p>
            <a:pPr marL="0" indent="0">
              <a:buNone/>
            </a:pPr>
            <a:r>
              <a:rPr lang="en-US" dirty="0" smtClean="0">
                <a:hlinkClick r:id="rId2"/>
              </a:rPr>
              <a:t>https</a:t>
            </a:r>
            <a:r>
              <a:rPr lang="en-US" dirty="0">
                <a:hlinkClick r:id="rId2"/>
              </a:rPr>
              <a:t>://www.youtube.com/watch?v=-</a:t>
            </a:r>
            <a:r>
              <a:rPr lang="en-US" dirty="0" smtClean="0">
                <a:hlinkClick r:id="rId2"/>
              </a:rPr>
              <a:t>M2z9GgIAtg</a:t>
            </a:r>
            <a:endParaRPr lang="lt-LT" dirty="0" smtClean="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7" name="Paveikslėlis 6"/>
          <p:cNvPicPr>
            <a:picLocks noChangeAspect="1"/>
          </p:cNvPicPr>
          <p:nvPr/>
        </p:nvPicPr>
        <p:blipFill rotWithShape="1">
          <a:blip r:embed="rId3"/>
          <a:srcRect l="6602" t="18715" r="43793" b="18247"/>
          <a:stretch/>
        </p:blipFill>
        <p:spPr>
          <a:xfrm>
            <a:off x="6791863" y="3366649"/>
            <a:ext cx="4491834" cy="1972475"/>
          </a:xfrm>
          <a:prstGeom prst="rect">
            <a:avLst/>
          </a:prstGeom>
        </p:spPr>
      </p:pic>
      <p:pic>
        <p:nvPicPr>
          <p:cNvPr id="5" name="Paveikslėlis 4"/>
          <p:cNvPicPr>
            <a:picLocks noChangeAspect="1"/>
          </p:cNvPicPr>
          <p:nvPr/>
        </p:nvPicPr>
        <p:blipFill>
          <a:blip r:embed="rId4"/>
          <a:stretch>
            <a:fillRect/>
          </a:stretch>
        </p:blipFill>
        <p:spPr>
          <a:xfrm>
            <a:off x="1251678" y="2754196"/>
            <a:ext cx="5517358" cy="2584928"/>
          </a:xfrm>
          <a:prstGeom prst="rect">
            <a:avLst/>
          </a:prstGeom>
        </p:spPr>
      </p:pic>
    </p:spTree>
    <p:extLst>
      <p:ext uri="{BB962C8B-B14F-4D97-AF65-F5344CB8AC3E}">
        <p14:creationId xmlns:p14="http://schemas.microsoft.com/office/powerpoint/2010/main" val="133238998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181239"/>
          </a:xfrm>
        </p:spPr>
        <p:txBody>
          <a:bodyPr>
            <a:normAutofit/>
          </a:bodyPr>
          <a:lstStyle/>
          <a:p>
            <a:pPr algn="ctr"/>
            <a:r>
              <a:rPr lang="lt-LT" sz="2400" dirty="0"/>
              <a:t>Taigi, kokių kompetencijų reikia norint efektyviai veikti kaip piliečiui demokratinėje ir kultūriškai įvairialypėje visuomenėje?</a:t>
            </a:r>
            <a:endParaRPr lang="en-US" sz="2400" dirty="0"/>
          </a:p>
        </p:txBody>
      </p:sp>
      <p:pic>
        <p:nvPicPr>
          <p:cNvPr id="5" name="Turinio vietos rezervavimo ženklas 4"/>
          <p:cNvPicPr>
            <a:picLocks noGrp="1" noChangeAspect="1"/>
          </p:cNvPicPr>
          <p:nvPr>
            <p:ph idx="1"/>
          </p:nvPr>
        </p:nvPicPr>
        <p:blipFill>
          <a:blip r:embed="rId2"/>
          <a:stretch>
            <a:fillRect/>
          </a:stretch>
        </p:blipFill>
        <p:spPr>
          <a:xfrm>
            <a:off x="1942317" y="1563623"/>
            <a:ext cx="8400395" cy="4812055"/>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19104103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en-US" dirty="0"/>
              <a:t>PATIKRINK SAVO ŽINIAS:</a:t>
            </a:r>
            <a:br>
              <a:rPr lang="en-US" dirty="0"/>
            </a:br>
            <a:r>
              <a:rPr lang="en-US" dirty="0"/>
              <a:t>UŽBAIK VERTYBIŲ PAVADINIMUS:</a:t>
            </a:r>
            <a:br>
              <a:rPr lang="en-US" dirty="0"/>
            </a:br>
            <a:endParaRPr lang="en-US" dirty="0"/>
          </a:p>
        </p:txBody>
      </p:sp>
      <p:pic>
        <p:nvPicPr>
          <p:cNvPr id="6" name="Turinio vietos rezervavimo ženklas 5"/>
          <p:cNvPicPr>
            <a:picLocks noGrp="1" noChangeAspect="1"/>
          </p:cNvPicPr>
          <p:nvPr>
            <p:ph sz="half" idx="1"/>
          </p:nvPr>
        </p:nvPicPr>
        <p:blipFill>
          <a:blip r:embed="rId2"/>
          <a:stretch>
            <a:fillRect/>
          </a:stretch>
        </p:blipFill>
        <p:spPr>
          <a:xfrm>
            <a:off x="1417126" y="2358239"/>
            <a:ext cx="4480948" cy="3273836"/>
          </a:xfrm>
          <a:prstGeom prst="rect">
            <a:avLst/>
          </a:prstGeom>
        </p:spPr>
      </p:pic>
      <p:pic>
        <p:nvPicPr>
          <p:cNvPr id="7" name="Turinio vietos rezervavimo ženklas 6"/>
          <p:cNvPicPr>
            <a:picLocks noGrp="1" noChangeAspect="1"/>
          </p:cNvPicPr>
          <p:nvPr>
            <p:ph sz="half" idx="2"/>
          </p:nvPr>
        </p:nvPicPr>
        <p:blipFill>
          <a:blip r:embed="rId3"/>
          <a:stretch>
            <a:fillRect/>
          </a:stretch>
        </p:blipFill>
        <p:spPr>
          <a:xfrm>
            <a:off x="6914965" y="2358239"/>
            <a:ext cx="4267570" cy="3475021"/>
          </a:xfrm>
          <a:prstGeom prst="rect">
            <a:avLst/>
          </a:prstGeom>
        </p:spPr>
      </p:pic>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1350269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NUORODOS</a:t>
            </a:r>
            <a:endParaRPr lang="en-US" dirty="0"/>
          </a:p>
        </p:txBody>
      </p:sp>
      <p:graphicFrame>
        <p:nvGraphicFramePr>
          <p:cNvPr id="5" name="Turinio vietos rezervavimo ženklas 4"/>
          <p:cNvGraphicFramePr>
            <a:graphicFrameLocks noGrp="1"/>
          </p:cNvGraphicFramePr>
          <p:nvPr>
            <p:ph idx="1"/>
            <p:extLst>
              <p:ext uri="{D42A27DB-BD31-4B8C-83A1-F6EECF244321}">
                <p14:modId xmlns:p14="http://schemas.microsoft.com/office/powerpoint/2010/main" val="3852438178"/>
              </p:ext>
            </p:extLst>
          </p:nvPr>
        </p:nvGraphicFramePr>
        <p:xfrm>
          <a:off x="1223196" y="1773933"/>
          <a:ext cx="10179050" cy="4114800"/>
        </p:xfrm>
        <a:graphic>
          <a:graphicData uri="http://schemas.openxmlformats.org/drawingml/2006/table">
            <a:tbl>
              <a:tblPr/>
              <a:tblGrid>
                <a:gridCol w="10179050">
                  <a:extLst>
                    <a:ext uri="{9D8B030D-6E8A-4147-A177-3AD203B41FA5}">
                      <a16:colId xmlns:a16="http://schemas.microsoft.com/office/drawing/2014/main" val="2943315663"/>
                    </a:ext>
                  </a:extLst>
                </a:gridCol>
              </a:tblGrid>
              <a:tr h="3362960">
                <a:tc>
                  <a:txBody>
                    <a:bodyPr/>
                    <a:lstStyle/>
                    <a:p>
                      <a:pPr algn="l">
                        <a:lnSpc>
                          <a:spcPct val="150000"/>
                        </a:lnSpc>
                        <a:spcAft>
                          <a:spcPts val="0"/>
                        </a:spcAft>
                      </a:pPr>
                      <a:r>
                        <a:rPr lang="en-US"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2"/>
                        </a:rPr>
                        <a:t>https://rm.coe.int/prems-005521-assessing-competences-for-democratic-culture/1680a3bd41</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it-IT"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3"/>
                        </a:rPr>
                        <a:t>https://link.springer.com/chapter/10.1007/978-94-6209-172-6_4</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it-IT"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4"/>
                        </a:rPr>
                        <a:t>https://www.youtube.com/watch?v=-M2z9GgIAtg</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lt-LT" sz="1800" dirty="0">
                          <a:effectLst/>
                          <a:latin typeface="Calibri" panose="020F0502020204030204" pitchFamily="34" charset="0"/>
                          <a:ea typeface="Calibri" panose="020F0502020204030204" pitchFamily="34" charset="0"/>
                          <a:cs typeface="Calibri" panose="020F0502020204030204" pitchFamily="34" charset="0"/>
                        </a:rPr>
                        <a:t>N. </a:t>
                      </a:r>
                      <a:r>
                        <a:rPr lang="lt-LT" sz="1800" dirty="0" err="1">
                          <a:effectLst/>
                          <a:latin typeface="Calibri" panose="020F0502020204030204" pitchFamily="34" charset="0"/>
                          <a:ea typeface="Calibri" panose="020F0502020204030204" pitchFamily="34" charset="0"/>
                          <a:cs typeface="Calibri" panose="020F0502020204030204" pitchFamily="34" charset="0"/>
                        </a:rPr>
                        <a:t>Letukienė</a:t>
                      </a:r>
                      <a:r>
                        <a:rPr lang="lt-LT" sz="1800" dirty="0">
                          <a:effectLst/>
                          <a:latin typeface="Calibri" panose="020F0502020204030204" pitchFamily="34" charset="0"/>
                          <a:ea typeface="Calibri" panose="020F0502020204030204" pitchFamily="34" charset="0"/>
                          <a:cs typeface="Calibri" panose="020F0502020204030204" pitchFamily="34" charset="0"/>
                        </a:rPr>
                        <a:t>, S. </a:t>
                      </a:r>
                      <a:r>
                        <a:rPr lang="lt-LT" sz="1800" dirty="0" err="1">
                          <a:effectLst/>
                          <a:latin typeface="Calibri" panose="020F0502020204030204" pitchFamily="34" charset="0"/>
                          <a:ea typeface="Calibri" panose="020F0502020204030204" pitchFamily="34" charset="0"/>
                          <a:cs typeface="Calibri" panose="020F0502020204030204" pitchFamily="34" charset="0"/>
                        </a:rPr>
                        <a:t>Bitlieriūtė</a:t>
                      </a:r>
                      <a:r>
                        <a:rPr lang="lt-LT" sz="1800" dirty="0">
                          <a:effectLst/>
                          <a:latin typeface="Calibri" panose="020F0502020204030204" pitchFamily="34" charset="0"/>
                          <a:ea typeface="Calibri" panose="020F0502020204030204" pitchFamily="34" charset="0"/>
                          <a:cs typeface="Calibri" panose="020F0502020204030204" pitchFamily="34" charset="0"/>
                        </a:rPr>
                        <a:t>, S. Bužinskas. Pilietiškumo pagrindai. IX-X klasei.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it-IT"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5"/>
                        </a:rPr>
                        <a:t>https://european-union.europa.eu/principles-countries-history/principles-and-values/aims-and-values_it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it-IT"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6"/>
                        </a:rPr>
                        <a:t>https://european-union.europa.eu/principles-countries-history/principles-and-values/aims-and-values_lt</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r>
                        <a:rPr lang="it-IT" sz="1800" u="sng" dirty="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7"/>
                        </a:rPr>
                        <a:t>https://</a:t>
                      </a:r>
                      <a:r>
                        <a:rPr lang="it-IT" sz="1800" u="sng" dirty="0" smtClean="0">
                          <a:solidFill>
                            <a:srgbClr val="0000FF"/>
                          </a:solidFill>
                          <a:effectLst/>
                          <a:latin typeface="Calibri" panose="020F0502020204030204" pitchFamily="34" charset="0"/>
                          <a:ea typeface="Calibri" panose="020F0502020204030204" pitchFamily="34" charset="0"/>
                          <a:cs typeface="Calibri" panose="020F0502020204030204" pitchFamily="34" charset="0"/>
                          <a:hlinkClick r:id="rId7"/>
                        </a:rPr>
                        <a:t>european-union.europa.eu/principles-countries-history/principles-and-values/aims-and-values_en</a:t>
                      </a:r>
                      <a:endParaRPr lang="lt-LT" sz="1800" u="sng" dirty="0" smtClean="0">
                        <a:solidFill>
                          <a:srgbClr val="0000FF"/>
                        </a:solidFill>
                        <a:effectLst/>
                        <a:latin typeface="Calibri" panose="020F0502020204030204" pitchFamily="34" charset="0"/>
                        <a:ea typeface="Calibri" panose="020F0502020204030204" pitchFamily="34" charset="0"/>
                        <a:cs typeface="Calibri" panose="020F0502020204030204" pitchFamily="34" charset="0"/>
                      </a:endParaRPr>
                    </a:p>
                    <a:p>
                      <a:pPr algn="l">
                        <a:lnSpc>
                          <a:spcPct val="150000"/>
                        </a:lnSpc>
                        <a:spcAft>
                          <a:spcPts val="0"/>
                        </a:spcAft>
                      </a:pPr>
                      <a:r>
                        <a:rPr lang="en-US" sz="1800" dirty="0" smtClean="0">
                          <a:effectLst/>
                          <a:latin typeface="Calibri" panose="020F0502020204030204" pitchFamily="34" charset="0"/>
                          <a:ea typeface="Calibri" panose="020F0502020204030204" pitchFamily="34" charset="0"/>
                          <a:cs typeface="Times New Roman" panose="02020603050405020304" pitchFamily="18" charset="0"/>
                          <a:hlinkClick r:id="rId8"/>
                        </a:rPr>
                        <a:t>https://www.coe.int/en/web/reference-framework-of-competences-for-democratic-culture/</a:t>
                      </a:r>
                      <a:endParaRPr lang="lt-LT" sz="1800" dirty="0" smtClean="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endParaRPr lang="en-US" sz="1800" dirty="0" smtClean="0">
                        <a:effectLst/>
                        <a:latin typeface="Calibri" panose="020F0502020204030204" pitchFamily="34" charset="0"/>
                        <a:ea typeface="Calibri" panose="020F0502020204030204" pitchFamily="34" charset="0"/>
                        <a:cs typeface="Times New Roman" panose="02020603050405020304" pitchFamily="18" charset="0"/>
                      </a:endParaRPr>
                    </a:p>
                    <a:p>
                      <a:pPr algn="l">
                        <a:lnSpc>
                          <a:spcPct val="150000"/>
                        </a:lnSpc>
                        <a:spcAft>
                          <a:spcPts val="0"/>
                        </a:spcAft>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lnL>
                      <a:noFill/>
                    </a:lnL>
                    <a:lnR>
                      <a:noFill/>
                    </a:lnR>
                    <a:lnT>
                      <a:noFill/>
                    </a:lnT>
                    <a:lnB>
                      <a:noFill/>
                    </a:lnB>
                  </a:tcPr>
                </a:tc>
                <a:extLst>
                  <a:ext uri="{0D108BD9-81ED-4DB2-BD59-A6C34878D82A}">
                    <a16:rowId xmlns:a16="http://schemas.microsoft.com/office/drawing/2014/main" val="4112592109"/>
                  </a:ext>
                </a:extLst>
              </a:tr>
            </a:tbl>
          </a:graphicData>
        </a:graphic>
      </p:graphicFrame>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07883850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Kas yra kompetencija? </a:t>
            </a:r>
            <a:endParaRPr lang="en-US" dirty="0"/>
          </a:p>
        </p:txBody>
      </p:sp>
      <p:sp>
        <p:nvSpPr>
          <p:cNvPr id="3" name="Turinio vietos rezervavimo ženklas 2"/>
          <p:cNvSpPr>
            <a:spLocks noGrp="1"/>
          </p:cNvSpPr>
          <p:nvPr>
            <p:ph idx="1"/>
          </p:nvPr>
        </p:nvSpPr>
        <p:spPr/>
        <p:txBody>
          <a:bodyPr>
            <a:noAutofit/>
          </a:bodyPr>
          <a:lstStyle/>
          <a:p>
            <a:pPr algn="just"/>
            <a:r>
              <a:rPr lang="lt-LT" sz="2800" dirty="0" smtClean="0">
                <a:solidFill>
                  <a:schemeClr val="tx1"/>
                </a:solidFill>
              </a:rPr>
              <a:t>Kompetencija </a:t>
            </a:r>
            <a:r>
              <a:rPr lang="lt-LT" sz="2800" dirty="0">
                <a:solidFill>
                  <a:schemeClr val="tx1"/>
                </a:solidFill>
              </a:rPr>
              <a:t>yra gabumas, potencialas ir gebėjimas arba priemonės įsitraukti į reiškinį. Tai sudėtingas žinių, įgūdžių, supratimo, vertybių, požiūrių ir troškimų derinys, lemiantis veiksmingus, įkūnytus žmogiškus veiksmus tam tikroje srityje. Pasiekimai darbe, asmeniniuose santykiuose ar pilietinėje visuomenėje grindžiami šių žinių deriniu su įgūdžiais, vertybėmis, požiūriais, norais ir motyvacija bei jų taikymu konkrečioje žmogaus aplinkoje tam tikru laiko momentu. Kompetencija reiškia valios, veiksmų ir vertės jausmą. </a:t>
            </a:r>
            <a:endParaRPr lang="en-US" sz="2800"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1844718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s-ES" dirty="0"/>
              <a:t>Su kuo susijusios pagrindinės kompetencijos?</a:t>
            </a:r>
            <a:endParaRPr lang="en-US" dirty="0"/>
          </a:p>
        </p:txBody>
      </p:sp>
      <p:sp>
        <p:nvSpPr>
          <p:cNvPr id="3" name="Turinio vietos rezervavimo ženklas 2"/>
          <p:cNvSpPr>
            <a:spLocks noGrp="1"/>
          </p:cNvSpPr>
          <p:nvPr>
            <p:ph idx="1"/>
          </p:nvPr>
        </p:nvSpPr>
        <p:spPr/>
        <p:txBody>
          <a:bodyPr/>
          <a:lstStyle/>
          <a:p>
            <a:pPr algn="just"/>
            <a:r>
              <a:rPr lang="lt-LT" dirty="0">
                <a:solidFill>
                  <a:schemeClr val="tx1"/>
                </a:solidFill>
              </a:rPr>
              <a:t>Anot </a:t>
            </a:r>
            <a:r>
              <a:rPr lang="lt-LT" dirty="0" err="1">
                <a:solidFill>
                  <a:schemeClr val="tx1"/>
                </a:solidFill>
              </a:rPr>
              <a:t>Audigier</a:t>
            </a:r>
            <a:r>
              <a:rPr lang="lt-LT" dirty="0">
                <a:solidFill>
                  <a:schemeClr val="tx1"/>
                </a:solidFill>
              </a:rPr>
              <a:t>, „...pagrindinės kompetencijos, susijusios su demokratija, yra tos, kurių reikalauja laisvo ir savarankiško asmens, žinančio savo teises ir pareigas visuomenėje, kurioje yra galia nustatyti įstatymus, t. y. bendruomenės gyvenimo taisykles, </a:t>
            </a:r>
            <a:r>
              <a:rPr lang="lt-LT" dirty="0" smtClean="0">
                <a:solidFill>
                  <a:schemeClr val="tx1"/>
                </a:solidFill>
              </a:rPr>
              <a:t>konstrukcija ir </a:t>
            </a:r>
            <a:r>
              <a:rPr lang="lt-LT" dirty="0">
                <a:solidFill>
                  <a:schemeClr val="tx1"/>
                </a:solidFill>
              </a:rPr>
              <a:t>apibrėžti rėmus, kuriuose įgyvendinama kiekvieno laisvė ir kur šią valdžią vykdančių žmonių paskyrimas ir kontrolė yra prižiūrimi visų piliečių“. </a:t>
            </a:r>
            <a:r>
              <a:rPr lang="lt-LT" i="1" dirty="0" err="1">
                <a:solidFill>
                  <a:schemeClr val="tx1"/>
                </a:solidFill>
              </a:rPr>
              <a:t>Audigier</a:t>
            </a:r>
            <a:r>
              <a:rPr lang="lt-LT" i="1" dirty="0">
                <a:solidFill>
                  <a:schemeClr val="tx1"/>
                </a:solidFill>
              </a:rPr>
              <a:t>, F. (2000). Demokratinio pilietiškumo ugdymo pagrindinės sąvokos ir pagrindinės kompetencijos. Strasbūras: Europos Taryba.</a:t>
            </a:r>
            <a:endParaRPr lang="en-US" i="1"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6447786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980071"/>
          </a:xfrm>
        </p:spPr>
        <p:txBody>
          <a:bodyPr>
            <a:normAutofit fontScale="90000"/>
          </a:bodyPr>
          <a:lstStyle/>
          <a:p>
            <a:pPr algn="ctr"/>
            <a:r>
              <a:rPr lang="lt-LT" dirty="0"/>
              <a:t>Vertybės. Kas tai?</a:t>
            </a:r>
            <a:br>
              <a:rPr lang="lt-LT" dirty="0"/>
            </a:br>
            <a:endParaRPr lang="en-US" dirty="0"/>
          </a:p>
        </p:txBody>
      </p:sp>
      <p:sp>
        <p:nvSpPr>
          <p:cNvPr id="3" name="Turinio vietos rezervavimo ženklas 2"/>
          <p:cNvSpPr>
            <a:spLocks noGrp="1"/>
          </p:cNvSpPr>
          <p:nvPr>
            <p:ph idx="1"/>
          </p:nvPr>
        </p:nvSpPr>
        <p:spPr>
          <a:xfrm>
            <a:off x="1251678" y="1197865"/>
            <a:ext cx="10178322" cy="4681728"/>
          </a:xfrm>
        </p:spPr>
        <p:txBody>
          <a:bodyPr>
            <a:normAutofit fontScale="85000" lnSpcReduction="20000"/>
          </a:bodyPr>
          <a:lstStyle/>
          <a:p>
            <a:pPr algn="just"/>
            <a:r>
              <a:rPr lang="lt-LT" dirty="0" smtClean="0">
                <a:solidFill>
                  <a:schemeClr val="tx1"/>
                </a:solidFill>
              </a:rPr>
              <a:t>„</a:t>
            </a:r>
            <a:r>
              <a:rPr lang="lt-LT" dirty="0">
                <a:solidFill>
                  <a:schemeClr val="tx1"/>
                </a:solidFill>
              </a:rPr>
              <a:t>Vertybė – tai, kas asmeniui ar visuomenei reikšminga, kas vertinama doroviniu požiūriu ir tenkina asmens ar visuomenės poreikius.</a:t>
            </a:r>
          </a:p>
          <a:p>
            <a:pPr algn="just"/>
            <a:r>
              <a:rPr lang="lt-LT" dirty="0">
                <a:solidFill>
                  <a:schemeClr val="tx1"/>
                </a:solidFill>
              </a:rPr>
              <a:t>Vertybės – tai elgesio normos ir įsitikinimai. Jos gali ir vienyti žmones, ir skirti. Vertybės perduodamos savo bendruomenės kartoms. Daugelis jų būdingos visoms kultūroms – laisvė, taika, sveikata, meilė. Vertybės paprastai formuojamos šeimoje, vėliau mokykloje. Joms įtakos turi religija ir informacijos priemonės. Žmogaus vertybės neretai kinta su amžiumi. Iš tėvų perėmę jų vertybes, vaikai augdami savo požiūrį į jas keičia, atranda naujų vertybių. Tiesa, subrendę vėl grįžta prie tėvų skiepytų vertybių, o vėliau pas perduoda savo vaikams. Žinoma, gali branginti ir jaunystės vertybes. </a:t>
            </a:r>
          </a:p>
          <a:p>
            <a:pPr algn="just"/>
            <a:r>
              <a:rPr lang="lt-LT" dirty="0">
                <a:solidFill>
                  <a:schemeClr val="tx1"/>
                </a:solidFill>
              </a:rPr>
              <a:t>Kai laikraščiuose skaitome apie skriaudžiamus vaikus ar moteris, kai vaikai tyčiojasi vieni iš kitų, kai vyresni skaudina jaunesnius, tada kyla klausimas, kokiomis vertybėmis jie vadovaujasi. Galima pasakyti, kad smurtas – visame pasaulyje paplitęs reiškinys. Jo griebiamasi siekiant įbauginti, paniekinti, įžeisti. Mes nežinome, kiek vaikų kasdien dvasiškai suluošinama, kiek gyvena nuolat baimindamiesi dėl rytdienos, nepasitiki ne tik draugais, bet ir savo artimaisiais. Smurtą patyrę vaikai jaučiasi nesaugūs, prasčiau mokosi arba visai nenori lankyti mokyklos, pradeda svaigintis alkoholiu ar narkotikais.</a:t>
            </a:r>
          </a:p>
          <a:p>
            <a:pPr algn="just"/>
            <a:r>
              <a:rPr lang="lt-LT" dirty="0">
                <a:solidFill>
                  <a:schemeClr val="tx1"/>
                </a:solidFill>
              </a:rPr>
              <a:t>Iš daugybės smurto priežasčių galėtume išskirti skurdą, agresiją, nedarbą, narkomaniją, televizijos laidas, kuriose rodoma šiurkšti prievarta. Tačiau viena svarbiausių priežasčių yra dvasinių vertybių nuvertėjimas. Vis labiau gėdijamės parodyti užuojautą ar meilę artimui, ištikimybę draugui, o dorybė kartais laikoma yda</a:t>
            </a:r>
            <a:r>
              <a:rPr lang="lt-LT" dirty="0" smtClean="0">
                <a:solidFill>
                  <a:schemeClr val="tx1"/>
                </a:solidFill>
              </a:rPr>
              <a:t>.“</a:t>
            </a:r>
          </a:p>
          <a:p>
            <a:pPr algn="ctr"/>
            <a:r>
              <a:rPr lang="lt-LT" b="1" dirty="0">
                <a:solidFill>
                  <a:srgbClr val="00B050"/>
                </a:solidFill>
              </a:rPr>
              <a:t>AR NORITE PAKEISTI?</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4560460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9D76A-5185-9542-9D9F-D4E0F61B70B9}"/>
              </a:ext>
            </a:extLst>
          </p:cNvPr>
          <p:cNvSpPr>
            <a:spLocks noGrp="1"/>
          </p:cNvSpPr>
          <p:nvPr>
            <p:ph type="title"/>
          </p:nvPr>
        </p:nvSpPr>
        <p:spPr/>
        <p:txBody>
          <a:bodyPr>
            <a:normAutofit fontScale="90000"/>
          </a:bodyPr>
          <a:lstStyle/>
          <a:p>
            <a:pPr algn="ctr"/>
            <a:r>
              <a:rPr lang="en-US" dirty="0"/>
              <a:t/>
            </a:r>
            <a:br>
              <a:rPr lang="en-US" dirty="0"/>
            </a:br>
            <a:r>
              <a:rPr lang="lt-LT" sz="5400" dirty="0"/>
              <a:t>Vertybės:</a:t>
            </a:r>
            <a:r>
              <a:rPr lang="en-US" sz="4800" dirty="0"/>
              <a:t/>
            </a:r>
            <a:br>
              <a:rPr lang="en-US" sz="4800" dirty="0"/>
            </a:br>
            <a:r>
              <a:rPr lang="lt-LT" dirty="0" smtClean="0"/>
              <a:t/>
            </a:r>
            <a:br>
              <a:rPr lang="lt-LT" dirty="0" smtClean="0"/>
            </a:br>
            <a:endParaRPr lang="en-US" dirty="0"/>
          </a:p>
        </p:txBody>
      </p:sp>
      <p:sp>
        <p:nvSpPr>
          <p:cNvPr id="4" name="Footer Placeholder 3">
            <a:extLst>
              <a:ext uri="{FF2B5EF4-FFF2-40B4-BE49-F238E27FC236}">
                <a16:creationId xmlns:a16="http://schemas.microsoft.com/office/drawing/2014/main" id="{9774F9BD-B73B-FC40-B0A3-F4228640D30B}"/>
              </a:ext>
            </a:extLst>
          </p:cNvPr>
          <p:cNvSpPr>
            <a:spLocks noGrp="1"/>
          </p:cNvSpPr>
          <p:nvPr>
            <p:ph type="ftr" sz="quarter" idx="11"/>
          </p:nvPr>
        </p:nvSpPr>
        <p:spPr/>
        <p:txBody>
          <a:bodyPr/>
          <a:lstStyle/>
          <a:p>
            <a:r>
              <a:rPr lang="en-US"/>
              <a:t>Project Number: 2020-1-UK01-KA227-SCH-094437</a:t>
            </a:r>
            <a:endParaRPr lang="en-US" dirty="0"/>
          </a:p>
        </p:txBody>
      </p:sp>
      <p:sp>
        <p:nvSpPr>
          <p:cNvPr id="6" name="Turinio vietos rezervavimo ženklas 5"/>
          <p:cNvSpPr>
            <a:spLocks noGrp="1"/>
          </p:cNvSpPr>
          <p:nvPr>
            <p:ph idx="1"/>
          </p:nvPr>
        </p:nvSpPr>
        <p:spPr/>
        <p:txBody>
          <a:bodyPr/>
          <a:lstStyle/>
          <a:p>
            <a:r>
              <a:rPr lang="it-IT" dirty="0" smtClean="0"/>
              <a:t>.</a:t>
            </a:r>
            <a:endParaRPr lang="en-US" dirty="0"/>
          </a:p>
          <a:p>
            <a:endParaRPr lang="en-US" dirty="0"/>
          </a:p>
        </p:txBody>
      </p:sp>
      <p:graphicFrame>
        <p:nvGraphicFramePr>
          <p:cNvPr id="3" name="Lentelė 2"/>
          <p:cNvGraphicFramePr>
            <a:graphicFrameLocks noGrp="1"/>
          </p:cNvGraphicFramePr>
          <p:nvPr>
            <p:extLst>
              <p:ext uri="{D42A27DB-BD31-4B8C-83A1-F6EECF244321}">
                <p14:modId xmlns:p14="http://schemas.microsoft.com/office/powerpoint/2010/main" val="1933648141"/>
              </p:ext>
            </p:extLst>
          </p:nvPr>
        </p:nvGraphicFramePr>
        <p:xfrm>
          <a:off x="1452205" y="2370603"/>
          <a:ext cx="10179050" cy="3657600"/>
        </p:xfrm>
        <a:graphic>
          <a:graphicData uri="http://schemas.openxmlformats.org/drawingml/2006/table">
            <a:tbl>
              <a:tblPr>
                <a:tableStyleId>{5C22544A-7EE6-4342-B048-85BDC9FD1C3A}</a:tableStyleId>
              </a:tblPr>
              <a:tblGrid>
                <a:gridCol w="10179050">
                  <a:extLst>
                    <a:ext uri="{9D8B030D-6E8A-4147-A177-3AD203B41FA5}">
                      <a16:colId xmlns:a16="http://schemas.microsoft.com/office/drawing/2014/main" val="199668025"/>
                    </a:ext>
                  </a:extLst>
                </a:gridCol>
              </a:tblGrid>
              <a:tr h="2129207">
                <a:tc>
                  <a:txBody>
                    <a:bodyPr/>
                    <a:lstStyle/>
                    <a:p>
                      <a:pPr algn="just">
                        <a:lnSpc>
                          <a:spcPct val="150000"/>
                        </a:lnSpc>
                        <a:spcAft>
                          <a:spcPts val="0"/>
                        </a:spcAft>
                      </a:pPr>
                      <a:r>
                        <a:rPr lang="lt-LT" sz="3200" dirty="0" smtClean="0">
                          <a:effectLst/>
                        </a:rPr>
                        <a:t>Galimybių </a:t>
                      </a:r>
                      <a:r>
                        <a:rPr lang="lt-LT" sz="3200" dirty="0">
                          <a:effectLst/>
                        </a:rPr>
                        <a:t>lygybė, žmogaus teisės ir racionalumas. Intelektinė laisvė, tolerancija, solidarumas, nepriklausomybė ir sambūvis, bendradarbiavimas, konsultacijos, įtraukimas, supratimas ir pagarba kitiems bei aplinkai. </a:t>
                      </a:r>
                      <a:r>
                        <a:rPr lang="lt-LT" sz="3200" dirty="0" smtClean="0">
                          <a:effectLst/>
                        </a:rPr>
                        <a:t>Atsakomybė </a:t>
                      </a:r>
                      <a:r>
                        <a:rPr lang="lt-LT" sz="3200" dirty="0">
                          <a:effectLst/>
                        </a:rPr>
                        <a:t>už sprendimus ir už savo veiksmus.</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a:txBody>
                  <a:tcPr marL="114300" marR="114300" marT="0" marB="0"/>
                </a:tc>
                <a:extLst>
                  <a:ext uri="{0D108BD9-81ED-4DB2-BD59-A6C34878D82A}">
                    <a16:rowId xmlns:a16="http://schemas.microsoft.com/office/drawing/2014/main" val="2130395717"/>
                  </a:ext>
                </a:extLst>
              </a:tr>
            </a:tbl>
          </a:graphicData>
        </a:graphic>
      </p:graphicFrame>
    </p:spTree>
    <p:extLst>
      <p:ext uri="{BB962C8B-B14F-4D97-AF65-F5344CB8AC3E}">
        <p14:creationId xmlns:p14="http://schemas.microsoft.com/office/powerpoint/2010/main" val="8609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en-US" dirty="0"/>
              <a:t>ŽIŪRĖKITE VAIZDO ĮRAŠĄ </a:t>
            </a:r>
            <a:r>
              <a:rPr lang="en-US" dirty="0" smtClean="0"/>
              <a:t>APIE </a:t>
            </a:r>
            <a:r>
              <a:rPr lang="en-US" dirty="0"/>
              <a:t>DEMOKRATINĖS KULTŪROS KOMPETENCIJAS</a:t>
            </a:r>
            <a:br>
              <a:rPr lang="en-US" dirty="0"/>
            </a:br>
            <a:endParaRPr lang="en-US" dirty="0"/>
          </a:p>
        </p:txBody>
      </p:sp>
      <p:sp>
        <p:nvSpPr>
          <p:cNvPr id="3" name="Turinio vietos rezervavimo ženklas 2"/>
          <p:cNvSpPr>
            <a:spLocks noGrp="1"/>
          </p:cNvSpPr>
          <p:nvPr>
            <p:ph idx="1"/>
          </p:nvPr>
        </p:nvSpPr>
        <p:spPr>
          <a:xfrm>
            <a:off x="1251678" y="1563625"/>
            <a:ext cx="10178322" cy="4315968"/>
          </a:xfrm>
        </p:spPr>
        <p:txBody>
          <a:bodyPr>
            <a:normAutofit fontScale="92500" lnSpcReduction="10000"/>
          </a:bodyPr>
          <a:lstStyle/>
          <a:p>
            <a:endParaRPr lang="en-US" dirty="0" smtClean="0"/>
          </a:p>
          <a:p>
            <a:endParaRPr lang="en-US" dirty="0"/>
          </a:p>
          <a:p>
            <a:endParaRPr lang="en-US" dirty="0" smtClean="0"/>
          </a:p>
          <a:p>
            <a:endParaRPr lang="en-US" dirty="0"/>
          </a:p>
          <a:p>
            <a:endParaRPr lang="en-US" dirty="0" smtClean="0"/>
          </a:p>
          <a:p>
            <a:endParaRPr lang="en-US" dirty="0" smtClean="0"/>
          </a:p>
          <a:p>
            <a:endParaRPr lang="en-US" dirty="0"/>
          </a:p>
          <a:p>
            <a:endParaRPr lang="en-US" dirty="0" smtClean="0"/>
          </a:p>
          <a:p>
            <a:endParaRPr lang="en-US" dirty="0"/>
          </a:p>
          <a:p>
            <a:endParaRPr lang="en-US" dirty="0" smtClean="0"/>
          </a:p>
          <a:p>
            <a:r>
              <a:rPr lang="en-US" dirty="0" smtClean="0">
                <a:hlinkClick r:id="rId2"/>
              </a:rPr>
              <a:t>https</a:t>
            </a:r>
            <a:r>
              <a:rPr lang="en-US" dirty="0">
                <a:hlinkClick r:id="rId2"/>
              </a:rPr>
              <a:t>://www.coe.int/en/web/reference-framework-of-competences-for-democratic-culture</a:t>
            </a:r>
            <a:r>
              <a:rPr lang="en-US" dirty="0" smtClean="0">
                <a:hlinkClick r:id="rId2"/>
              </a:rPr>
              <a:t>/</a:t>
            </a:r>
            <a:endParaRPr lang="en-US" dirty="0" smtClean="0"/>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3"/>
          <a:stretch>
            <a:fillRect/>
          </a:stretch>
        </p:blipFill>
        <p:spPr>
          <a:xfrm>
            <a:off x="4169663" y="2278515"/>
            <a:ext cx="4922813" cy="2918478"/>
          </a:xfrm>
          <a:prstGeom prst="rect">
            <a:avLst/>
          </a:prstGeom>
        </p:spPr>
      </p:pic>
    </p:spTree>
    <p:extLst>
      <p:ext uri="{BB962C8B-B14F-4D97-AF65-F5344CB8AC3E}">
        <p14:creationId xmlns:p14="http://schemas.microsoft.com/office/powerpoint/2010/main" val="1941979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en-US" dirty="0"/>
              <a:t>KAD GALĖTUMĖTE NAUDOTIS </a:t>
            </a:r>
            <a:r>
              <a:rPr lang="en-US" dirty="0" smtClean="0"/>
              <a:t>SAVO </a:t>
            </a:r>
            <a:r>
              <a:rPr lang="en-US" dirty="0" smtClean="0">
                <a:solidFill>
                  <a:srgbClr val="FF0000"/>
                </a:solidFill>
              </a:rPr>
              <a:t>TEISĖMIS </a:t>
            </a:r>
            <a:r>
              <a:rPr lang="en-US" dirty="0">
                <a:solidFill>
                  <a:schemeClr val="tx1"/>
                </a:solidFill>
              </a:rPr>
              <a:t>IR </a:t>
            </a:r>
            <a:r>
              <a:rPr lang="en-US" dirty="0" smtClean="0">
                <a:solidFill>
                  <a:srgbClr val="FF0000"/>
                </a:solidFill>
              </a:rPr>
              <a:t>PAREIGOMIS</a:t>
            </a:r>
            <a:r>
              <a:rPr lang="en-US" dirty="0" smtClean="0"/>
              <a:t>, </a:t>
            </a:r>
            <a:r>
              <a:rPr lang="en-US" dirty="0"/>
              <a:t>JUMS REIKIA </a:t>
            </a:r>
            <a:r>
              <a:rPr lang="en-US" dirty="0" smtClean="0"/>
              <a:t>SPECIALIŲ KOMPETENCIJ</a:t>
            </a:r>
            <a:r>
              <a:rPr lang="lt-LT" dirty="0" smtClean="0"/>
              <a:t>Ų</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3149428" y="2286000"/>
            <a:ext cx="6382094" cy="3594100"/>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0332222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en-US" dirty="0"/>
              <a:t>PAGRINDINĖS KOMPETENCIJOS</a:t>
            </a: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11" name="Turinio vietos rezervavimo ženklas 10"/>
          <p:cNvPicPr>
            <a:picLocks noGrp="1" noChangeAspect="1"/>
          </p:cNvPicPr>
          <p:nvPr>
            <p:ph idx="1"/>
          </p:nvPr>
        </p:nvPicPr>
        <p:blipFill>
          <a:blip r:embed="rId2"/>
          <a:stretch>
            <a:fillRect/>
          </a:stretch>
        </p:blipFill>
        <p:spPr>
          <a:xfrm>
            <a:off x="1749143" y="1371600"/>
            <a:ext cx="9065108" cy="4736592"/>
          </a:xfrm>
          <a:prstGeom prst="rect">
            <a:avLst/>
          </a:prstGeom>
        </p:spPr>
      </p:pic>
    </p:spTree>
    <p:extLst>
      <p:ext uri="{BB962C8B-B14F-4D97-AF65-F5344CB8AC3E}">
        <p14:creationId xmlns:p14="http://schemas.microsoft.com/office/powerpoint/2010/main" val="4171292197"/>
      </p:ext>
    </p:extLst>
  </p:cSld>
  <p:clrMapOvr>
    <a:masterClrMapping/>
  </p:clrMapOvr>
  <p:timing>
    <p:tnLst>
      <p:par>
        <p:cTn id="1" dur="indefinite" restart="never" nodeType="tmRoot"/>
      </p:par>
    </p:tnLst>
  </p:timing>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1250</TotalTime>
  <Words>1209</Words>
  <Application>Microsoft Office PowerPoint</Application>
  <PresentationFormat>Plačiaekranė</PresentationFormat>
  <Paragraphs>139</Paragraphs>
  <Slides>26</Slides>
  <Notes>0</Notes>
  <HiddenSlides>0</HiddenSlides>
  <MMClips>0</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26</vt:i4>
      </vt:variant>
    </vt:vector>
  </HeadingPairs>
  <TitlesOfParts>
    <vt:vector size="34" baseType="lpstr">
      <vt:lpstr>Arial</vt:lpstr>
      <vt:lpstr>Calibri</vt:lpstr>
      <vt:lpstr>Cambria</vt:lpstr>
      <vt:lpstr>Gill Sans MT</vt:lpstr>
      <vt:lpstr>Impact</vt:lpstr>
      <vt:lpstr>Times New Roman</vt:lpstr>
      <vt:lpstr>Verdana</vt:lpstr>
      <vt:lpstr>Badge</vt:lpstr>
      <vt:lpstr>DEMOKRATIŠKAS PILIETIS UtenOS „SaulėS“ GImnaZiJA </vt:lpstr>
      <vt:lpstr> 4 TEMA: Įvadas į pagrindines demokratiško piliečio kompetencijas. Vertybės.    </vt:lpstr>
      <vt:lpstr>Kas yra kompetencija? </vt:lpstr>
      <vt:lpstr>Su kuo susijusios pagrindinės kompetencijos?</vt:lpstr>
      <vt:lpstr>Vertybės. Kas tai? </vt:lpstr>
      <vt:lpstr> Vertybės:  </vt:lpstr>
      <vt:lpstr>ŽIŪRĖKITE VAIZDO ĮRAŠĄ APIE DEMOKRATINĖS KULTŪROS KOMPETENCIJAS </vt:lpstr>
      <vt:lpstr>KAD GALĖTUMĖTE NAUDOTIS SAVO TEISĖMIS IR PAREIGOMIS, JUMS REIKIA SPECIALIŲ KOMPETENCIJŲ</vt:lpstr>
      <vt:lpstr>PAGRINDINĖS KOMPETENCIJOS</vt:lpstr>
      <vt:lpstr>ŠIE GEBĖJIMAI REIKALINGI ĮVAIRIOSE GYVENIMO SITUACIJOSE</vt:lpstr>
      <vt:lpstr>ŠIE GEBĖJIMAI REIKALINGI ĮVAIRIOSE GYVENIMO SITUACIJOSE</vt:lpstr>
      <vt:lpstr>ŠIE GEBĖJIMAI REIKALINGI ĮVAIRIOSE GYVENIMO SITUACIJOSE</vt:lpstr>
      <vt:lpstr>ŠIE GEBĖJIMAI REIKALINGI ĮVAIRIOSE GYVENIMO SITUACIJOSE</vt:lpstr>
      <vt:lpstr>ŠIE GEBĖJIMAI REIKALINGI ĮVAIRIOSE GYVENIMO SITUACIJOSE</vt:lpstr>
      <vt:lpstr>Ar esate įgiję visus gebėjimus, reikalingus imtis veiksmų ginant ir skatinant žmogaus teises, demokratiją ir teisinę valstybę, veiksmingai dalyvauti demokratijos kultūroje ir taikiai gyventi kartu su kitais kultūriškai įvairiose visuomenėse?</vt:lpstr>
      <vt:lpstr>Darbo forma : individualus ir grupinis darbas. </vt:lpstr>
      <vt:lpstr>sudaryKITE svarbių DEMOKRATINIŲ VERTYBIŲ sąrašą (ant popieriaus lapo)</vt:lpstr>
      <vt:lpstr>Aptakime tai, ką užrašėte</vt:lpstr>
      <vt:lpstr>Anketos ,,Visuotinių žmogaus teisių ir laisvių įgyvendinimas mokykloje’’   rezultatai</vt:lpstr>
      <vt:lpstr>   </vt:lpstr>
      <vt:lpstr>sudaryk savo vertybių sąrašą</vt:lpstr>
      <vt:lpstr>Sutinkate ar nesutinkate? Kodėl? </vt:lpstr>
      <vt:lpstr>video (pasirinktinai) APIE 3 TIPŲ PILIEČIUS </vt:lpstr>
      <vt:lpstr>Taigi, kokių kompetencijų reikia norint efektyviai veikti kaip piliečiui demokratinėje ir kultūriškai įvairialypėje visuomenėje?</vt:lpstr>
      <vt:lpstr>PATIKRINK SAVO ŽINIAS: UŽBAIK VERTYBIŲ PAVADINIMUS: </vt:lpstr>
      <vt:lpstr>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152</cp:revision>
  <dcterms:created xsi:type="dcterms:W3CDTF">2021-12-01T10:07:52Z</dcterms:created>
  <dcterms:modified xsi:type="dcterms:W3CDTF">2022-08-30T15:52:05Z</dcterms:modified>
</cp:coreProperties>
</file>