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7"/>
  </p:notesMasterIdLst>
  <p:sldIdLst>
    <p:sldId id="258" r:id="rId2"/>
    <p:sldId id="256" r:id="rId3"/>
    <p:sldId id="257" r:id="rId4"/>
    <p:sldId id="291" r:id="rId5"/>
    <p:sldId id="292" r:id="rId6"/>
    <p:sldId id="293" r:id="rId7"/>
    <p:sldId id="295" r:id="rId8"/>
    <p:sldId id="297" r:id="rId9"/>
    <p:sldId id="298" r:id="rId10"/>
    <p:sldId id="299" r:id="rId11"/>
    <p:sldId id="304" r:id="rId12"/>
    <p:sldId id="300" r:id="rId13"/>
    <p:sldId id="302" r:id="rId14"/>
    <p:sldId id="305" r:id="rId15"/>
    <p:sldId id="303" r:id="rId16"/>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81"/>
  </p:normalViewPr>
  <p:slideViewPr>
    <p:cSldViewPr snapToGrid="0" snapToObjects="1">
      <p:cViewPr varScale="1">
        <p:scale>
          <a:sx n="42" d="100"/>
          <a:sy n="42" d="100"/>
        </p:scale>
        <p:origin x="60" y="9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10/7/2022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07/10/2022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07/10/2022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07/10/2022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07/10/2022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07/10/2022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07/10/2022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07/10/2022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07/10/2022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o"/>
              <a:t>Klikk for å redigere hovedtittelstilen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07/10/2022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no"/>
              <a:t>Prosjektnummer: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humanrightscareers.com/issues/ngos-in-europe-advocating-for-human-righ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istockphoto.com/illustrations/more-information"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3sektorius.lt/nisc/nacionaline-nvo-koalicija/" TargetMode="External"/><Relationship Id="rId7" Type="http://schemas.openxmlformats.org/officeDocument/2006/relationships/hyperlink" Target="https://www.istockphoto.com/illustrations/more-information" TargetMode="External"/><Relationship Id="rId2" Type="http://schemas.openxmlformats.org/officeDocument/2006/relationships/hyperlink" Target="https://e-seimas.lrs.lt/portal/legalAct/lt/TAD/TAIS.463439" TargetMode="External"/><Relationship Id="rId1" Type="http://schemas.openxmlformats.org/officeDocument/2006/relationships/slideLayout" Target="../slideLayouts/slideLayout2.xml"/><Relationship Id="rId6" Type="http://schemas.openxmlformats.org/officeDocument/2006/relationships/hyperlink" Target="https://www.lvbos.lt/nvo-kreipimasis-i-vyriausybe/" TargetMode="External"/><Relationship Id="rId5" Type="http://schemas.openxmlformats.org/officeDocument/2006/relationships/hyperlink" Target="http://www.kbca.lt/pages/nvo%20koalicija" TargetMode="External"/><Relationship Id="rId4" Type="http://schemas.openxmlformats.org/officeDocument/2006/relationships/hyperlink" Target="https://www.smtinklas.lt/sketines-nevyriausybines-organizacijos-pasirase-koalicija-formuojancia-asociacijos-sutar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a7b_fForo5s" TargetMode="External"/><Relationship Id="rId2" Type="http://schemas.openxmlformats.org/officeDocument/2006/relationships/slideLayout" Target="../slideLayouts/slideLayout2.xml"/><Relationship Id="rId1" Type="http://schemas.openxmlformats.org/officeDocument/2006/relationships/video" Target="https://www.youtube.com/embed/a7b_fForo5s" TargetMode="Externa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pagalba.org/" TargetMode="External"/><Relationship Id="rId13" Type="http://schemas.openxmlformats.org/officeDocument/2006/relationships/hyperlink" Target="http://nisc.lt/" TargetMode="External"/><Relationship Id="rId3" Type="http://schemas.openxmlformats.org/officeDocument/2006/relationships/hyperlink" Target="http://www.bef.lt/" TargetMode="External"/><Relationship Id="rId7" Type="http://schemas.openxmlformats.org/officeDocument/2006/relationships/hyperlink" Target="http://www.skurdas.lt/" TargetMode="External"/><Relationship Id="rId12" Type="http://schemas.openxmlformats.org/officeDocument/2006/relationships/hyperlink" Target="http://www.sazininga-bankininkyste.lt/lt-pranesimai-lvoa_tapo_beuc_nariu.html" TargetMode="External"/><Relationship Id="rId2" Type="http://schemas.openxmlformats.org/officeDocument/2006/relationships/hyperlink" Target="http://www.lijot.lt/" TargetMode="External"/><Relationship Id="rId1" Type="http://schemas.openxmlformats.org/officeDocument/2006/relationships/slideLayout" Target="../slideLayouts/slideLayout2.xml"/><Relationship Id="rId6" Type="http://schemas.openxmlformats.org/officeDocument/2006/relationships/hyperlink" Target="http://www.lvbos.lt/" TargetMode="External"/><Relationship Id="rId11" Type="http://schemas.openxmlformats.org/officeDocument/2006/relationships/hyperlink" Target="http://pacientutaryba.lt/" TargetMode="External"/><Relationship Id="rId5" Type="http://schemas.openxmlformats.org/officeDocument/2006/relationships/hyperlink" Target="http://www.lygus.lt/" TargetMode="External"/><Relationship Id="rId10" Type="http://schemas.openxmlformats.org/officeDocument/2006/relationships/hyperlink" Target="https://www.hrmi.lt/naujiena/655/" TargetMode="External"/><Relationship Id="rId4" Type="http://schemas.openxmlformats.org/officeDocument/2006/relationships/hyperlink" Target="http://www.lnf.lt/" TargetMode="External"/><Relationship Id="rId9" Type="http://schemas.openxmlformats.org/officeDocument/2006/relationships/hyperlink" Target="http://www.nvovaikamskonfederacija.l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s://www.lvbos.lt/nvo-kreipimasis-i-vyriausybe/" TargetMode="External"/><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no"/>
              <a:t>Prosjektnummer: 2020-1-UK01-KA227-SCH-094437</a:t>
            </a:r>
            <a:endParaRPr lang="en-US" dirty="0"/>
          </a:p>
        </p:txBody>
      </p:sp>
      <p:sp>
        <p:nvSpPr>
          <p:cNvPr id="6" name="Title 1">
            <a:extLst>
              <a:ext uri="{FF2B5EF4-FFF2-40B4-BE49-F238E27FC236}">
                <a16:creationId xmlns:a16="http://schemas.microsoft.com/office/drawing/2014/main" id="{5781A151-F92F-2175-33C3-B9B56EAAC9BA}"/>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7" name="Picture 6">
            <a:extLst>
              <a:ext uri="{FF2B5EF4-FFF2-40B4-BE49-F238E27FC236}">
                <a16:creationId xmlns:a16="http://schemas.microsoft.com/office/drawing/2014/main" id="{4BFF4AF9-7806-5614-B913-0C61A8345829}"/>
              </a:ext>
            </a:extLst>
          </p:cNvPr>
          <p:cNvPicPr>
            <a:picLocks noChangeAspect="1"/>
          </p:cNvPicPr>
          <p:nvPr/>
        </p:nvPicPr>
        <p:blipFill>
          <a:blip r:embed="rId2"/>
          <a:stretch>
            <a:fillRect/>
          </a:stretch>
        </p:blipFill>
        <p:spPr>
          <a:xfrm>
            <a:off x="3443287" y="142875"/>
            <a:ext cx="5457825" cy="4921599"/>
          </a:xfrm>
          <a:prstGeom prst="rect">
            <a:avLst/>
          </a:prstGeom>
        </p:spPr>
      </p:pic>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10 frivillige organisasjoner i Europa som tar til orde for menneskerettigheter</a:t>
            </a:r>
            <a:br>
              <a:rPr lang="en-US" dirty="0"/>
            </a:br>
            <a:endParaRPr lang="en-US" dirty="0"/>
          </a:p>
        </p:txBody>
      </p:sp>
      <p:sp>
        <p:nvSpPr>
          <p:cNvPr id="3" name="Turinio vietos rezervavimo ženklas 2"/>
          <p:cNvSpPr>
            <a:spLocks noGrp="1"/>
          </p:cNvSpPr>
          <p:nvPr>
            <p:ph idx="1"/>
          </p:nvPr>
        </p:nvSpPr>
        <p:spPr/>
        <p:txBody>
          <a:bodyPr/>
          <a:lstStyle/>
          <a:p>
            <a:r>
              <a:rPr lang="no" sz="3600" dirty="0">
                <a:solidFill>
                  <a:schemeClr val="tx1"/>
                </a:solidFill>
              </a:rPr>
              <a:t>NGO-sektoren i Europa er veletablert og leverer viktige tjenester til innbyggerne i Europa og til lokalsamfunn over hele verden.</a:t>
            </a:r>
          </a:p>
          <a:p>
            <a:r>
              <a:rPr lang="no" sz="3600" dirty="0"/>
              <a:t> </a:t>
            </a:r>
            <a:r>
              <a:rPr lang="no" sz="3600" dirty="0">
                <a:hlinkClick r:id="rId2"/>
              </a:rPr>
              <a:t>https://www.humanrightscareers.com/issues/ngos-in-europe-advocating-for-human-rights/</a:t>
            </a:r>
            <a:endParaRPr lang="lt-LT" sz="3600"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801193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Autofit/>
          </a:bodyPr>
          <a:lstStyle/>
          <a:p>
            <a:r>
              <a:rPr lang="no" sz="3600" dirty="0"/>
              <a:t>Frivillig deltakelse i NGO-aktiviteter som uttrykk for statsborgerskap.</a:t>
            </a:r>
          </a:p>
        </p:txBody>
      </p:sp>
      <p:sp>
        <p:nvSpPr>
          <p:cNvPr id="3" name="Turinio vietos rezervavimo ženklas 2"/>
          <p:cNvSpPr>
            <a:spLocks noGrp="1"/>
          </p:cNvSpPr>
          <p:nvPr>
            <p:ph idx="1"/>
          </p:nvPr>
        </p:nvSpPr>
        <p:spPr/>
        <p:txBody>
          <a:bodyPr/>
          <a:lstStyle/>
          <a:p>
            <a:r>
              <a:rPr lang="no" dirty="0">
                <a:solidFill>
                  <a:schemeClr val="tx1"/>
                </a:solidFill>
              </a:rPr>
              <a:t>FOR Å FÅ MER INFORMASJON, GÅ TIL ELEVENS HÅNDBOK</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Paveikslėlis 4"/>
          <p:cNvPicPr>
            <a:picLocks noChangeAspect="1"/>
          </p:cNvPicPr>
          <p:nvPr/>
        </p:nvPicPr>
        <p:blipFill>
          <a:blip r:embed="rId2"/>
          <a:stretch>
            <a:fillRect/>
          </a:stretch>
        </p:blipFill>
        <p:spPr>
          <a:xfrm>
            <a:off x="3962400" y="2696281"/>
            <a:ext cx="3676650" cy="2973761"/>
          </a:xfrm>
          <a:prstGeom prst="rect">
            <a:avLst/>
          </a:prstGeom>
        </p:spPr>
      </p:pic>
      <p:sp>
        <p:nvSpPr>
          <p:cNvPr id="6" name="Stačiakampis 5"/>
          <p:cNvSpPr/>
          <p:nvPr/>
        </p:nvSpPr>
        <p:spPr>
          <a:xfrm>
            <a:off x="3433793" y="5710990"/>
            <a:ext cx="5814092" cy="646331"/>
          </a:xfrm>
          <a:prstGeom prst="rect">
            <a:avLst/>
          </a:prstGeom>
        </p:spPr>
        <p:txBody>
          <a:bodyPr wrap="none">
            <a:spAutoFit/>
          </a:bodyPr>
          <a:lstStyle/>
          <a:p>
            <a:r>
              <a:rPr lang="no" dirty="0">
                <a:hlinkClick r:id="rId3"/>
              </a:rPr>
              <a:t>https://www.istockphoto.com/illustrations/more-information</a:t>
            </a:r>
            <a:endParaRPr lang="lt-LT" dirty="0"/>
          </a:p>
          <a:p>
            <a:endParaRPr lang="en-US" dirty="0"/>
          </a:p>
        </p:txBody>
      </p:sp>
    </p:spTree>
    <p:extLst>
      <p:ext uri="{BB962C8B-B14F-4D97-AF65-F5344CB8AC3E}">
        <p14:creationId xmlns:p14="http://schemas.microsoft.com/office/powerpoint/2010/main" val="3349509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TEST KUNNSKAPET DIN:</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7" name="Turinio vietos rezervavimo ženklas 6"/>
          <p:cNvPicPr>
            <a:picLocks noGrp="1" noChangeAspect="1"/>
          </p:cNvPicPr>
          <p:nvPr>
            <p:ph idx="1"/>
          </p:nvPr>
        </p:nvPicPr>
        <p:blipFill>
          <a:blip r:embed="rId2"/>
          <a:stretch>
            <a:fillRect/>
          </a:stretch>
        </p:blipFill>
        <p:spPr>
          <a:xfrm>
            <a:off x="2596895" y="1250214"/>
            <a:ext cx="6456047" cy="4885410"/>
          </a:xfrm>
          <a:prstGeom prst="rect">
            <a:avLst/>
          </a:prstGeom>
        </p:spPr>
      </p:pic>
    </p:spTree>
    <p:extLst>
      <p:ext uri="{BB962C8B-B14F-4D97-AF65-F5344CB8AC3E}">
        <p14:creationId xmlns:p14="http://schemas.microsoft.com/office/powerpoint/2010/main" val="3383158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TEST KUNNSKAPET DIN:</a:t>
            </a:r>
          </a:p>
        </p:txBody>
      </p:sp>
      <p:sp>
        <p:nvSpPr>
          <p:cNvPr id="3" name="Turinio vietos rezervavimo ženklas 2"/>
          <p:cNvSpPr>
            <a:spLocks noGrp="1"/>
          </p:cNvSpPr>
          <p:nvPr>
            <p:ph idx="1"/>
          </p:nvPr>
        </p:nvSpPr>
        <p:spPr>
          <a:xfrm>
            <a:off x="1251678" y="1408177"/>
            <a:ext cx="10178322" cy="4471416"/>
          </a:xfrm>
        </p:spPr>
        <p:txBody>
          <a:bodyPr>
            <a:normAutofit fontScale="92500" lnSpcReduction="20000"/>
          </a:bodyPr>
          <a:lstStyle/>
          <a:p>
            <a:r>
              <a:rPr lang="no" dirty="0">
                <a:solidFill>
                  <a:schemeClr val="tx1"/>
                </a:solidFill>
              </a:rPr>
              <a:t>5.</a:t>
            </a:r>
          </a:p>
          <a:p>
            <a:r>
              <a:rPr lang="no" dirty="0">
                <a:solidFill>
                  <a:schemeClr val="tx1"/>
                </a:solidFill>
              </a:rPr>
              <a:t>Hvordan er frivillige organisasjoner annerledes? Merk setningene som sanne (T) eller usann (F)</a:t>
            </a:r>
          </a:p>
          <a:p>
            <a:r>
              <a:rPr lang="no" dirty="0">
                <a:solidFill>
                  <a:schemeClr val="tx1"/>
                </a:solidFill>
              </a:rPr>
              <a:t>1. Uavhengig av regjeringen</a:t>
            </a:r>
          </a:p>
          <a:p>
            <a:r>
              <a:rPr lang="no" dirty="0">
                <a:solidFill>
                  <a:schemeClr val="tx1"/>
                </a:solidFill>
              </a:rPr>
              <a:t>2. Frivillig</a:t>
            </a:r>
          </a:p>
          <a:p>
            <a:r>
              <a:rPr lang="no" dirty="0">
                <a:solidFill>
                  <a:schemeClr val="tx1"/>
                </a:solidFill>
              </a:rPr>
              <a:t>3. Søk å gagne en gruppe eller samfunnet for øvrig</a:t>
            </a:r>
          </a:p>
          <a:p>
            <a:r>
              <a:rPr lang="no" dirty="0">
                <a:solidFill>
                  <a:schemeClr val="tx1"/>
                </a:solidFill>
              </a:rPr>
              <a:t>4. Medlemmer kan kun være fysiske personer</a:t>
            </a:r>
          </a:p>
          <a:p>
            <a:endParaRPr lang="en-US" dirty="0">
              <a:solidFill>
                <a:schemeClr val="tx1"/>
              </a:solidFill>
            </a:endParaRPr>
          </a:p>
          <a:p>
            <a:r>
              <a:rPr lang="no" dirty="0">
                <a:solidFill>
                  <a:schemeClr val="tx1"/>
                </a:solidFill>
              </a:rPr>
              <a:t>6.</a:t>
            </a:r>
          </a:p>
          <a:p>
            <a:r>
              <a:rPr lang="no" dirty="0">
                <a:solidFill>
                  <a:schemeClr val="tx1"/>
                </a:solidFill>
              </a:rPr>
              <a:t>Hva er ikke NGO? Merk svarene som sanne (T) eller usann (F)</a:t>
            </a:r>
          </a:p>
          <a:p>
            <a:r>
              <a:rPr lang="no" dirty="0">
                <a:solidFill>
                  <a:schemeClr val="tx1"/>
                </a:solidFill>
              </a:rPr>
              <a:t>1. Politiske partier</a:t>
            </a:r>
          </a:p>
          <a:p>
            <a:r>
              <a:rPr lang="no" dirty="0">
                <a:solidFill>
                  <a:schemeClr val="tx1"/>
                </a:solidFill>
              </a:rPr>
              <a:t>2. Fagforeninger basert på gjensidig eiendomsforvaltning</a:t>
            </a:r>
          </a:p>
          <a:p>
            <a:r>
              <a:rPr lang="no" dirty="0">
                <a:solidFill>
                  <a:schemeClr val="tx1"/>
                </a:solidFill>
              </a:rPr>
              <a:t>3. Fagforeninger</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041288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SLUTTEORD</a:t>
            </a:r>
            <a:br>
              <a:rPr lang="en-US" dirty="0"/>
            </a:br>
            <a:endParaRPr lang="en-US" dirty="0"/>
          </a:p>
        </p:txBody>
      </p:sp>
      <p:sp>
        <p:nvSpPr>
          <p:cNvPr id="3" name="Turinio vietos rezervavimo ženklas 2"/>
          <p:cNvSpPr>
            <a:spLocks noGrp="1"/>
          </p:cNvSpPr>
          <p:nvPr>
            <p:ph idx="1"/>
          </p:nvPr>
        </p:nvSpPr>
        <p:spPr/>
        <p:txBody>
          <a:bodyPr/>
          <a:lstStyle/>
          <a:p>
            <a:r>
              <a:rPr lang="no" dirty="0">
                <a:solidFill>
                  <a:schemeClr val="tx1"/>
                </a:solidFill>
              </a:rPr>
              <a:t>MEDBORGERSKAP er ikke helheten av kunnskap og ferdigheter i medborgerskapsutdanningsmodulen. Vi kan realisere mye i teorien og lære mye i praksis. Men hvis denne kunnskapen og handlingen ikke blir en del av livene våre, vil det ha lite med statsborgerskap å gjøre. Vi kan forstå det grunnleggende om demokrati, staten, samfunnet, kjenne menneskerettigheter og ansvar, være i stand til å gjennomføre ulike prosjekter på skole-, lokalsamfunns- eller til og med statlig nivå. Det kan imidlertid hende at MEDBORGERSKAP ikke blir vår identitet.</a:t>
            </a:r>
          </a:p>
          <a:p>
            <a:r>
              <a:rPr lang="no" dirty="0">
                <a:solidFill>
                  <a:schemeClr val="tx1"/>
                </a:solidFill>
              </a:rPr>
              <a:t>Så hva er det viktigste for å være BORGER? La oss avslutte denne modulen om det demokratiske medborgerskapet i dette spørsmålet som fortsatt skal diskuteres.</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399839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err="1"/>
              <a:t>referanser</a:t>
            </a:r>
            <a:endParaRPr lang="en-US" dirty="0"/>
          </a:p>
        </p:txBody>
      </p:sp>
      <p:sp>
        <p:nvSpPr>
          <p:cNvPr id="3" name="Turinio vietos rezervavimo ženklas 2"/>
          <p:cNvSpPr>
            <a:spLocks noGrp="1"/>
          </p:cNvSpPr>
          <p:nvPr>
            <p:ph idx="1"/>
          </p:nvPr>
        </p:nvSpPr>
        <p:spPr/>
        <p:txBody>
          <a:bodyPr/>
          <a:lstStyle/>
          <a:p>
            <a:pPr lvl="0">
              <a:buClr>
                <a:srgbClr val="2A1A00"/>
              </a:buClr>
            </a:pPr>
            <a:r>
              <a:rPr lang="no" dirty="0">
                <a:solidFill>
                  <a:prstClr val="black">
                    <a:lumMod val="65000"/>
                    <a:lumOff val="35000"/>
                  </a:prstClr>
                </a:solidFill>
                <a:hlinkClick r:id="rId2"/>
              </a:rPr>
              <a:t>https://e-seimas.lrs.lt/portal/legalAct/lt/TAD/TAIS.463439</a:t>
            </a:r>
            <a:endParaRPr lang="lt-LT" dirty="0">
              <a:solidFill>
                <a:prstClr val="black">
                  <a:lumMod val="65000"/>
                  <a:lumOff val="35000"/>
                </a:prstClr>
              </a:solidFill>
            </a:endParaRPr>
          </a:p>
          <a:p>
            <a:pPr lvl="0">
              <a:buClr>
                <a:srgbClr val="2A1A00"/>
              </a:buClr>
            </a:pPr>
            <a:r>
              <a:rPr lang="no" dirty="0">
                <a:solidFill>
                  <a:prstClr val="black">
                    <a:lumMod val="65000"/>
                    <a:lumOff val="35000"/>
                  </a:prstClr>
                </a:solidFill>
                <a:hlinkClick r:id="rId3"/>
              </a:rPr>
              <a:t>http://www.3sektorius.lt/nisc/nacionaline-nvo-koalicija/</a:t>
            </a:r>
            <a:endParaRPr lang="lt-LT" dirty="0">
              <a:solidFill>
                <a:prstClr val="black">
                  <a:lumMod val="65000"/>
                  <a:lumOff val="35000"/>
                </a:prstClr>
              </a:solidFill>
            </a:endParaRPr>
          </a:p>
          <a:p>
            <a:pPr lvl="0">
              <a:buClr>
                <a:srgbClr val="2A1A00"/>
              </a:buClr>
            </a:pPr>
            <a:r>
              <a:rPr lang="no" dirty="0">
                <a:solidFill>
                  <a:prstClr val="black">
                    <a:lumMod val="65000"/>
                    <a:lumOff val="35000"/>
                  </a:prstClr>
                </a:solidFill>
                <a:hlinkClick r:id="rId4"/>
              </a:rPr>
              <a:t>https://www.smtinklas.lt/sketines-nevyriausybines-organizacijos-pasirase-koalicija-formuojancia-asociacijos-sutarti/</a:t>
            </a:r>
            <a:endParaRPr lang="lt-LT" dirty="0">
              <a:solidFill>
                <a:prstClr val="black">
                  <a:lumMod val="65000"/>
                  <a:lumOff val="35000"/>
                </a:prstClr>
              </a:solidFill>
            </a:endParaRPr>
          </a:p>
          <a:p>
            <a:pPr lvl="0">
              <a:buClr>
                <a:srgbClr val="2A1A00"/>
              </a:buClr>
            </a:pPr>
            <a:r>
              <a:rPr lang="no" dirty="0">
                <a:solidFill>
                  <a:prstClr val="black">
                    <a:lumMod val="65000"/>
                    <a:lumOff val="35000"/>
                  </a:prstClr>
                </a:solidFill>
                <a:hlinkClick r:id="rId5"/>
              </a:rPr>
              <a:t>http://www.kbca.lt/pages/nvo%20koalicija</a:t>
            </a:r>
            <a:endParaRPr lang="lt-LT" dirty="0">
              <a:solidFill>
                <a:prstClr val="black">
                  <a:lumMod val="65000"/>
                  <a:lumOff val="35000"/>
                </a:prstClr>
              </a:solidFill>
            </a:endParaRPr>
          </a:p>
          <a:p>
            <a:pPr lvl="0">
              <a:buClr>
                <a:srgbClr val="2A1A00"/>
              </a:buClr>
            </a:pPr>
            <a:r>
              <a:rPr lang="no" dirty="0">
                <a:solidFill>
                  <a:prstClr val="black">
                    <a:lumMod val="65000"/>
                    <a:lumOff val="35000"/>
                  </a:prstClr>
                </a:solidFill>
                <a:hlinkClick r:id="rId6"/>
              </a:rPr>
              <a:t>https://www.lvbos.lt/nvo-kreipimasis-i-vyriausybe/</a:t>
            </a:r>
            <a:endParaRPr lang="lt-LT" dirty="0">
              <a:solidFill>
                <a:prstClr val="black">
                  <a:lumMod val="65000"/>
                  <a:lumOff val="35000"/>
                </a:prstClr>
              </a:solidFill>
            </a:endParaRPr>
          </a:p>
          <a:p>
            <a:pPr>
              <a:buClr>
                <a:srgbClr val="2A1A00"/>
              </a:buClr>
            </a:pPr>
            <a:r>
              <a:rPr lang="no" dirty="0">
                <a:hlinkClick r:id="rId7"/>
              </a:rPr>
              <a:t>https://www.istockphoto.com/illustrations/more-information</a:t>
            </a:r>
            <a:endParaRPr lang="en-US" dirty="0"/>
          </a:p>
          <a:p>
            <a:pPr>
              <a:buClr>
                <a:srgbClr val="2A1A00"/>
              </a:buClr>
            </a:pPr>
            <a:r>
              <a:rPr lang="no" dirty="0"/>
              <a:t>N. </a:t>
            </a:r>
            <a:r>
              <a:rPr lang="no" dirty="0" err="1"/>
              <a:t>Letukienė </a:t>
            </a:r>
            <a:r>
              <a:rPr lang="no" dirty="0"/>
              <a:t>, S. </a:t>
            </a:r>
            <a:r>
              <a:rPr lang="no" dirty="0" err="1"/>
              <a:t>Bitlieriūtė </a:t>
            </a:r>
            <a:r>
              <a:rPr lang="no" dirty="0"/>
              <a:t>, S. </a:t>
            </a:r>
            <a:r>
              <a:rPr lang="no" dirty="0" err="1"/>
              <a:t>Bužinskas </a:t>
            </a:r>
            <a:r>
              <a:rPr lang="no" dirty="0"/>
              <a:t>. </a:t>
            </a:r>
            <a:r>
              <a:rPr lang="no" dirty="0" err="1"/>
              <a:t>Pilietiškumo</a:t>
            </a:r>
            <a:r>
              <a:rPr lang="no" dirty="0"/>
              <a:t> </a:t>
            </a:r>
            <a:r>
              <a:rPr lang="no" dirty="0" err="1"/>
              <a:t>pagrindai </a:t>
            </a:r>
            <a:r>
              <a:rPr lang="no" dirty="0"/>
              <a:t>. IX-X </a:t>
            </a:r>
            <a:r>
              <a:rPr lang="no" dirty="0" err="1"/>
              <a:t>klassei </a:t>
            </a:r>
            <a:r>
              <a:rPr lang="no" dirty="0"/>
              <a:t>. </a:t>
            </a:r>
            <a:r>
              <a:rPr lang="no" dirty="0" err="1"/>
              <a:t>Antroji</a:t>
            </a:r>
            <a:r>
              <a:rPr lang="no" dirty="0"/>
              <a:t> </a:t>
            </a:r>
            <a:r>
              <a:rPr lang="no" dirty="0" err="1"/>
              <a:t>knyga </a:t>
            </a:r>
            <a:r>
              <a:rPr lang="no" dirty="0"/>
              <a:t>.</a:t>
            </a:r>
          </a:p>
          <a:p>
            <a:pPr>
              <a:buClr>
                <a:srgbClr val="2A1A00"/>
              </a:buClr>
            </a:pPr>
            <a:endParaRPr lang="lt-LT" dirty="0"/>
          </a:p>
          <a:p>
            <a:pPr lvl="0">
              <a:buClr>
                <a:srgbClr val="2A1A00"/>
              </a:buClr>
            </a:pPr>
            <a:endParaRPr lang="lt-LT" dirty="0">
              <a:solidFill>
                <a:prstClr val="black">
                  <a:lumMod val="65000"/>
                  <a:lumOff val="35000"/>
                </a:prstClr>
              </a:solidFill>
            </a:endParaRP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044597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no" dirty="0"/>
              <a:t>DEMOKRATISK/ </a:t>
            </a:r>
            <a:br>
              <a:rPr lang="lt-LT" dirty="0"/>
            </a:br>
            <a:r>
              <a:rPr lang="no" dirty="0" err="1"/>
              <a:t>Borgerlig</a:t>
            </a:r>
            <a:r>
              <a:rPr lang="no" dirty="0"/>
              <a:t>  Statsborgerskapsmodul </a:t>
            </a:r>
            <a:br>
              <a:rPr lang="en-US" dirty="0"/>
            </a:br>
            <a:r>
              <a:rPr lang="no" sz="3600" b="1" dirty="0" err="1"/>
              <a:t>Utena </a:t>
            </a:r>
            <a:r>
              <a:rPr lang="no" sz="3600" b="1" dirty="0"/>
              <a:t>“ </a:t>
            </a:r>
            <a:r>
              <a:rPr lang="no" sz="3600" b="1" dirty="0" err="1"/>
              <a:t>Saulė </a:t>
            </a:r>
            <a:r>
              <a:rPr lang="no" sz="3600" b="1" dirty="0"/>
              <a:t>' Gymnasium</a:t>
            </a:r>
            <a:r>
              <a:rPr lang="no" sz="3600" dirty="0"/>
              <a:t> </a:t>
            </a:r>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a:bodyPr>
          <a:lstStyle/>
          <a:p>
            <a:pPr algn="ctr"/>
            <a:r>
              <a:rPr lang="no" dirty="0"/>
              <a:t>TEMA 1 0 : </a:t>
            </a:r>
            <a:r>
              <a:rPr lang="no" dirty="0" err="1"/>
              <a:t>NGO </a:t>
            </a:r>
            <a:r>
              <a:rPr lang="no" sz="2800" dirty="0" err="1"/>
              <a:t>s</a:t>
            </a:r>
            <a:endParaRPr lang="en-US" sz="2800"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no"/>
              <a:t>Prosjektnummer: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sz="2400" dirty="0">
                <a:solidFill>
                  <a:schemeClr val="tx1"/>
                </a:solidFill>
                <a:latin typeface="Georgia" panose="02040502050405020303" pitchFamily="18" charset="0"/>
              </a:rPr>
              <a:t>EMNE 10: </a:t>
            </a:r>
            <a:r>
              <a:rPr lang="no" sz="3100" cap="none" dirty="0" err="1">
                <a:solidFill>
                  <a:schemeClr val="tx1"/>
                </a:solidFill>
              </a:rPr>
              <a:t>NGOer</a:t>
            </a:r>
            <a:r>
              <a:rPr lang="no" sz="3100" cap="none" dirty="0">
                <a:solidFill>
                  <a:schemeClr val="tx1"/>
                </a:solidFill>
              </a:rPr>
              <a:t> </a:t>
            </a:r>
            <a:br>
              <a:rPr lang="lt-LT" sz="3100" cap="none" dirty="0">
                <a:solidFill>
                  <a:schemeClr val="tx1"/>
                </a:solidFill>
              </a:rPr>
            </a:br>
            <a:r>
              <a:rPr lang="no" sz="3100" dirty="0">
                <a:solidFill>
                  <a:schemeClr val="tx1"/>
                </a:solidFill>
              </a:rPr>
              <a:t>I dette kapittelet vil elevene lære om </a:t>
            </a:r>
            <a:r>
              <a:rPr lang="no" sz="3100" cap="none" dirty="0" err="1">
                <a:solidFill>
                  <a:schemeClr val="tx1"/>
                </a:solidFill>
              </a:rPr>
              <a:t>frivillige organisasjoner</a:t>
            </a:r>
            <a:r>
              <a:rPr lang="no" sz="3100" cap="none" dirty="0">
                <a:solidFill>
                  <a:schemeClr val="tx1"/>
                </a:solidFill>
              </a:rPr>
              <a:t> </a:t>
            </a:r>
            <a:r>
              <a:rPr lang="no" sz="3100" dirty="0">
                <a:solidFill>
                  <a:schemeClr val="tx1"/>
                </a:solidFill>
              </a:rPr>
              <a:t>og deres rolle i samfunnet vårt. Aktiv formidling av ideene deres, innsats for å forbedre lokale levekår og hjelpe de dårligststilte er nøkkelspørsmål for diskusjon.</a:t>
            </a:r>
            <a:endParaRPr lang="lt-LT" sz="3100" dirty="0">
              <a:solidFill>
                <a:schemeClr val="tx1"/>
              </a:solidFill>
            </a:endParaRPr>
          </a:p>
        </p:txBody>
      </p:sp>
      <p:sp>
        <p:nvSpPr>
          <p:cNvPr id="3" name="Turinio vietos rezervavimo ženklas 2"/>
          <p:cNvSpPr>
            <a:spLocks noGrp="1"/>
          </p:cNvSpPr>
          <p:nvPr>
            <p:ph idx="1"/>
          </p:nvPr>
        </p:nvSpPr>
        <p:spPr>
          <a:xfrm>
            <a:off x="1251678" y="2302042"/>
            <a:ext cx="10178322" cy="2937470"/>
          </a:xfrm>
        </p:spPr>
        <p:txBody>
          <a:bodyPr>
            <a:normAutofit/>
          </a:bodyPr>
          <a:lstStyle/>
          <a:p>
            <a:endParaRPr lang="lt-LT" dirty="0">
              <a:latin typeface="Georgia" panose="02040502050405020303" pitchFamily="18" charset="0"/>
            </a:endParaRPr>
          </a:p>
          <a:p>
            <a:endParaRPr lang="lt-LT" dirty="0">
              <a:latin typeface="Georgia" panose="02040502050405020303" pitchFamily="18" charset="0"/>
            </a:endParaRPr>
          </a:p>
          <a:p>
            <a:endParaRPr lang="lt-LT" dirty="0">
              <a:solidFill>
                <a:schemeClr val="tx1"/>
              </a:solidFill>
              <a:latin typeface="Georgia" panose="02040502050405020303" pitchFamily="18" charset="0"/>
            </a:endParaRPr>
          </a:p>
          <a:p>
            <a:r>
              <a:rPr lang="no" dirty="0">
                <a:solidFill>
                  <a:schemeClr val="tx1"/>
                </a:solidFill>
                <a:latin typeface="Georgia" panose="02040502050405020303" pitchFamily="18" charset="0"/>
              </a:rPr>
              <a:t>Arbeidsform: Interaktivt foredrag: "NGO-en mekler mellom mann og regjering",</a:t>
            </a:r>
            <a:endParaRPr lang="lt-LT" dirty="0">
              <a:solidFill>
                <a:schemeClr val="tx1"/>
              </a:solidFill>
              <a:latin typeface="Georgia" panose="02040502050405020303" pitchFamily="18" charset="0"/>
            </a:endParaRPr>
          </a:p>
          <a:p>
            <a:r>
              <a:rPr lang="no" dirty="0" err="1">
                <a:solidFill>
                  <a:schemeClr val="tx1"/>
                </a:solidFill>
              </a:rPr>
              <a:t>Møte </a:t>
            </a:r>
            <a:r>
              <a:rPr lang="no" dirty="0">
                <a:solidFill>
                  <a:schemeClr val="tx1"/>
                </a:solidFill>
              </a:rPr>
              <a:t>med medlemmer av </a:t>
            </a:r>
            <a:r>
              <a:rPr lang="no" dirty="0" err="1">
                <a:solidFill>
                  <a:schemeClr val="tx1"/>
                </a:solidFill>
              </a:rPr>
              <a:t>Utena </a:t>
            </a:r>
            <a:r>
              <a:rPr lang="no" dirty="0">
                <a:solidFill>
                  <a:schemeClr val="tx1"/>
                </a:solidFill>
              </a:rPr>
              <a:t>ungdomsorganisasjon "A Round Table" og en generell diskusjon </a:t>
            </a:r>
            <a:r>
              <a:rPr lang="no" dirty="0" err="1">
                <a:solidFill>
                  <a:schemeClr val="tx1"/>
                </a:solidFill>
              </a:rPr>
              <a:t>om </a:t>
            </a:r>
            <a:r>
              <a:rPr lang="no" dirty="0">
                <a:solidFill>
                  <a:schemeClr val="tx1"/>
                </a:solidFill>
              </a:rPr>
              <a:t>en </a:t>
            </a:r>
            <a:r>
              <a:rPr lang="no" dirty="0" err="1">
                <a:solidFill>
                  <a:schemeClr val="tx1"/>
                </a:solidFill>
              </a:rPr>
              <a:t>ungdom</a:t>
            </a:r>
            <a:r>
              <a:rPr lang="no" dirty="0">
                <a:solidFill>
                  <a:schemeClr val="tx1"/>
                </a:solidFill>
              </a:rPr>
              <a:t> </a:t>
            </a:r>
            <a:r>
              <a:rPr lang="no" dirty="0" err="1">
                <a:solidFill>
                  <a:schemeClr val="tx1"/>
                </a:solidFill>
              </a:rPr>
              <a:t>Politikk</a:t>
            </a:r>
            <a:r>
              <a:rPr lang="no" dirty="0">
                <a:solidFill>
                  <a:schemeClr val="tx1"/>
                </a:solidFill>
              </a:rPr>
              <a:t> </a:t>
            </a:r>
            <a:r>
              <a:rPr lang="no" dirty="0" err="1">
                <a:solidFill>
                  <a:schemeClr val="tx1"/>
                </a:solidFill>
              </a:rPr>
              <a:t>i</a:t>
            </a:r>
            <a:r>
              <a:rPr lang="no" dirty="0">
                <a:solidFill>
                  <a:schemeClr val="tx1"/>
                </a:solidFill>
              </a:rPr>
              <a:t> </a:t>
            </a:r>
            <a:r>
              <a:rPr lang="no" dirty="0" err="1">
                <a:solidFill>
                  <a:schemeClr val="tx1"/>
                </a:solidFill>
              </a:rPr>
              <a:t>våre</a:t>
            </a:r>
            <a:r>
              <a:rPr lang="no" dirty="0">
                <a:solidFill>
                  <a:schemeClr val="tx1"/>
                </a:solidFill>
              </a:rPr>
              <a:t> </a:t>
            </a:r>
            <a:r>
              <a:rPr lang="no" dirty="0" err="1">
                <a:solidFill>
                  <a:schemeClr val="tx1"/>
                </a:solidFill>
              </a:rPr>
              <a:t>region </a:t>
            </a:r>
            <a:r>
              <a:rPr lang="no" dirty="0">
                <a:solidFill>
                  <a:schemeClr val="tx1"/>
                </a:solidFill>
              </a:rPr>
              <a:t>.</a:t>
            </a:r>
            <a:endParaRPr lang="lt-LT" dirty="0">
              <a:solidFill>
                <a:schemeClr val="tx1"/>
              </a:solidFill>
              <a:latin typeface="Georgia" panose="02040502050405020303" pitchFamily="18" charset="0"/>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461855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vadinimas 4"/>
          <p:cNvSpPr>
            <a:spLocks noGrp="1"/>
          </p:cNvSpPr>
          <p:nvPr>
            <p:ph type="title"/>
          </p:nvPr>
        </p:nvSpPr>
        <p:spPr>
          <a:xfrm>
            <a:off x="1251677" y="382385"/>
            <a:ext cx="10338743" cy="1492132"/>
          </a:xfrm>
        </p:spPr>
        <p:txBody>
          <a:bodyPr>
            <a:normAutofit fontScale="90000"/>
          </a:bodyPr>
          <a:lstStyle/>
          <a:p>
            <a:r>
              <a:rPr lang="no" sz="4400" dirty="0"/>
              <a:t>HVA </a:t>
            </a:r>
            <a:r>
              <a:rPr lang="no" sz="4400" dirty="0" err="1"/>
              <a:t>er </a:t>
            </a:r>
            <a:r>
              <a:rPr lang="no" sz="4400" dirty="0"/>
              <a:t>NGO? FILM </a:t>
            </a:r>
            <a:r>
              <a:rPr lang="no" sz="4400" dirty="0" err="1"/>
              <a:t>på </a:t>
            </a:r>
            <a:r>
              <a:rPr lang="no" sz="4400" dirty="0"/>
              <a:t>YOUTUBE </a:t>
            </a:r>
            <a:r>
              <a:rPr lang="no" sz="2000" dirty="0"/>
              <a:t>( </a:t>
            </a:r>
            <a:r>
              <a:rPr lang="no" sz="2000" dirty="0" err="1"/>
              <a:t>med </a:t>
            </a:r>
            <a:r>
              <a:rPr lang="no" sz="2000" dirty="0"/>
              <a:t>engelsk </a:t>
            </a:r>
            <a:r>
              <a:rPr lang="no" sz="2000" dirty="0" err="1"/>
              <a:t>tekst </a:t>
            </a:r>
            <a:r>
              <a:rPr lang="no" sz="2000" dirty="0"/>
              <a:t>) </a:t>
            </a:r>
            <a:br>
              <a:rPr lang="lt-LT" sz="4400" dirty="0"/>
            </a:br>
            <a:r>
              <a:rPr lang="no" sz="3600" dirty="0">
                <a:hlinkClick r:id="rId3"/>
              </a:rPr>
              <a:t>https://www.youtube.com/watch?v=a7b_fForo5s</a:t>
            </a:r>
            <a:br>
              <a:rPr lang="lt-LT" sz="3600" dirty="0"/>
            </a:br>
            <a:endParaRPr lang="lt-LT" sz="3600" dirty="0"/>
          </a:p>
        </p:txBody>
      </p:sp>
      <p:pic>
        <p:nvPicPr>
          <p:cNvPr id="9" name="a7b_fForo5s"/>
          <p:cNvPicPr>
            <a:picLocks noGrp="1" noRot="1" noChangeAspect="1"/>
          </p:cNvPicPr>
          <p:nvPr>
            <p:ph idx="1"/>
            <a:videoFile r:link="rId1"/>
          </p:nvPr>
        </p:nvPicPr>
        <p:blipFill>
          <a:blip r:embed="rId4"/>
          <a:stretch>
            <a:fillRect/>
          </a:stretch>
        </p:blipFill>
        <p:spPr>
          <a:xfrm>
            <a:off x="4054475" y="2797175"/>
            <a:ext cx="4572000" cy="2571750"/>
          </a:xfrm>
          <a:prstGeom prst="rect">
            <a:avLst/>
          </a:prstGeom>
        </p:spPr>
      </p:pic>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01933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no" sz="3600" dirty="0"/>
              <a:t>NGO-en mekler mellom en mann og regjeringen</a:t>
            </a:r>
            <a:endParaRPr lang="lt-LT" sz="3600" dirty="0"/>
          </a:p>
        </p:txBody>
      </p:sp>
      <p:sp>
        <p:nvSpPr>
          <p:cNvPr id="4" name="Poraštės vietos rezervavimo ženklas 3"/>
          <p:cNvSpPr>
            <a:spLocks noGrp="1"/>
          </p:cNvSpPr>
          <p:nvPr>
            <p:ph type="ftr" sz="quarter" idx="11"/>
          </p:nvPr>
        </p:nvSpPr>
        <p:spPr/>
        <p:txBody>
          <a:bodyPr/>
          <a:lstStyle/>
          <a:p>
            <a:r>
              <a:rPr lang="no" dirty="0"/>
              <a:t>Prosjektnummer: 2020-1-UK01-KA227-SCH-094437</a:t>
            </a:r>
          </a:p>
        </p:txBody>
      </p:sp>
      <p:sp>
        <p:nvSpPr>
          <p:cNvPr id="3" name="Turinio vietos rezervavimo ženklas 2"/>
          <p:cNvSpPr>
            <a:spLocks noGrp="1"/>
          </p:cNvSpPr>
          <p:nvPr>
            <p:ph idx="1"/>
          </p:nvPr>
        </p:nvSpPr>
        <p:spPr>
          <a:xfrm>
            <a:off x="1251678" y="1005841"/>
            <a:ext cx="10178322" cy="3593591"/>
          </a:xfrm>
        </p:spPr>
        <p:txBody>
          <a:bodyPr>
            <a:normAutofit fontScale="92500" lnSpcReduction="10000"/>
          </a:bodyPr>
          <a:lstStyle/>
          <a:p>
            <a:pPr algn="ctr"/>
            <a:endParaRPr lang="lt-LT" sz="3900" dirty="0">
              <a:solidFill>
                <a:schemeClr val="tx1"/>
              </a:solidFill>
            </a:endParaRPr>
          </a:p>
          <a:p>
            <a:pPr marL="0" indent="0" algn="ctr">
              <a:buNone/>
            </a:pPr>
            <a:r>
              <a:rPr lang="no" sz="3900" dirty="0">
                <a:solidFill>
                  <a:schemeClr val="tx1"/>
                </a:solidFill>
              </a:rPr>
              <a:t>NGO </a:t>
            </a:r>
            <a:r>
              <a:rPr lang="no" sz="3900" dirty="0" err="1">
                <a:solidFill>
                  <a:schemeClr val="tx1"/>
                </a:solidFill>
              </a:rPr>
              <a:t>utvikling</a:t>
            </a:r>
            <a:r>
              <a:rPr lang="no" sz="3900" dirty="0">
                <a:solidFill>
                  <a:schemeClr val="tx1"/>
                </a:solidFill>
              </a:rPr>
              <a:t> </a:t>
            </a:r>
            <a:r>
              <a:rPr lang="no" sz="3900" dirty="0" err="1">
                <a:solidFill>
                  <a:schemeClr val="tx1"/>
                </a:solidFill>
              </a:rPr>
              <a:t>Lov</a:t>
            </a:r>
            <a:endParaRPr lang="lt-LT" sz="3900" dirty="0">
              <a:solidFill>
                <a:schemeClr val="tx1"/>
              </a:solidFill>
            </a:endParaRPr>
          </a:p>
          <a:p>
            <a:r>
              <a:rPr lang="no" dirty="0">
                <a:solidFill>
                  <a:schemeClr val="tx1"/>
                </a:solidFill>
              </a:rPr>
              <a:t>Artikkel 2. De grunnleggende begrepene i denne loven .</a:t>
            </a:r>
            <a:endParaRPr lang="en-US" dirty="0">
              <a:solidFill>
                <a:schemeClr val="tx1"/>
              </a:solidFill>
            </a:endParaRPr>
          </a:p>
          <a:p>
            <a:pPr marL="457200" indent="-457200">
              <a:buAutoNum type="arabicPeriod"/>
            </a:pPr>
            <a:r>
              <a:rPr lang="no" dirty="0">
                <a:solidFill>
                  <a:schemeClr val="tx1"/>
                </a:solidFill>
              </a:rPr>
              <a:t>En ikke-statlig organisasjon er en offentlig juridisk enhet som handler på frivillig grunnlag til fordel for samfunnet eller en gruppe av det, uavhengig av statlige eller kommunale institusjoner og organer, og som ikke har til formål å utøve politisk makt eller forfølgelse av religiøse formål alene. Staten eller kommunen, en juridisk person der staten eller kommunen har mer enn 1/3 av stemmene i generalforsamlingen, kan ikke ha mer enn 1/3 av stemmene i generalforsamlingen av deltakere i en ikke -statlig organisasjon. </a:t>
            </a:r>
          </a:p>
        </p:txBody>
      </p:sp>
    </p:spTree>
    <p:extLst>
      <p:ext uri="{BB962C8B-B14F-4D97-AF65-F5344CB8AC3E}">
        <p14:creationId xmlns:p14="http://schemas.microsoft.com/office/powerpoint/2010/main" val="2050142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no" sz="4000" dirty="0"/>
              <a:t>NGO-KOALISJON</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
        <p:nvSpPr>
          <p:cNvPr id="3" name="Turinio vietos rezervavimo ženklas 2"/>
          <p:cNvSpPr>
            <a:spLocks noGrp="1"/>
          </p:cNvSpPr>
          <p:nvPr>
            <p:ph idx="1"/>
          </p:nvPr>
        </p:nvSpPr>
        <p:spPr>
          <a:xfrm>
            <a:off x="1006839" y="1002632"/>
            <a:ext cx="10178322" cy="5197642"/>
          </a:xfrm>
        </p:spPr>
        <p:txBody>
          <a:bodyPr>
            <a:normAutofit fontScale="47500" lnSpcReduction="20000"/>
          </a:bodyPr>
          <a:lstStyle/>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Nasjonale NGO-paraplyforeninger signerte en avtale </a:t>
            </a:r>
            <a:r>
              <a:rPr lang="no" sz="2500" dirty="0">
                <a:latin typeface="Calibri" panose="020F0502020204030204" pitchFamily="34" charset="0"/>
                <a:ea typeface="Calibri" panose="020F0502020204030204" pitchFamily="34" charset="0"/>
                <a:cs typeface="Times New Roman" panose="02020603050405020304" pitchFamily="18" charset="0"/>
              </a:rPr>
              <a:t>med NGOer som arbeider på ulike nasjonale felt:</a:t>
            </a: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1.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2"/>
              </a:rPr>
              <a:t>Rådet for </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2.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3"/>
              </a:rPr>
              <a:t>Miljøkoalisjon</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3"/>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3.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4"/>
              </a:rPr>
              <a:t>Det litauiske forumet for funksjonshemmede</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4.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5"/>
              </a:rPr>
              <a:t>Litauisk </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5"/>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5.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6"/>
              </a:rPr>
              <a:t>Litauisk forening for lokale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6"/>
              </a:rPr>
              <a:t>samfunnsorganisasjoner</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6"/>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6.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7"/>
              </a:rPr>
              <a:t>Nasjonalt nettverk av anti-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7"/>
              </a:rPr>
              <a:t>fattigdomsorganisasjoner</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7"/>
              </a:rPr>
              <a:t> </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7"/>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7.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8"/>
              </a:rPr>
              <a:t>Plattform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8"/>
              </a:rPr>
              <a:t>for </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8.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9"/>
              </a:rPr>
              <a:t>Sammenslutning av frivillige organisasjoner for barn</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9"/>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9.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0"/>
              </a:rPr>
              <a:t>Koalisjon av menneskerettighetsorganisasjoner</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0"/>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10.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1"/>
              </a:rPr>
              <a:t>Litauisk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1"/>
              </a:rPr>
              <a:t>pasientråd</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1"/>
              </a:rPr>
              <a:t> representanter </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1"/>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11.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2"/>
              </a:rPr>
              <a:t>Litauisk allianse av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2"/>
              </a:rPr>
              <a:t>forbrukerorganisasjoner</a:t>
            </a:r>
            <a:br>
              <a:rPr lang="en-US"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2"/>
              </a:rPr>
            </a:b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12.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3"/>
              </a:rPr>
              <a:t>Ikke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3"/>
              </a:rPr>
              <a:t>-statlig</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3"/>
              </a:rPr>
              <a:t> </a:t>
            </a:r>
            <a:r>
              <a:rPr lang="no" sz="2500" u="sng" dirty="0" err="1">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3"/>
              </a:rPr>
              <a:t>Organisasjoners </a:t>
            </a:r>
            <a:r>
              <a:rPr lang="no" sz="2500" u="sng" dirty="0">
                <a:solidFill>
                  <a:srgbClr val="212529"/>
                </a:solidFill>
                <a:latin typeface="Segoe UI" panose="020B0502040204020203" pitchFamily="34" charset="0"/>
                <a:ea typeface="Calibri" panose="020F0502020204030204" pitchFamily="34" charset="0"/>
                <a:cs typeface="Times New Roman" panose="02020603050405020304" pitchFamily="18" charset="0"/>
                <a:hlinkClick r:id="rId13"/>
              </a:rPr>
              <a:t>informasjons- og støttesenter </a:t>
            </a: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(koordinator for koalisjonen)</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r>
              <a:rPr lang="no" sz="2500" dirty="0">
                <a:solidFill>
                  <a:srgbClr val="212529"/>
                </a:solidFill>
                <a:latin typeface="Segoe UI" panose="020B0502040204020203" pitchFamily="34" charset="0"/>
                <a:ea typeface="Calibri" panose="020F0502020204030204" pitchFamily="34" charset="0"/>
                <a:cs typeface="Times New Roman" panose="02020603050405020304" pitchFamily="18" charset="0"/>
              </a:rPr>
              <a:t>Sammenslutningene til organisasjonene som har signert avtalen forener mer enn 1500 frivillige organisasjoner som opererer i Litauen. Mer enn 500 000 innbyggere i landet deltar i deres aktiviteter på grunnlag av medlemskap.</a:t>
            </a:r>
            <a:endParaRPr lang="en-US" sz="25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7285457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no" sz="2400" dirty="0">
                <a:latin typeface="Georgia" panose="02040502050405020303" pitchFamily="18" charset="0"/>
              </a:rPr>
              <a:t>Ngo </a:t>
            </a:r>
            <a:r>
              <a:rPr lang="no" sz="2400" cap="none" dirty="0">
                <a:latin typeface="Georgia" panose="02040502050405020303" pitchFamily="18" charset="0"/>
              </a:rPr>
              <a:t>s</a:t>
            </a:r>
            <a:r>
              <a:rPr lang="no" sz="2400" dirty="0">
                <a:latin typeface="Georgia" panose="02040502050405020303" pitchFamily="18" charset="0"/>
              </a:rPr>
              <a:t> </a:t>
            </a:r>
            <a:r>
              <a:rPr lang="no" sz="2400" dirty="0" err="1">
                <a:latin typeface="Georgia" panose="02040502050405020303" pitchFamily="18" charset="0"/>
              </a:rPr>
              <a:t>i</a:t>
            </a:r>
            <a:r>
              <a:rPr lang="no" sz="2400" dirty="0">
                <a:latin typeface="Georgia" panose="02040502050405020303" pitchFamily="18" charset="0"/>
              </a:rPr>
              <a:t> </a:t>
            </a:r>
            <a:r>
              <a:rPr lang="no" sz="2400" dirty="0" err="1">
                <a:latin typeface="Georgia" panose="02040502050405020303" pitchFamily="18" charset="0"/>
              </a:rPr>
              <a:t>utena</a:t>
            </a:r>
            <a:endParaRPr lang="lt-LT" sz="2400" dirty="0">
              <a:latin typeface="Georgia" panose="02040502050405020303" pitchFamily="18" charset="0"/>
            </a:endParaRPr>
          </a:p>
        </p:txBody>
      </p:sp>
      <p:sp>
        <p:nvSpPr>
          <p:cNvPr id="9" name="Teksto vietos rezervavimo ženklas 8"/>
          <p:cNvSpPr>
            <a:spLocks noGrp="1"/>
          </p:cNvSpPr>
          <p:nvPr>
            <p:ph type="body" idx="1"/>
          </p:nvPr>
        </p:nvSpPr>
        <p:spPr/>
        <p:txBody>
          <a:bodyPr/>
          <a:lstStyle/>
          <a:p>
            <a:r>
              <a:rPr lang="no" dirty="0"/>
              <a:t>LIETUVOS MOKSLEIVIŲ SĄJUNGA- </a:t>
            </a:r>
            <a:r>
              <a:rPr lang="no" b="0" dirty="0">
                <a:solidFill>
                  <a:srgbClr val="202124"/>
                </a:solidFill>
                <a:latin typeface="Google Sans"/>
              </a:rPr>
              <a:t>Studentunionen i Litauen</a:t>
            </a:r>
            <a:endParaRPr lang="lt-LT" dirty="0"/>
          </a:p>
        </p:txBody>
      </p:sp>
      <p:pic>
        <p:nvPicPr>
          <p:cNvPr id="7" name="Turinio vietos rezervavimo ženklas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159794" y="2909888"/>
            <a:ext cx="2995612" cy="2995612"/>
          </a:xfrm>
        </p:spPr>
      </p:pic>
      <p:sp>
        <p:nvSpPr>
          <p:cNvPr id="10" name="Teksto vietos rezervavimo ženklas 9"/>
          <p:cNvSpPr>
            <a:spLocks noGrp="1"/>
          </p:cNvSpPr>
          <p:nvPr>
            <p:ph type="body" sz="quarter" idx="3"/>
          </p:nvPr>
        </p:nvSpPr>
        <p:spPr/>
        <p:txBody>
          <a:bodyPr/>
          <a:lstStyle/>
          <a:p>
            <a:r>
              <a:rPr lang="no" dirty="0"/>
              <a:t>UTENOS ,,APSKRITASIS STALAS''- Utena </a:t>
            </a:r>
            <a:r>
              <a:rPr lang="no" dirty="0" err="1"/>
              <a:t>Rund</a:t>
            </a:r>
            <a:r>
              <a:rPr lang="no" dirty="0"/>
              <a:t> </a:t>
            </a:r>
            <a:r>
              <a:rPr lang="no" dirty="0" err="1"/>
              <a:t>Bord</a:t>
            </a:r>
            <a:endParaRPr lang="lt-LT" dirty="0"/>
          </a:p>
        </p:txBody>
      </p:sp>
      <p:pic>
        <p:nvPicPr>
          <p:cNvPr id="12" name="Turinio vietos rezervavimo ženklas 11"/>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787166" y="2909887"/>
            <a:ext cx="4638262" cy="3465791"/>
          </a:xfrm>
        </p:spPr>
      </p:pic>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41479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vadinimas 7"/>
          <p:cNvSpPr>
            <a:spLocks noGrp="1"/>
          </p:cNvSpPr>
          <p:nvPr>
            <p:ph type="title"/>
          </p:nvPr>
        </p:nvSpPr>
        <p:spPr/>
        <p:txBody>
          <a:bodyPr>
            <a:normAutofit fontScale="90000"/>
          </a:bodyPr>
          <a:lstStyle/>
          <a:p>
            <a:r>
              <a:rPr lang="no" sz="2800" dirty="0">
                <a:latin typeface="Georgia" panose="02040502050405020303" pitchFamily="18" charset="0"/>
              </a:rPr>
              <a:t>SAMMENDRAG AV EN </a:t>
            </a:r>
            <a:r>
              <a:rPr lang="no" sz="2800" dirty="0" err="1">
                <a:latin typeface="Georgia" panose="02040502050405020303" pitchFamily="18" charset="0"/>
              </a:rPr>
              <a:t>DISKUSJON </a:t>
            </a:r>
            <a:r>
              <a:rPr lang="no" sz="2800" dirty="0">
                <a:latin typeface="Georgia" panose="02040502050405020303" pitchFamily="18" charset="0"/>
              </a:rPr>
              <a:t>MED MEDLEMMER AV NGOEN </a:t>
            </a:r>
            <a:r>
              <a:rPr lang="no" sz="2800" dirty="0"/>
              <a:t>UTENOS ,,APSKRITASIS STALAS''- Utena </a:t>
            </a:r>
            <a:r>
              <a:rPr lang="no" sz="2800" dirty="0" err="1"/>
              <a:t>Rund</a:t>
            </a:r>
            <a:r>
              <a:rPr lang="no" sz="2800" dirty="0"/>
              <a:t> </a:t>
            </a:r>
            <a:r>
              <a:rPr lang="no" sz="2800" dirty="0" err="1"/>
              <a:t>Bord</a:t>
            </a:r>
            <a:br>
              <a:rPr lang="lt-LT" sz="2800" dirty="0"/>
            </a:br>
            <a:endParaRPr lang="lt-LT" sz="2800" dirty="0">
              <a:latin typeface="Georgia" panose="02040502050405020303" pitchFamily="18" charset="0"/>
            </a:endParaRPr>
          </a:p>
        </p:txBody>
      </p:sp>
      <p:sp>
        <p:nvSpPr>
          <p:cNvPr id="11" name="Turinio vietos rezervavimo ženklas 10"/>
          <p:cNvSpPr>
            <a:spLocks noGrp="1"/>
          </p:cNvSpPr>
          <p:nvPr>
            <p:ph sz="half" idx="2"/>
          </p:nvPr>
        </p:nvSpPr>
        <p:spPr/>
        <p:txBody>
          <a:bodyPr>
            <a:normAutofit/>
          </a:bodyPr>
          <a:lstStyle/>
          <a:p>
            <a:r>
              <a:rPr lang="no" dirty="0">
                <a:solidFill>
                  <a:schemeClr val="tx1"/>
                </a:solidFill>
              </a:rPr>
              <a:t>UNGDOM I alderen 15 - 25 DELTAKER I ORGANISASJONENS AKTIVITETER.</a:t>
            </a:r>
          </a:p>
          <a:p>
            <a:r>
              <a:rPr lang="no" dirty="0">
                <a:solidFill>
                  <a:schemeClr val="tx1"/>
                </a:solidFill>
              </a:rPr>
              <a:t>AKTIV BISTAND TIL BYBEBOERE I ULIKE SOSIALE SPØRSMÅL.</a:t>
            </a:r>
          </a:p>
          <a:p>
            <a:r>
              <a:rPr lang="no" dirty="0">
                <a:solidFill>
                  <a:schemeClr val="tx1"/>
                </a:solidFill>
              </a:rPr>
              <a:t>AKTIV UNGDOMSREVERINGSPOLITIK «OPPDA DEG SELV»</a:t>
            </a:r>
            <a:endParaRPr lang="lt-LT" dirty="0">
              <a:solidFill>
                <a:schemeClr val="tx1"/>
              </a:solidFill>
            </a:endParaRPr>
          </a:p>
          <a:p>
            <a:endParaRPr lang="lt-LT" dirty="0"/>
          </a:p>
        </p:txBody>
      </p:sp>
      <p:sp>
        <p:nvSpPr>
          <p:cNvPr id="7" name="Poraštės vietos rezervavimo ženklas 6"/>
          <p:cNvSpPr>
            <a:spLocks noGrp="1"/>
          </p:cNvSpPr>
          <p:nvPr>
            <p:ph type="ftr" sz="quarter" idx="11"/>
          </p:nvPr>
        </p:nvSpPr>
        <p:spPr/>
        <p:txBody>
          <a:bodyPr/>
          <a:lstStyle/>
          <a:p>
            <a:r>
              <a:rPr lang="no"/>
              <a:t>Prosjektnummer: 2020-1-UK01-KA227-SCH-094437</a:t>
            </a:r>
            <a:endParaRPr lang="en-US" dirty="0"/>
          </a:p>
        </p:txBody>
      </p:sp>
      <p:pic>
        <p:nvPicPr>
          <p:cNvPr id="3" name="Turinio vietos rezervavimo ženklas 2"/>
          <p:cNvPicPr>
            <a:picLocks noGrp="1" noChangeAspect="1"/>
          </p:cNvPicPr>
          <p:nvPr>
            <p:ph sz="half" idx="1"/>
          </p:nvPr>
        </p:nvPicPr>
        <p:blipFill>
          <a:blip r:embed="rId2"/>
          <a:stretch>
            <a:fillRect/>
          </a:stretch>
        </p:blipFill>
        <p:spPr>
          <a:xfrm>
            <a:off x="1452543" y="1492209"/>
            <a:ext cx="4465291" cy="2603541"/>
          </a:xfrm>
          <a:prstGeom prst="rect">
            <a:avLst/>
          </a:prstGeom>
        </p:spPr>
      </p:pic>
      <p:sp>
        <p:nvSpPr>
          <p:cNvPr id="4" name="Stačiakampis 3"/>
          <p:cNvSpPr/>
          <p:nvPr/>
        </p:nvSpPr>
        <p:spPr>
          <a:xfrm>
            <a:off x="1561261" y="4565929"/>
            <a:ext cx="4779578" cy="646331"/>
          </a:xfrm>
          <a:prstGeom prst="rect">
            <a:avLst/>
          </a:prstGeom>
        </p:spPr>
        <p:txBody>
          <a:bodyPr wrap="none">
            <a:spAutoFit/>
          </a:bodyPr>
          <a:lstStyle/>
          <a:p>
            <a:r>
              <a:rPr lang="no" dirty="0">
                <a:hlinkClick r:id="rId3"/>
              </a:rPr>
              <a:t>https://www.lvbos.lt/nvo-kreipimasis-i-vyriausybe/</a:t>
            </a:r>
            <a:endParaRPr lang="lt-LT" dirty="0"/>
          </a:p>
          <a:p>
            <a:endParaRPr lang="en-US" dirty="0"/>
          </a:p>
        </p:txBody>
      </p:sp>
    </p:spTree>
    <p:extLst>
      <p:ext uri="{BB962C8B-B14F-4D97-AF65-F5344CB8AC3E}">
        <p14:creationId xmlns:p14="http://schemas.microsoft.com/office/powerpoint/2010/main" val="1875609299"/>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918</TotalTime>
  <Words>882</Words>
  <Application>Microsoft Office PowerPoint</Application>
  <PresentationFormat>Widescreen</PresentationFormat>
  <Paragraphs>92</Paragraphs>
  <Slides>15</Slides>
  <Notes>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Calibri</vt:lpstr>
      <vt:lpstr>Georgia</vt:lpstr>
      <vt:lpstr>Gill Sans MT</vt:lpstr>
      <vt:lpstr>Google Sans</vt:lpstr>
      <vt:lpstr>Impact</vt:lpstr>
      <vt:lpstr>Segoe UI</vt:lpstr>
      <vt:lpstr>Verdana</vt:lpstr>
      <vt:lpstr>Badge</vt:lpstr>
      <vt:lpstr>Nobody will be left behind (nwblb)</vt:lpstr>
      <vt:lpstr>DEMOKRATISK/  Borgerlig  Statsborgerskapsmodul  Utena “ Saulė ' Gymnasium </vt:lpstr>
      <vt:lpstr>TEMA 1 0 : NGO s</vt:lpstr>
      <vt:lpstr>EMNE 10: NGOer  I dette kapittelet vil elevene lære om frivillige organisasjoner og deres rolle i samfunnet vårt. Aktiv formidling av ideene deres, innsats for å forbedre lokale levekår og hjelpe de dårligststilte er nøkkelspørsmål for diskusjon.</vt:lpstr>
      <vt:lpstr>HVA er NGO? FILM på YOUTUBE ( med engelsk tekst )  https://www.youtube.com/watch?v=a7b_fForo5s </vt:lpstr>
      <vt:lpstr>NGO-en mekler mellom en mann og regjeringen</vt:lpstr>
      <vt:lpstr>NGO-KOALISJON</vt:lpstr>
      <vt:lpstr>Ngo s i utena</vt:lpstr>
      <vt:lpstr>SAMMENDRAG AV EN DISKUSJON MED MEDLEMMER AV NGOEN UTENOS ,,APSKRITASIS STALAS''- Utena Rund Bord </vt:lpstr>
      <vt:lpstr>10 frivillige organisasjoner i Europa som tar til orde for menneskerettigheter </vt:lpstr>
      <vt:lpstr>Frivillig deltakelse i NGO-aktiviteter som uttrykk for statsborgerskap.</vt:lpstr>
      <vt:lpstr>TEST KUNNSKAPET DIN:</vt:lpstr>
      <vt:lpstr>TEST KUNNSKAPET DIN:</vt:lpstr>
      <vt:lpstr>SLUTTEORD </vt:lpstr>
      <vt:lpstr>referanser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98</cp:revision>
  <dcterms:created xsi:type="dcterms:W3CDTF">2021-12-01T10:07:52Z</dcterms:created>
  <dcterms:modified xsi:type="dcterms:W3CDTF">2022-10-07T11:17:56Z</dcterms:modified>
</cp:coreProperties>
</file>