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8" r:id="rId2"/>
    <p:sldId id="256" r:id="rId3"/>
    <p:sldId id="257" r:id="rId4"/>
    <p:sldId id="259" r:id="rId5"/>
    <p:sldId id="260" r:id="rId6"/>
    <p:sldId id="262" r:id="rId7"/>
    <p:sldId id="263" r:id="rId8"/>
    <p:sldId id="268" r:id="rId9"/>
    <p:sldId id="265" r:id="rId10"/>
    <p:sldId id="264" r:id="rId11"/>
    <p:sldId id="266" r:id="rId12"/>
    <p:sldId id="261" r:id="rId13"/>
    <p:sldId id="271" r:id="rId14"/>
    <p:sldId id="267" r:id="rId15"/>
    <p:sldId id="270" r:id="rId16"/>
    <p:sldId id="269" r:id="rId17"/>
  </p:sldIdLst>
  <p:sldSz cx="12192000" cy="6858000"/>
  <p:notesSz cx="6858000" cy="9144000"/>
  <p:defaultTextStyle>
    <a:defPPr>
      <a:defRPr lang="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681"/>
  </p:normalViewPr>
  <p:slideViewPr>
    <p:cSldViewPr snapToGrid="0" snapToObjects="1">
      <p:cViewPr varScale="1">
        <p:scale>
          <a:sx n="44" d="100"/>
          <a:sy n="44" d="100"/>
        </p:scale>
        <p:origin x="78" y="8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10/7/2022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07/10/2022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07/10/2022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07/10/2022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07/10/2022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07/10/2022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07/10/2022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07/10/2022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07/10/2022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o"/>
              <a:t>Klikk for å redigere hovedtittelstilen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07/10/2022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no"/>
              <a:t>Prosjektnummer: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ec.europa.eu/info/aid-development-cooperation-fundamental-rights/your-rights-eu/how-report-breach-your-rights_en"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e-justice.europa.eu/582/EN/fundamental_rights_in_the_european_union?init=true"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europa.eu/youreurope/citizens/consumers/shopping/index_en.htm"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www.youtube.com/watch?v=KAGWjGzo-28" TargetMode="External"/><Relationship Id="rId3" Type="http://schemas.openxmlformats.org/officeDocument/2006/relationships/hyperlink" Target="https://www.uu.nl/sites/default/files/eu-citizenship-teaching-packages-for-secondary-school-pupils-deliverable-11-6.pdf" TargetMode="External"/><Relationship Id="rId7" Type="http://schemas.openxmlformats.org/officeDocument/2006/relationships/hyperlink" Target="https://www.youtube.com/watch?v=781v8vfGvTQ" TargetMode="External"/><Relationship Id="rId12" Type="http://schemas.openxmlformats.org/officeDocument/2006/relationships/hyperlink" Target="https://futureu.europa.eu/?locale=en" TargetMode="External"/><Relationship Id="rId2" Type="http://schemas.openxmlformats.org/officeDocument/2006/relationships/hyperlink" Target="https://study.com/academy/practice/quiz-worksheet-european-citizenship-rights.html" TargetMode="External"/><Relationship Id="rId1" Type="http://schemas.openxmlformats.org/officeDocument/2006/relationships/slideLayout" Target="../slideLayouts/slideLayout2.xml"/><Relationship Id="rId6" Type="http://schemas.openxmlformats.org/officeDocument/2006/relationships/hyperlink" Target="https://www.youtube.com/watch?v=PQnM-k4k0Z8" TargetMode="External"/><Relationship Id="rId11" Type="http://schemas.openxmlformats.org/officeDocument/2006/relationships/hyperlink" Target="https://ec.europa.eu/info/aid-development-cooperation-fundamental-rights/your-rights-eu/know-your-rights/citizens-rights_en" TargetMode="External"/><Relationship Id="rId5" Type="http://schemas.openxmlformats.org/officeDocument/2006/relationships/hyperlink" Target="https://europa.eu/youreurope/citizens/consumers/shopping/index_en.htm" TargetMode="External"/><Relationship Id="rId10" Type="http://schemas.openxmlformats.org/officeDocument/2006/relationships/hyperlink" Target="https://e-justice.europa.eu/582/EN/fundamental_rights_in_the_european_union?init=true" TargetMode="External"/><Relationship Id="rId4" Type="http://schemas.openxmlformats.org/officeDocument/2006/relationships/hyperlink" Target="https://www.youtube.com/watch?v=--_ZUImnW4U" TargetMode="External"/><Relationship Id="rId9" Type="http://schemas.openxmlformats.org/officeDocument/2006/relationships/hyperlink" Target="https://www.youtube.com/watch?v=S0Nr54JEx44&amp;t=1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hyperlink" Target="https://www.youtube.com/watch?v=4VCYHTGjr-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futureu.europa.eu/?locale=en"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ec.europa.eu/info/aid-development-cooperation-fundamental-rights/your-rights-eu/know-your-rights_en"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_saAJy-IRWA" TargetMode="External"/><Relationship Id="rId2" Type="http://schemas.openxmlformats.org/officeDocument/2006/relationships/hyperlink" Target="https://www.youtube.com/watch?v=4Qz4yqM6NX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ec.europa.eu/info/aid-development-cooperation-fundamental-rights/your-rights-eu/know-your-rights/citizens-rights/european-ombudsman_en" TargetMode="External"/><Relationship Id="rId3" Type="http://schemas.openxmlformats.org/officeDocument/2006/relationships/hyperlink" Target="http://eur-lex.europa.eu/legal-content/EN/TXT/?uri=CELEX:12012P/TXT" TargetMode="External"/><Relationship Id="rId7" Type="http://schemas.openxmlformats.org/officeDocument/2006/relationships/hyperlink" Target="https://ec.europa.eu/info/aid-development-cooperation-fundamental-rights/your-rights-eu/know-your-rights/citizens-rights/right-access-documents_en" TargetMode="External"/><Relationship Id="rId2" Type="http://schemas.openxmlformats.org/officeDocument/2006/relationships/hyperlink" Target="https://ec.europa.eu/info/aid-development-cooperation-fundamental-rights/your-rights-eu/know-your-rights/citizens-rights_en" TargetMode="External"/><Relationship Id="rId1" Type="http://schemas.openxmlformats.org/officeDocument/2006/relationships/slideLayout" Target="../slideLayouts/slideLayout2.xml"/><Relationship Id="rId6" Type="http://schemas.openxmlformats.org/officeDocument/2006/relationships/hyperlink" Target="https://ec.europa.eu/info/aid-development-cooperation-fundamental-rights/your-rights-eu/know-your-rights/citizens-rights/right-good-administration_en" TargetMode="External"/><Relationship Id="rId11" Type="http://schemas.openxmlformats.org/officeDocument/2006/relationships/hyperlink" Target="https://ec.europa.eu/info/aid-development-cooperation-fundamental-rights/your-rights-eu/know-your-rights/citizens-rights/diplomatic-and-consular-protection_en" TargetMode="External"/><Relationship Id="rId5" Type="http://schemas.openxmlformats.org/officeDocument/2006/relationships/hyperlink" Target="https://ec.europa.eu/info/aid-development-cooperation-fundamental-rights/your-rights-eu/know-your-rights/citizens-rights/right-vote-and-stand-candidate-municipal-elections_en" TargetMode="External"/><Relationship Id="rId10" Type="http://schemas.openxmlformats.org/officeDocument/2006/relationships/hyperlink" Target="https://ec.europa.eu/info/aid-development-cooperation-fundamental-rights/your-rights-eu/know-your-rights/citizens-rights/freedom-movement-and-residence_en" TargetMode="External"/><Relationship Id="rId4" Type="http://schemas.openxmlformats.org/officeDocument/2006/relationships/hyperlink" Target="https://ec.europa.eu/info/aid-development-cooperation-fundamental-rights/your-rights-eu/know-your-rights/citizens-rights/right-vote-and-stand-candidate-elections-european-parliament_en" TargetMode="External"/><Relationship Id="rId9" Type="http://schemas.openxmlformats.org/officeDocument/2006/relationships/hyperlink" Target="https://ec.europa.eu/info/aid-development-cooperation-fundamental-rights/your-rights-eu/know-your-rights/citizens-rights/right-petition_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no"/>
              <a:t>Prosjektnummer: 2020-1-UK01-KA227-SCH-094437</a:t>
            </a:r>
            <a:endParaRPr lang="en-US" dirty="0"/>
          </a:p>
        </p:txBody>
      </p:sp>
      <p:sp>
        <p:nvSpPr>
          <p:cNvPr id="6" name="Title 1">
            <a:extLst>
              <a:ext uri="{FF2B5EF4-FFF2-40B4-BE49-F238E27FC236}">
                <a16:creationId xmlns:a16="http://schemas.microsoft.com/office/drawing/2014/main" id="{BC3FB0E1-5A48-4279-F991-751AECCFEEB8}"/>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7" name="Picture 6">
            <a:extLst>
              <a:ext uri="{FF2B5EF4-FFF2-40B4-BE49-F238E27FC236}">
                <a16:creationId xmlns:a16="http://schemas.microsoft.com/office/drawing/2014/main" id="{850129AF-4345-B0AC-8873-AE14F4C2027E}"/>
              </a:ext>
            </a:extLst>
          </p:cNvPr>
          <p:cNvPicPr>
            <a:picLocks noChangeAspect="1"/>
          </p:cNvPicPr>
          <p:nvPr/>
        </p:nvPicPr>
        <p:blipFill>
          <a:blip r:embed="rId2"/>
          <a:stretch>
            <a:fillRect/>
          </a:stretch>
        </p:blipFill>
        <p:spPr>
          <a:xfrm>
            <a:off x="3443287" y="142875"/>
            <a:ext cx="5457825" cy="4921599"/>
          </a:xfrm>
          <a:prstGeom prst="rect">
            <a:avLst/>
          </a:prstGeom>
        </p:spPr>
      </p:pic>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b="1" dirty="0"/>
              <a:t>Hva du skal gjøre hvis rettighetene dine har blitt brutt</a:t>
            </a:r>
            <a:br>
              <a:rPr lang="en-US" b="1" dirty="0"/>
            </a:br>
            <a:endParaRPr lang="en-US" dirty="0"/>
          </a:p>
        </p:txBody>
      </p:sp>
      <p:sp>
        <p:nvSpPr>
          <p:cNvPr id="3" name="Turinio vietos rezervavimo ženklas 2"/>
          <p:cNvSpPr>
            <a:spLocks noGrp="1"/>
          </p:cNvSpPr>
          <p:nvPr>
            <p:ph idx="1"/>
          </p:nvPr>
        </p:nvSpPr>
        <p:spPr/>
        <p:txBody>
          <a:bodyPr/>
          <a:lstStyle/>
          <a:p>
            <a:r>
              <a:rPr lang="no" dirty="0">
                <a:solidFill>
                  <a:schemeClr val="tx1"/>
                </a:solidFill>
              </a:rPr>
              <a:t>Myndighetene i EU-landene er bare forpliktet til å overholde Charter of Fundamental Rights når de implementerer EU-lov. Grunnleggende rettigheter er beskyttet av ditt lands grunnlov.</a:t>
            </a:r>
          </a:p>
          <a:p>
            <a:r>
              <a:rPr lang="no" b="1" u="sng" dirty="0">
                <a:hlinkClick r:id="rId2" tooltip="How to report a breach of your rights"/>
              </a:rPr>
              <a:t>Hvordan rapportere brudd på rettighetene dine</a:t>
            </a:r>
            <a:endParaRPr lang="en-US" b="1" dirty="0"/>
          </a:p>
          <a:p>
            <a:r>
              <a:rPr lang="no" dirty="0">
                <a:solidFill>
                  <a:schemeClr val="tx1"/>
                </a:solidFill>
              </a:rPr>
              <a:t>Sende klagen din til den relevante nasjonale myndigheten, regjeringen, nasjonale domstoler eller et </a:t>
            </a:r>
            <a:r>
              <a:rPr lang="no" dirty="0" err="1">
                <a:solidFill>
                  <a:schemeClr val="tx1"/>
                </a:solidFill>
              </a:rPr>
              <a:t>spesialisert </a:t>
            </a:r>
            <a:r>
              <a:rPr lang="no" dirty="0">
                <a:solidFill>
                  <a:schemeClr val="tx1"/>
                </a:solidFill>
              </a:rPr>
              <a:t>menneskerettighetsorgan.</a:t>
            </a: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2504133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no" b="1" dirty="0"/>
              <a:t>Grunnleggende rettigheter i EU</a:t>
            </a:r>
            <a:br>
              <a:rPr lang="en-US" b="1" dirty="0"/>
            </a:br>
            <a:endParaRPr lang="en-US" dirty="0"/>
          </a:p>
        </p:txBody>
      </p:sp>
      <p:sp>
        <p:nvSpPr>
          <p:cNvPr id="3" name="Turinio vietos rezervavimo ženklas 2"/>
          <p:cNvSpPr>
            <a:spLocks noGrp="1"/>
          </p:cNvSpPr>
          <p:nvPr>
            <p:ph idx="1"/>
          </p:nvPr>
        </p:nvSpPr>
        <p:spPr/>
        <p:txBody>
          <a:bodyPr/>
          <a:lstStyle/>
          <a:p>
            <a:r>
              <a:rPr lang="no" dirty="0">
                <a:hlinkClick r:id="rId2"/>
              </a:rPr>
              <a:t>https://e-justice.europa.eu/582/EN/fundamental_rights_in_the_european_union?init=true</a:t>
            </a:r>
            <a:endParaRPr lang="lt-LT"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511660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oraštės vietos rezervavimo ženklas 1"/>
          <p:cNvSpPr>
            <a:spLocks noGrp="1"/>
          </p:cNvSpPr>
          <p:nvPr>
            <p:ph type="ftr" sz="quarter" idx="11"/>
          </p:nvPr>
        </p:nvSpPr>
        <p:spPr/>
        <p:txBody>
          <a:bodyPr/>
          <a:lstStyle/>
          <a:p>
            <a:r>
              <a:rPr lang="no"/>
              <a:t>Prosjektnummer: 2020-1-UK01-KA227-SCH-094437</a:t>
            </a:r>
            <a:endParaRPr lang="en-US" dirty="0"/>
          </a:p>
        </p:txBody>
      </p:sp>
      <p:pic>
        <p:nvPicPr>
          <p:cNvPr id="3" name="Paveikslėlis 2"/>
          <p:cNvPicPr>
            <a:picLocks noChangeAspect="1"/>
          </p:cNvPicPr>
          <p:nvPr/>
        </p:nvPicPr>
        <p:blipFill rotWithShape="1">
          <a:blip r:embed="rId2"/>
          <a:srcRect l="83" t="11926" r="582" b="4667"/>
          <a:stretch/>
        </p:blipFill>
        <p:spPr>
          <a:xfrm>
            <a:off x="868101" y="0"/>
            <a:ext cx="10835441" cy="5117746"/>
          </a:xfrm>
          <a:prstGeom prst="rect">
            <a:avLst/>
          </a:prstGeom>
        </p:spPr>
      </p:pic>
    </p:spTree>
    <p:extLst>
      <p:ext uri="{BB962C8B-B14F-4D97-AF65-F5344CB8AC3E}">
        <p14:creationId xmlns:p14="http://schemas.microsoft.com/office/powerpoint/2010/main" val="1561988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vadinimas 2"/>
          <p:cNvSpPr>
            <a:spLocks noGrp="1"/>
          </p:cNvSpPr>
          <p:nvPr>
            <p:ph type="title"/>
          </p:nvPr>
        </p:nvSpPr>
        <p:spPr/>
        <p:txBody>
          <a:bodyPr/>
          <a:lstStyle/>
          <a:p>
            <a:r>
              <a:rPr lang="no" dirty="0"/>
              <a:t>FORBRUKERRETTIGHETER</a:t>
            </a:r>
            <a:br>
              <a:rPr lang="en-US" dirty="0"/>
            </a:br>
            <a:endParaRPr lang="en-US" dirty="0"/>
          </a:p>
        </p:txBody>
      </p:sp>
      <p:sp>
        <p:nvSpPr>
          <p:cNvPr id="4" name="Turinio vietos rezervavimo ženklas 3"/>
          <p:cNvSpPr>
            <a:spLocks noGrp="1"/>
          </p:cNvSpPr>
          <p:nvPr>
            <p:ph idx="1"/>
          </p:nvPr>
        </p:nvSpPr>
        <p:spPr/>
        <p:txBody>
          <a:bodyPr/>
          <a:lstStyle/>
          <a:p>
            <a:r>
              <a:rPr lang="no" dirty="0"/>
              <a:t>Vi er alle forbrukere. Vi kjøper brød og melk. Kanskje vi nylig tok med en sykkel en TV, en smarttelefon eller vi syr et plagg og legger igjen en klokke som skal fikses eller sko på en skoreparasjon. </a:t>
            </a:r>
          </a:p>
          <a:p>
            <a:endParaRPr lang="lt-LT" dirty="0"/>
          </a:p>
          <a:p>
            <a:r>
              <a:rPr lang="no" dirty="0" err="1">
                <a:solidFill>
                  <a:srgbClr val="FF0000"/>
                </a:solidFill>
              </a:rPr>
              <a:t>Hva</a:t>
            </a:r>
            <a:r>
              <a:rPr lang="no" dirty="0">
                <a:solidFill>
                  <a:srgbClr val="FF0000"/>
                </a:solidFill>
              </a:rPr>
              <a:t> </a:t>
            </a:r>
            <a:r>
              <a:rPr lang="no" dirty="0" err="1">
                <a:solidFill>
                  <a:srgbClr val="FF0000"/>
                </a:solidFill>
              </a:rPr>
              <a:t>skjer</a:t>
            </a:r>
            <a:r>
              <a:rPr lang="no" dirty="0">
                <a:solidFill>
                  <a:srgbClr val="FF0000"/>
                </a:solidFill>
              </a:rPr>
              <a:t> </a:t>
            </a:r>
            <a:r>
              <a:rPr lang="no" dirty="0" err="1">
                <a:solidFill>
                  <a:srgbClr val="FF0000"/>
                </a:solidFill>
              </a:rPr>
              <a:t>hvis</a:t>
            </a:r>
            <a:r>
              <a:rPr lang="no" dirty="0">
                <a:solidFill>
                  <a:srgbClr val="FF0000"/>
                </a:solidFill>
              </a:rPr>
              <a:t> </a:t>
            </a:r>
            <a:r>
              <a:rPr lang="no" dirty="0" err="1">
                <a:solidFill>
                  <a:srgbClr val="FF0000"/>
                </a:solidFill>
              </a:rPr>
              <a:t>vi</a:t>
            </a:r>
            <a:r>
              <a:rPr lang="no" dirty="0">
                <a:solidFill>
                  <a:srgbClr val="FF0000"/>
                </a:solidFill>
              </a:rPr>
              <a:t> </a:t>
            </a:r>
            <a:r>
              <a:rPr lang="no" dirty="0" err="1">
                <a:solidFill>
                  <a:srgbClr val="FF0000"/>
                </a:solidFill>
              </a:rPr>
              <a:t>få</a:t>
            </a:r>
            <a:r>
              <a:rPr lang="no" dirty="0">
                <a:solidFill>
                  <a:srgbClr val="FF0000"/>
                </a:solidFill>
              </a:rPr>
              <a:t> </a:t>
            </a:r>
            <a:r>
              <a:rPr lang="no" dirty="0" err="1">
                <a:solidFill>
                  <a:srgbClr val="FF0000"/>
                </a:solidFill>
              </a:rPr>
              <a:t>defekt</a:t>
            </a:r>
            <a:r>
              <a:rPr lang="no" dirty="0">
                <a:solidFill>
                  <a:srgbClr val="FF0000"/>
                </a:solidFill>
              </a:rPr>
              <a:t> </a:t>
            </a:r>
            <a:r>
              <a:rPr lang="no" dirty="0" err="1">
                <a:solidFill>
                  <a:srgbClr val="FF0000"/>
                </a:solidFill>
              </a:rPr>
              <a:t>varer </a:t>
            </a:r>
            <a:r>
              <a:rPr lang="no" dirty="0">
                <a:solidFill>
                  <a:srgbClr val="FF0000"/>
                </a:solidFill>
              </a:rPr>
              <a:t>? </a:t>
            </a:r>
            <a:r>
              <a:rPr lang="no" dirty="0"/>
              <a:t>Å </a:t>
            </a:r>
            <a:r>
              <a:rPr lang="no" dirty="0" err="1"/>
              <a:t>få</a:t>
            </a:r>
            <a:r>
              <a:rPr lang="no" dirty="0"/>
              <a:t> </a:t>
            </a:r>
            <a:r>
              <a:rPr lang="no" dirty="0" err="1"/>
              <a:t>an</a:t>
            </a:r>
            <a:r>
              <a:rPr lang="no" dirty="0"/>
              <a:t> </a:t>
            </a:r>
            <a:r>
              <a:rPr lang="no" dirty="0" err="1"/>
              <a:t>svar</a:t>
            </a:r>
            <a:r>
              <a:rPr lang="no" dirty="0"/>
              <a:t> </a:t>
            </a:r>
            <a:r>
              <a:rPr lang="no" dirty="0" err="1"/>
              <a:t>lese</a:t>
            </a:r>
            <a:r>
              <a:rPr lang="no" dirty="0"/>
              <a:t> </a:t>
            </a:r>
            <a:r>
              <a:rPr lang="no" i="1" dirty="0"/>
              <a:t>FORBRUKERRETTIGHETER </a:t>
            </a:r>
            <a:br>
              <a:rPr lang="en-US" dirty="0"/>
            </a:br>
            <a:r>
              <a:rPr lang="no" dirty="0" err="1"/>
              <a:t>i</a:t>
            </a:r>
            <a:r>
              <a:rPr lang="no" dirty="0"/>
              <a:t> </a:t>
            </a:r>
            <a:r>
              <a:rPr lang="no" dirty="0" err="1"/>
              <a:t>din</a:t>
            </a:r>
            <a:r>
              <a:rPr lang="no" dirty="0"/>
              <a:t> </a:t>
            </a:r>
            <a:r>
              <a:rPr lang="no" dirty="0" err="1"/>
              <a:t>studentens</a:t>
            </a:r>
            <a:r>
              <a:rPr lang="no" dirty="0"/>
              <a:t> </a:t>
            </a:r>
            <a:r>
              <a:rPr lang="no" dirty="0" err="1"/>
              <a:t>håndbok </a:t>
            </a:r>
            <a:r>
              <a:rPr lang="no" dirty="0"/>
              <a:t>.</a:t>
            </a:r>
            <a:endParaRPr lang="en-US" dirty="0"/>
          </a:p>
          <a:p>
            <a:endParaRPr lang="en-US" dirty="0"/>
          </a:p>
        </p:txBody>
      </p:sp>
      <p:sp>
        <p:nvSpPr>
          <p:cNvPr id="2" name="Poraštės vietos rezervavimo ženklas 1"/>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800417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SHOPPING</a:t>
            </a:r>
            <a:endParaRPr lang="en-US" dirty="0"/>
          </a:p>
        </p:txBody>
      </p:sp>
      <p:sp>
        <p:nvSpPr>
          <p:cNvPr id="3" name="Turinio vietos rezervavimo ženklas 2"/>
          <p:cNvSpPr>
            <a:spLocks noGrp="1"/>
          </p:cNvSpPr>
          <p:nvPr>
            <p:ph idx="1"/>
          </p:nvPr>
        </p:nvSpPr>
        <p:spPr/>
        <p:txBody>
          <a:bodyPr/>
          <a:lstStyle/>
          <a:p>
            <a:r>
              <a:rPr lang="no" dirty="0">
                <a:hlinkClick r:id="rId2"/>
              </a:rPr>
              <a:t>https://europa.eu/youreurope/citizens/consumers/shopping/index_en.htm</a:t>
            </a:r>
            <a:endParaRPr lang="lt-LT"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2740983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DISKUSJON</a:t>
            </a:r>
            <a:endParaRPr lang="en-US" dirty="0"/>
          </a:p>
        </p:txBody>
      </p:sp>
      <p:sp>
        <p:nvSpPr>
          <p:cNvPr id="3" name="Turinio vietos rezervavimo ženklas 2"/>
          <p:cNvSpPr>
            <a:spLocks noGrp="1"/>
          </p:cNvSpPr>
          <p:nvPr>
            <p:ph idx="1"/>
          </p:nvPr>
        </p:nvSpPr>
        <p:spPr>
          <a:xfrm>
            <a:off x="1251678" y="1325881"/>
            <a:ext cx="10178322" cy="4553712"/>
          </a:xfrm>
        </p:spPr>
        <p:txBody>
          <a:bodyPr>
            <a:normAutofit/>
          </a:bodyPr>
          <a:lstStyle/>
          <a:p>
            <a:r>
              <a:rPr lang="no" dirty="0">
                <a:solidFill>
                  <a:schemeClr val="tx1"/>
                </a:solidFill>
              </a:rPr>
              <a:t>Har </a:t>
            </a:r>
            <a:r>
              <a:rPr lang="no" dirty="0" err="1">
                <a:solidFill>
                  <a:schemeClr val="tx1"/>
                </a:solidFill>
              </a:rPr>
              <a:t>du</a:t>
            </a:r>
            <a:r>
              <a:rPr lang="no" dirty="0">
                <a:solidFill>
                  <a:schemeClr val="tx1"/>
                </a:solidFill>
              </a:rPr>
              <a:t> </a:t>
            </a:r>
            <a:r>
              <a:rPr lang="no" dirty="0" err="1">
                <a:solidFill>
                  <a:schemeClr val="tx1"/>
                </a:solidFill>
              </a:rPr>
              <a:t>eller</a:t>
            </a:r>
            <a:r>
              <a:rPr lang="no" dirty="0">
                <a:solidFill>
                  <a:schemeClr val="tx1"/>
                </a:solidFill>
              </a:rPr>
              <a:t> </a:t>
            </a:r>
            <a:r>
              <a:rPr lang="no" dirty="0" err="1">
                <a:solidFill>
                  <a:schemeClr val="tx1"/>
                </a:solidFill>
              </a:rPr>
              <a:t>noen</a:t>
            </a:r>
            <a:r>
              <a:rPr lang="no" dirty="0">
                <a:solidFill>
                  <a:schemeClr val="tx1"/>
                </a:solidFill>
              </a:rPr>
              <a:t> </a:t>
            </a:r>
            <a:r>
              <a:rPr lang="no" dirty="0" err="1">
                <a:solidFill>
                  <a:schemeClr val="tx1"/>
                </a:solidFill>
              </a:rPr>
              <a:t>du</a:t>
            </a:r>
            <a:r>
              <a:rPr lang="no" dirty="0">
                <a:solidFill>
                  <a:schemeClr val="tx1"/>
                </a:solidFill>
              </a:rPr>
              <a:t> </a:t>
            </a:r>
            <a:r>
              <a:rPr lang="no" dirty="0" err="1">
                <a:solidFill>
                  <a:schemeClr val="tx1"/>
                </a:solidFill>
              </a:rPr>
              <a:t>vet</a:t>
            </a:r>
            <a:r>
              <a:rPr lang="no" dirty="0">
                <a:solidFill>
                  <a:schemeClr val="tx1"/>
                </a:solidFill>
              </a:rPr>
              <a:t> </a:t>
            </a:r>
            <a:r>
              <a:rPr lang="no" dirty="0" err="1">
                <a:solidFill>
                  <a:schemeClr val="tx1"/>
                </a:solidFill>
              </a:rPr>
              <a:t>noen gang</a:t>
            </a:r>
            <a:r>
              <a:rPr lang="no" dirty="0">
                <a:solidFill>
                  <a:schemeClr val="tx1"/>
                </a:solidFill>
              </a:rPr>
              <a:t> </a:t>
            </a:r>
            <a:r>
              <a:rPr lang="no" dirty="0" err="1">
                <a:solidFill>
                  <a:schemeClr val="tx1"/>
                </a:solidFill>
              </a:rPr>
              <a:t>øvd</a:t>
            </a:r>
            <a:r>
              <a:rPr lang="no" dirty="0">
                <a:solidFill>
                  <a:schemeClr val="tx1"/>
                </a:solidFill>
              </a:rPr>
              <a:t> </a:t>
            </a:r>
            <a:r>
              <a:rPr lang="no" dirty="0" err="1">
                <a:solidFill>
                  <a:schemeClr val="tx1"/>
                </a:solidFill>
              </a:rPr>
              <a:t>din</a:t>
            </a:r>
            <a:r>
              <a:rPr lang="no" dirty="0">
                <a:solidFill>
                  <a:schemeClr val="tx1"/>
                </a:solidFill>
              </a:rPr>
              <a:t> </a:t>
            </a:r>
            <a:r>
              <a:rPr lang="no" dirty="0" err="1">
                <a:solidFill>
                  <a:schemeClr val="tx1"/>
                </a:solidFill>
              </a:rPr>
              <a:t>følgende</a:t>
            </a:r>
            <a:r>
              <a:rPr lang="no" dirty="0">
                <a:solidFill>
                  <a:schemeClr val="tx1"/>
                </a:solidFill>
              </a:rPr>
              <a:t> </a:t>
            </a:r>
            <a:r>
              <a:rPr lang="no" dirty="0" err="1">
                <a:solidFill>
                  <a:schemeClr val="tx1"/>
                </a:solidFill>
              </a:rPr>
              <a:t>rettigheter </a:t>
            </a:r>
            <a:r>
              <a:rPr lang="no" dirty="0">
                <a:solidFill>
                  <a:schemeClr val="tx1"/>
                </a:solidFill>
              </a:rPr>
              <a:t>? </a:t>
            </a:r>
            <a:r>
              <a:rPr lang="no" dirty="0" err="1">
                <a:solidFill>
                  <a:schemeClr val="tx1"/>
                </a:solidFill>
              </a:rPr>
              <a:t>Snakke</a:t>
            </a:r>
            <a:r>
              <a:rPr lang="no" dirty="0">
                <a:solidFill>
                  <a:schemeClr val="tx1"/>
                </a:solidFill>
              </a:rPr>
              <a:t> </a:t>
            </a:r>
            <a:r>
              <a:rPr lang="no" dirty="0" err="1">
                <a:solidFill>
                  <a:schemeClr val="tx1"/>
                </a:solidFill>
              </a:rPr>
              <a:t>i</a:t>
            </a:r>
            <a:r>
              <a:rPr lang="no" dirty="0">
                <a:solidFill>
                  <a:schemeClr val="tx1"/>
                </a:solidFill>
              </a:rPr>
              <a:t> </a:t>
            </a:r>
            <a:r>
              <a:rPr lang="no" dirty="0" err="1">
                <a:solidFill>
                  <a:schemeClr val="tx1"/>
                </a:solidFill>
              </a:rPr>
              <a:t>liten</a:t>
            </a:r>
            <a:r>
              <a:rPr lang="no" dirty="0">
                <a:solidFill>
                  <a:schemeClr val="tx1"/>
                </a:solidFill>
              </a:rPr>
              <a:t> </a:t>
            </a:r>
            <a:r>
              <a:rPr lang="no" dirty="0" err="1">
                <a:solidFill>
                  <a:schemeClr val="tx1"/>
                </a:solidFill>
              </a:rPr>
              <a:t>grupper</a:t>
            </a:r>
            <a:r>
              <a:rPr lang="no" dirty="0">
                <a:solidFill>
                  <a:schemeClr val="tx1"/>
                </a:solidFill>
              </a:rPr>
              <a:t> </a:t>
            </a:r>
            <a:r>
              <a:rPr lang="no" dirty="0" err="1">
                <a:solidFill>
                  <a:schemeClr val="tx1"/>
                </a:solidFill>
              </a:rPr>
              <a:t>og</a:t>
            </a:r>
            <a:r>
              <a:rPr lang="no" dirty="0">
                <a:solidFill>
                  <a:schemeClr val="tx1"/>
                </a:solidFill>
              </a:rPr>
              <a:t> </a:t>
            </a:r>
            <a:r>
              <a:rPr lang="no" dirty="0" err="1">
                <a:solidFill>
                  <a:schemeClr val="tx1"/>
                </a:solidFill>
              </a:rPr>
              <a:t>dele</a:t>
            </a:r>
            <a:r>
              <a:rPr lang="no" dirty="0">
                <a:solidFill>
                  <a:schemeClr val="tx1"/>
                </a:solidFill>
              </a:rPr>
              <a:t> </a:t>
            </a:r>
            <a:r>
              <a:rPr lang="no" dirty="0" err="1">
                <a:solidFill>
                  <a:schemeClr val="tx1"/>
                </a:solidFill>
              </a:rPr>
              <a:t>din</a:t>
            </a:r>
            <a:r>
              <a:rPr lang="no" dirty="0">
                <a:solidFill>
                  <a:schemeClr val="tx1"/>
                </a:solidFill>
              </a:rPr>
              <a:t> </a:t>
            </a:r>
            <a:r>
              <a:rPr lang="no" dirty="0" err="1">
                <a:solidFill>
                  <a:schemeClr val="tx1"/>
                </a:solidFill>
              </a:rPr>
              <a:t>erfaring </a:t>
            </a:r>
            <a:r>
              <a:rPr lang="no" dirty="0">
                <a:solidFill>
                  <a:schemeClr val="tx1"/>
                </a:solidFill>
              </a:rPr>
              <a:t>.</a:t>
            </a:r>
            <a:endParaRPr lang="en-US" dirty="0">
              <a:solidFill>
                <a:schemeClr val="tx1"/>
              </a:solidFill>
            </a:endParaRPr>
          </a:p>
          <a:p>
            <a:r>
              <a:rPr lang="no" dirty="0">
                <a:solidFill>
                  <a:schemeClr val="tx1"/>
                </a:solidFill>
              </a:rPr>
              <a:t>• stemmerett og å stille som kandidat ved valg til Europaparlamentet</a:t>
            </a:r>
          </a:p>
          <a:p>
            <a:r>
              <a:rPr lang="no" dirty="0">
                <a:solidFill>
                  <a:schemeClr val="tx1"/>
                </a:solidFill>
              </a:rPr>
              <a:t>• stemmerett og å stille som kandidat ved kommunevalg</a:t>
            </a:r>
          </a:p>
          <a:p>
            <a:r>
              <a:rPr lang="no" dirty="0">
                <a:solidFill>
                  <a:schemeClr val="tx1"/>
                </a:solidFill>
              </a:rPr>
              <a:t>• rett til god forvaltning</a:t>
            </a:r>
          </a:p>
          <a:p>
            <a:r>
              <a:rPr lang="no" dirty="0">
                <a:solidFill>
                  <a:schemeClr val="tx1"/>
                </a:solidFill>
              </a:rPr>
              <a:t>• rett til innsyn i dokumenter</a:t>
            </a:r>
          </a:p>
          <a:p>
            <a:r>
              <a:rPr lang="no" dirty="0">
                <a:solidFill>
                  <a:schemeClr val="tx1"/>
                </a:solidFill>
              </a:rPr>
              <a:t>• </a:t>
            </a:r>
            <a:r>
              <a:rPr lang="no" dirty="0" err="1">
                <a:solidFill>
                  <a:schemeClr val="tx1"/>
                </a:solidFill>
              </a:rPr>
              <a:t>europeisk </a:t>
            </a:r>
            <a:r>
              <a:rPr lang="no" dirty="0">
                <a:solidFill>
                  <a:schemeClr val="tx1"/>
                </a:solidFill>
              </a:rPr>
              <a:t>ombudsmann</a:t>
            </a:r>
          </a:p>
          <a:p>
            <a:r>
              <a:rPr lang="no" dirty="0">
                <a:solidFill>
                  <a:schemeClr val="tx1"/>
                </a:solidFill>
              </a:rPr>
              <a:t>• rett til begjæring</a:t>
            </a:r>
          </a:p>
          <a:p>
            <a:r>
              <a:rPr lang="no" dirty="0">
                <a:solidFill>
                  <a:schemeClr val="tx1"/>
                </a:solidFill>
              </a:rPr>
              <a:t>• bevegelses- og oppholdsfrihet</a:t>
            </a:r>
          </a:p>
          <a:p>
            <a:r>
              <a:rPr lang="no" dirty="0">
                <a:solidFill>
                  <a:schemeClr val="tx1"/>
                </a:solidFill>
              </a:rPr>
              <a:t>• diplomatisk og konsulær beskyttelse</a:t>
            </a: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3480580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016647"/>
          </a:xfrm>
        </p:spPr>
        <p:txBody>
          <a:bodyPr/>
          <a:lstStyle/>
          <a:p>
            <a:r>
              <a:rPr lang="no" dirty="0"/>
              <a:t>REFERANSER</a:t>
            </a:r>
            <a:endParaRPr lang="en-US" dirty="0"/>
          </a:p>
        </p:txBody>
      </p:sp>
      <p:sp>
        <p:nvSpPr>
          <p:cNvPr id="3" name="Turinio vietos rezervavimo ženklas 2"/>
          <p:cNvSpPr>
            <a:spLocks noGrp="1"/>
          </p:cNvSpPr>
          <p:nvPr>
            <p:ph idx="1"/>
          </p:nvPr>
        </p:nvSpPr>
        <p:spPr>
          <a:xfrm>
            <a:off x="1251678" y="1399032"/>
            <a:ext cx="10178322" cy="4754880"/>
          </a:xfrm>
        </p:spPr>
        <p:txBody>
          <a:bodyPr>
            <a:normAutofit fontScale="92500" lnSpcReduction="20000"/>
          </a:bodyPr>
          <a:lstStyle/>
          <a:p>
            <a:r>
              <a:rPr lang="no" dirty="0">
                <a:hlinkClick r:id="rId2"/>
              </a:rPr>
              <a:t>https://study.com/academy/practice/quiz-worksheet-european-citizenship-rights.html</a:t>
            </a:r>
            <a:endParaRPr lang="en-US" dirty="0"/>
          </a:p>
          <a:p>
            <a:r>
              <a:rPr lang="no" dirty="0">
                <a:hlinkClick r:id="rId3"/>
              </a:rPr>
              <a:t>https://www.uu.nl/sites/default/files/eu-citizenship-teaching-packages-for-secondary-school-pupils-deliverable-11-6.pdf </a:t>
            </a:r>
            <a:r>
              <a:rPr lang="no" dirty="0"/>
              <a:t>)</a:t>
            </a:r>
            <a:endParaRPr lang="lt-LT" dirty="0"/>
          </a:p>
          <a:p>
            <a:r>
              <a:rPr lang="no" dirty="0">
                <a:hlinkClick r:id="rId4"/>
              </a:rPr>
              <a:t>https://www.youtube.com/watch?v=--_ZUImnW4U</a:t>
            </a:r>
            <a:endParaRPr lang="lt-LT" dirty="0"/>
          </a:p>
          <a:p>
            <a:r>
              <a:rPr lang="no" dirty="0">
                <a:hlinkClick r:id="rId5"/>
              </a:rPr>
              <a:t>https://europa.eu/youreurope/citizens/consumers/shopping/index_en.htm</a:t>
            </a:r>
            <a:endParaRPr lang="lt-LT" dirty="0"/>
          </a:p>
          <a:p>
            <a:r>
              <a:rPr lang="no" dirty="0">
                <a:hlinkClick r:id="rId6"/>
              </a:rPr>
              <a:t>https://www.youtube.com/watch?v=PQnM-k4k0Z8</a:t>
            </a:r>
            <a:endParaRPr lang="lt-LT" dirty="0"/>
          </a:p>
          <a:p>
            <a:r>
              <a:rPr lang="no" dirty="0">
                <a:hlinkClick r:id="rId7"/>
              </a:rPr>
              <a:t>https://www.youtube.com/watch?v=781v8vfGvTQ</a:t>
            </a:r>
            <a:endParaRPr lang="lt-LT" dirty="0"/>
          </a:p>
          <a:p>
            <a:r>
              <a:rPr lang="no" dirty="0">
                <a:hlinkClick r:id="rId8"/>
              </a:rPr>
              <a:t>https://www.youtube.com/watch?v=KAGWjGzo-28</a:t>
            </a:r>
            <a:endParaRPr lang="lt-LT" dirty="0"/>
          </a:p>
          <a:p>
            <a:r>
              <a:rPr lang="no" dirty="0">
                <a:hlinkClick r:id="rId4"/>
              </a:rPr>
              <a:t>https://www.youtube.com/watch?v=--_ZUImnW4U</a:t>
            </a:r>
            <a:endParaRPr lang="lt-LT" dirty="0"/>
          </a:p>
          <a:p>
            <a:r>
              <a:rPr lang="no" dirty="0"/>
              <a:t> </a:t>
            </a:r>
            <a:r>
              <a:rPr lang="no" dirty="0">
                <a:hlinkClick r:id="rId9"/>
              </a:rPr>
              <a:t>https://www.youtube.com/watch?v=S0Nr54JEx44&amp;t=1s</a:t>
            </a:r>
            <a:endParaRPr lang="lt-LT" dirty="0"/>
          </a:p>
          <a:p>
            <a:r>
              <a:rPr lang="no" dirty="0">
                <a:hlinkClick r:id="rId10"/>
              </a:rPr>
              <a:t>https://e-justice.europa.eu/582/EN/fundamental_rights_in_the_european_union?init=true</a:t>
            </a:r>
            <a:endParaRPr lang="lt-LT" dirty="0"/>
          </a:p>
          <a:p>
            <a:r>
              <a:rPr lang="no" dirty="0">
                <a:hlinkClick r:id="rId11"/>
              </a:rPr>
              <a:t>https://ec.europa.eu/info/aid-development-cooperation-fundamental-rights/your-rights-eu/know-your-rights/citizens-rights_en</a:t>
            </a:r>
            <a:endParaRPr lang="lt-LT" dirty="0"/>
          </a:p>
          <a:p>
            <a:r>
              <a:rPr lang="no" dirty="0">
                <a:hlinkClick r:id="rId12"/>
              </a:rPr>
              <a:t>https://futureu.europa.eu/?locale=en</a:t>
            </a:r>
            <a:endParaRPr lang="lt-LT" dirty="0"/>
          </a:p>
          <a:p>
            <a:endParaRPr lang="en-US" dirty="0"/>
          </a:p>
          <a:p>
            <a:endParaRPr lang="en-US"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2718220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no" dirty="0"/>
              <a:t>DEMOKRATISK/ </a:t>
            </a:r>
            <a:br>
              <a:rPr lang="lt-LT" dirty="0"/>
            </a:br>
            <a:r>
              <a:rPr lang="no" dirty="0" err="1"/>
              <a:t>Borgerlig</a:t>
            </a:r>
            <a:r>
              <a:rPr lang="no" dirty="0"/>
              <a:t>  Statsborgerskapsmodul </a:t>
            </a:r>
            <a:br>
              <a:rPr lang="en-US" dirty="0"/>
            </a:br>
            <a:r>
              <a:rPr lang="no" sz="3600" b="1" dirty="0" err="1"/>
              <a:t>Utena </a:t>
            </a:r>
            <a:r>
              <a:rPr lang="no" sz="3600" b="1" dirty="0"/>
              <a:t>“ </a:t>
            </a:r>
            <a:r>
              <a:rPr lang="no" sz="3600" b="1" dirty="0" err="1"/>
              <a:t>Saulė </a:t>
            </a:r>
            <a:r>
              <a:rPr lang="no" sz="3600" b="1" dirty="0"/>
              <a:t>' Gymnasium</a:t>
            </a:r>
            <a:r>
              <a:rPr lang="no" sz="3600" dirty="0"/>
              <a:t> </a:t>
            </a:r>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no" dirty="0"/>
              <a:t>Prosjektnummer: 2020-1-UK01-KA227-SCH-094437</a:t>
            </a:r>
          </a:p>
        </p:txBody>
      </p:sp>
    </p:spTree>
    <p:extLst>
      <p:ext uri="{BB962C8B-B14F-4D97-AF65-F5344CB8AC3E}">
        <p14:creationId xmlns:p14="http://schemas.microsoft.com/office/powerpoint/2010/main" val="58069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fontScale="90000"/>
          </a:bodyPr>
          <a:lstStyle/>
          <a:p>
            <a:pPr algn="ctr"/>
            <a:r>
              <a:rPr lang="no" dirty="0"/>
              <a:t>TEMA 2 </a:t>
            </a:r>
            <a:r>
              <a:rPr lang="no" sz="3600" dirty="0"/>
              <a:t>: </a:t>
            </a:r>
            <a:r>
              <a:rPr lang="no" sz="3600" b="1" dirty="0"/>
              <a:t>Demokrati. EU-borgerskap. EU-borgeres rettigheter, borgerinitiativer, EU-institusjoner som forsvarer borgernes rettigheter </a:t>
            </a:r>
            <a:r>
              <a:rPr lang="no" b="1" dirty="0"/>
              <a:t>.</a:t>
            </a:r>
            <a:br>
              <a:rPr lang="en-US" dirty="0"/>
            </a:br>
            <a:r>
              <a:rPr lang="no" dirty="0"/>
              <a:t> </a:t>
            </a:r>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no"/>
              <a:t>Prosjektnummer: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Prosjektnummer </a:t>
            </a: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2020-1 -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UK01 </a:t>
            </a:r>
            <a:r>
              <a:rPr kumimoji="0" lang="no"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-KA227-SCH-094437</a:t>
            </a:r>
            <a:r>
              <a:rPr kumimoji="0" lang="no"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no"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o"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o"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br>
              <a:rPr lang="lt-LT" dirty="0"/>
            </a:br>
            <a:r>
              <a:rPr lang="no" dirty="0"/>
              <a:t>Den europeiske union</a:t>
            </a:r>
            <a:br>
              <a:rPr lang="en-US" dirty="0"/>
            </a:br>
            <a:br>
              <a:rPr lang="lt-LT" dirty="0"/>
            </a:br>
            <a:endParaRPr lang="en-US" dirty="0"/>
          </a:p>
        </p:txBody>
      </p:sp>
      <p:sp>
        <p:nvSpPr>
          <p:cNvPr id="3" name="Content Placeholder 2">
            <a:extLst>
              <a:ext uri="{FF2B5EF4-FFF2-40B4-BE49-F238E27FC236}">
                <a16:creationId xmlns:a16="http://schemas.microsoft.com/office/drawing/2014/main" id="{BE3CEB23-B66C-3B4F-9B4E-F91DF82F1542}"/>
              </a:ext>
            </a:extLst>
          </p:cNvPr>
          <p:cNvSpPr>
            <a:spLocks noGrp="1"/>
          </p:cNvSpPr>
          <p:nvPr>
            <p:ph idx="1"/>
          </p:nvPr>
        </p:nvSpPr>
        <p:spPr/>
        <p:txBody>
          <a:bodyPr>
            <a:normAutofit/>
          </a:bodyPr>
          <a:lstStyle/>
          <a:p>
            <a:pPr marL="0" indent="0">
              <a:buNone/>
            </a:pPr>
            <a:endParaRPr lang="en-US" dirty="0"/>
          </a:p>
          <a:p>
            <a:r>
              <a:rPr lang="no" dirty="0">
                <a:solidFill>
                  <a:schemeClr val="tx1"/>
                </a:solidFill>
              </a:rPr>
              <a:t>I denne videoen sporer vi utviklingen av EU siden slutten av andre verdenskrig til </a:t>
            </a:r>
            <a:r>
              <a:rPr lang="no" dirty="0" err="1">
                <a:solidFill>
                  <a:schemeClr val="tx1"/>
                </a:solidFill>
              </a:rPr>
              <a:t>Brexit </a:t>
            </a:r>
            <a:r>
              <a:rPr lang="no" dirty="0">
                <a:solidFill>
                  <a:schemeClr val="tx1"/>
                </a:solidFill>
              </a:rPr>
              <a:t>.</a:t>
            </a:r>
          </a:p>
          <a:p>
            <a:endParaRPr lang="lt-LT" dirty="0">
              <a:hlinkClick r:id="rId2"/>
            </a:endParaRPr>
          </a:p>
          <a:p>
            <a:r>
              <a:rPr lang="no" dirty="0">
                <a:hlinkClick r:id="rId2"/>
              </a:rPr>
              <a:t>https://www.youtube.com/watch?v=4VCYHTGjr-U </a:t>
            </a:r>
            <a:r>
              <a:rPr lang="no" dirty="0"/>
              <a:t>(13 min.)</a:t>
            </a:r>
            <a:endParaRPr lang="en-US" dirty="0"/>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"FRAMTIDEN I DINE HENDER / </a:t>
            </a:r>
            <a:r>
              <a:rPr lang="no" dirty="0" err="1"/>
              <a:t>Hva</a:t>
            </a:r>
            <a:r>
              <a:rPr lang="no" dirty="0"/>
              <a:t> </a:t>
            </a:r>
            <a:r>
              <a:rPr lang="no" dirty="0" err="1"/>
              <a:t>snill</a:t>
            </a:r>
            <a:r>
              <a:rPr lang="no" dirty="0"/>
              <a:t> </a:t>
            </a:r>
            <a:r>
              <a:rPr lang="no" dirty="0" err="1"/>
              <a:t>av</a:t>
            </a:r>
            <a:r>
              <a:rPr lang="no" dirty="0"/>
              <a:t> </a:t>
            </a:r>
            <a:r>
              <a:rPr lang="no" dirty="0" err="1"/>
              <a:t>Europa</a:t>
            </a:r>
            <a:r>
              <a:rPr lang="no" dirty="0"/>
              <a:t> </a:t>
            </a:r>
            <a:r>
              <a:rPr lang="no" dirty="0" err="1"/>
              <a:t>vil</a:t>
            </a:r>
            <a:r>
              <a:rPr lang="no" dirty="0"/>
              <a:t> </a:t>
            </a:r>
            <a:r>
              <a:rPr lang="no" dirty="0" err="1"/>
              <a:t>vi</a:t>
            </a:r>
            <a:r>
              <a:rPr lang="no" dirty="0"/>
              <a:t> </a:t>
            </a:r>
            <a:r>
              <a:rPr lang="no" dirty="0" err="1"/>
              <a:t>bo</a:t>
            </a:r>
            <a:r>
              <a:rPr lang="no" dirty="0"/>
              <a:t> </a:t>
            </a:r>
            <a:r>
              <a:rPr lang="no" dirty="0" err="1"/>
              <a:t>i</a:t>
            </a:r>
            <a:r>
              <a:rPr lang="no" dirty="0"/>
              <a:t> </a:t>
            </a:r>
            <a:r>
              <a:rPr lang="no" dirty="0" err="1"/>
              <a:t>i morgen </a:t>
            </a:r>
            <a:r>
              <a:rPr lang="no" dirty="0"/>
              <a:t>?" / </a:t>
            </a:r>
            <a:r>
              <a:rPr lang="no" dirty="0" err="1"/>
              <a:t>Fremtiden</a:t>
            </a:r>
            <a:r>
              <a:rPr lang="no" dirty="0"/>
              <a:t> </a:t>
            </a:r>
            <a:r>
              <a:rPr lang="no" dirty="0" err="1"/>
              <a:t>Er</a:t>
            </a:r>
            <a:r>
              <a:rPr lang="no" dirty="0"/>
              <a:t> </a:t>
            </a:r>
            <a:r>
              <a:rPr lang="no" dirty="0" err="1"/>
              <a:t>Din </a:t>
            </a:r>
            <a:r>
              <a:rPr lang="no" dirty="0"/>
              <a:t>/</a:t>
            </a:r>
            <a:endParaRPr lang="en-US" dirty="0"/>
          </a:p>
        </p:txBody>
      </p:sp>
      <p:sp>
        <p:nvSpPr>
          <p:cNvPr id="3" name="Turinio vietos rezervavimo ženklas 2"/>
          <p:cNvSpPr>
            <a:spLocks noGrp="1"/>
          </p:cNvSpPr>
          <p:nvPr>
            <p:ph idx="1"/>
          </p:nvPr>
        </p:nvSpPr>
        <p:spPr/>
        <p:txBody>
          <a:bodyPr/>
          <a:lstStyle/>
          <a:p>
            <a:r>
              <a:rPr lang="no" dirty="0">
                <a:solidFill>
                  <a:schemeClr val="tx1"/>
                </a:solidFill>
              </a:rPr>
              <a:t>Deltakelsen </a:t>
            </a:r>
            <a:r>
              <a:rPr lang="no" dirty="0" err="1">
                <a:solidFill>
                  <a:schemeClr val="tx1"/>
                </a:solidFill>
              </a:rPr>
              <a:t>av </a:t>
            </a:r>
            <a:r>
              <a:rPr lang="no" dirty="0">
                <a:solidFill>
                  <a:schemeClr val="tx1"/>
                </a:solidFill>
              </a:rPr>
              <a:t>EU </a:t>
            </a:r>
            <a:r>
              <a:rPr lang="no" dirty="0" err="1">
                <a:solidFill>
                  <a:schemeClr val="tx1"/>
                </a:solidFill>
              </a:rPr>
              <a:t>-borgere</a:t>
            </a:r>
            <a:r>
              <a:rPr lang="no" dirty="0">
                <a:solidFill>
                  <a:schemeClr val="tx1"/>
                </a:solidFill>
              </a:rPr>
              <a:t> </a:t>
            </a:r>
            <a:r>
              <a:rPr lang="no" dirty="0" err="1">
                <a:solidFill>
                  <a:schemeClr val="tx1"/>
                </a:solidFill>
              </a:rPr>
              <a:t>i</a:t>
            </a:r>
            <a:r>
              <a:rPr lang="no" dirty="0">
                <a:solidFill>
                  <a:schemeClr val="tx1"/>
                </a:solidFill>
              </a:rPr>
              <a:t> </a:t>
            </a:r>
            <a:r>
              <a:rPr lang="no" dirty="0" err="1">
                <a:solidFill>
                  <a:schemeClr val="tx1"/>
                </a:solidFill>
              </a:rPr>
              <a:t>de</a:t>
            </a:r>
            <a:r>
              <a:rPr lang="no" dirty="0">
                <a:solidFill>
                  <a:schemeClr val="tx1"/>
                </a:solidFill>
              </a:rPr>
              <a:t> </a:t>
            </a:r>
            <a:r>
              <a:rPr lang="no" dirty="0" err="1">
                <a:solidFill>
                  <a:schemeClr val="tx1"/>
                </a:solidFill>
              </a:rPr>
              <a:t>innbyggerinitiativ </a:t>
            </a:r>
            <a:r>
              <a:rPr lang="no" dirty="0">
                <a:solidFill>
                  <a:schemeClr val="tx1"/>
                </a:solidFill>
              </a:rPr>
              <a:t>: _ </a:t>
            </a:r>
            <a:r>
              <a:rPr lang="no" dirty="0" err="1">
                <a:solidFill>
                  <a:schemeClr val="tx1"/>
                </a:solidFill>
              </a:rPr>
              <a:t>_</a:t>
            </a:r>
          </a:p>
          <a:p>
            <a:pPr marL="0" indent="0">
              <a:buNone/>
            </a:pPr>
            <a:r>
              <a:rPr lang="no" u="sng" dirty="0">
                <a:hlinkClick r:id="rId2"/>
              </a:rPr>
              <a:t>https://futureu.europa.eu/?locale=en</a:t>
            </a:r>
            <a:endParaRPr lang="lt-LT" u="sng" dirty="0"/>
          </a:p>
          <a:p>
            <a:pPr marL="0" indent="0">
              <a:buNone/>
            </a:pPr>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Paveikslėlis 4"/>
          <p:cNvPicPr/>
          <p:nvPr/>
        </p:nvPicPr>
        <p:blipFill rotWithShape="1">
          <a:blip r:embed="rId3"/>
          <a:srcRect t="11641" b="17460"/>
          <a:stretch/>
        </p:blipFill>
        <p:spPr bwMode="auto">
          <a:xfrm>
            <a:off x="2613660" y="3429000"/>
            <a:ext cx="6400800" cy="25527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16299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err="1"/>
              <a:t>Din</a:t>
            </a:r>
            <a:r>
              <a:rPr lang="no" dirty="0"/>
              <a:t> </a:t>
            </a:r>
            <a:r>
              <a:rPr lang="no" dirty="0" err="1"/>
              <a:t>mening</a:t>
            </a:r>
            <a:r>
              <a:rPr lang="no" dirty="0"/>
              <a:t> </a:t>
            </a:r>
            <a:r>
              <a:rPr lang="no" dirty="0" err="1"/>
              <a:t>etter</a:t>
            </a:r>
            <a:r>
              <a:rPr lang="no" dirty="0"/>
              <a:t> </a:t>
            </a:r>
            <a:r>
              <a:rPr lang="no" dirty="0" err="1"/>
              <a:t>ser på</a:t>
            </a:r>
            <a:endParaRPr lang="en-US" dirty="0"/>
          </a:p>
        </p:txBody>
      </p:sp>
      <p:sp>
        <p:nvSpPr>
          <p:cNvPr id="3" name="Turinio vietos rezervavimo ženklas 2"/>
          <p:cNvSpPr>
            <a:spLocks noGrp="1"/>
          </p:cNvSpPr>
          <p:nvPr>
            <p:ph idx="1"/>
          </p:nvPr>
        </p:nvSpPr>
        <p:spPr/>
        <p:txBody>
          <a:bodyPr>
            <a:normAutofit lnSpcReduction="10000"/>
          </a:bodyPr>
          <a:lstStyle/>
          <a:p>
            <a:r>
              <a:rPr lang="no" dirty="0">
                <a:solidFill>
                  <a:schemeClr val="tx1"/>
                </a:solidFill>
              </a:rPr>
              <a:t>Etter </a:t>
            </a:r>
            <a:r>
              <a:rPr lang="no" dirty="0" err="1">
                <a:solidFill>
                  <a:schemeClr val="tx1"/>
                </a:solidFill>
              </a:rPr>
              <a:t>gjennomgang</a:t>
            </a:r>
            <a:r>
              <a:rPr lang="no" dirty="0">
                <a:solidFill>
                  <a:schemeClr val="tx1"/>
                </a:solidFill>
              </a:rPr>
              <a:t> </a:t>
            </a:r>
            <a:r>
              <a:rPr lang="no" dirty="0" err="1">
                <a:solidFill>
                  <a:schemeClr val="tx1"/>
                </a:solidFill>
              </a:rPr>
              <a:t>de</a:t>
            </a:r>
            <a:r>
              <a:rPr lang="no" dirty="0">
                <a:solidFill>
                  <a:schemeClr val="tx1"/>
                </a:solidFill>
              </a:rPr>
              <a:t> </a:t>
            </a:r>
            <a:r>
              <a:rPr lang="no" dirty="0" err="1">
                <a:solidFill>
                  <a:schemeClr val="tx1"/>
                </a:solidFill>
              </a:rPr>
              <a:t>utdrag</a:t>
            </a:r>
            <a:r>
              <a:rPr lang="no" dirty="0">
                <a:solidFill>
                  <a:schemeClr val="tx1"/>
                </a:solidFill>
              </a:rPr>
              <a:t> </a:t>
            </a:r>
            <a:r>
              <a:rPr lang="no" dirty="0" err="1">
                <a:solidFill>
                  <a:schemeClr val="tx1"/>
                </a:solidFill>
              </a:rPr>
              <a:t>fra</a:t>
            </a:r>
            <a:r>
              <a:rPr lang="no" dirty="0">
                <a:solidFill>
                  <a:schemeClr val="tx1"/>
                </a:solidFill>
              </a:rPr>
              <a:t> </a:t>
            </a:r>
            <a:r>
              <a:rPr lang="no" dirty="0" err="1">
                <a:solidFill>
                  <a:schemeClr val="tx1"/>
                </a:solidFill>
              </a:rPr>
              <a:t>dette</a:t>
            </a:r>
            <a:r>
              <a:rPr lang="no" dirty="0">
                <a:solidFill>
                  <a:schemeClr val="tx1"/>
                </a:solidFill>
              </a:rPr>
              <a:t> </a:t>
            </a:r>
            <a:r>
              <a:rPr lang="no" dirty="0" err="1">
                <a:solidFill>
                  <a:schemeClr val="tx1"/>
                </a:solidFill>
              </a:rPr>
              <a:t>konferanse </a:t>
            </a:r>
            <a:r>
              <a:rPr lang="no" dirty="0">
                <a:solidFill>
                  <a:schemeClr val="tx1"/>
                </a:solidFill>
              </a:rPr>
              <a:t>( </a:t>
            </a:r>
            <a:r>
              <a:rPr lang="no" dirty="0" err="1">
                <a:solidFill>
                  <a:schemeClr val="tx1"/>
                </a:solidFill>
              </a:rPr>
              <a:t>for</a:t>
            </a:r>
            <a:r>
              <a:rPr lang="no" dirty="0">
                <a:solidFill>
                  <a:schemeClr val="tx1"/>
                </a:solidFill>
              </a:rPr>
              <a:t> </a:t>
            </a:r>
            <a:r>
              <a:rPr lang="no" dirty="0" err="1">
                <a:solidFill>
                  <a:schemeClr val="tx1"/>
                </a:solidFill>
              </a:rPr>
              <a:t>ca. </a:t>
            </a:r>
            <a:r>
              <a:rPr lang="no" dirty="0">
                <a:solidFill>
                  <a:schemeClr val="tx1"/>
                </a:solidFill>
              </a:rPr>
              <a:t>30 min.), </a:t>
            </a:r>
            <a:r>
              <a:rPr lang="no" dirty="0" err="1">
                <a:solidFill>
                  <a:schemeClr val="tx1"/>
                </a:solidFill>
              </a:rPr>
              <a:t>la</a:t>
            </a:r>
            <a:r>
              <a:rPr lang="no" dirty="0">
                <a:solidFill>
                  <a:schemeClr val="tx1"/>
                </a:solidFill>
              </a:rPr>
              <a:t> </a:t>
            </a:r>
            <a:r>
              <a:rPr lang="no" dirty="0" err="1">
                <a:solidFill>
                  <a:schemeClr val="tx1"/>
                </a:solidFill>
              </a:rPr>
              <a:t>oss</a:t>
            </a:r>
            <a:r>
              <a:rPr lang="no" dirty="0">
                <a:solidFill>
                  <a:schemeClr val="tx1"/>
                </a:solidFill>
              </a:rPr>
              <a:t> </a:t>
            </a:r>
            <a:r>
              <a:rPr lang="no" dirty="0" err="1">
                <a:solidFill>
                  <a:schemeClr val="tx1"/>
                </a:solidFill>
              </a:rPr>
              <a:t>lytte </a:t>
            </a:r>
            <a:r>
              <a:rPr lang="no" dirty="0">
                <a:solidFill>
                  <a:schemeClr val="tx1"/>
                </a:solidFill>
              </a:rPr>
              <a:t>til </a:t>
            </a:r>
            <a:r>
              <a:rPr lang="no" dirty="0" err="1">
                <a:solidFill>
                  <a:schemeClr val="tx1"/>
                </a:solidFill>
              </a:rPr>
              <a:t>_</a:t>
            </a:r>
            <a:r>
              <a:rPr lang="no" dirty="0">
                <a:solidFill>
                  <a:schemeClr val="tx1"/>
                </a:solidFill>
              </a:rPr>
              <a:t> </a:t>
            </a:r>
            <a:r>
              <a:rPr lang="no" dirty="0" err="1">
                <a:solidFill>
                  <a:schemeClr val="tx1"/>
                </a:solidFill>
              </a:rPr>
              <a:t>mening</a:t>
            </a:r>
            <a:r>
              <a:rPr lang="no" dirty="0">
                <a:solidFill>
                  <a:schemeClr val="tx1"/>
                </a:solidFill>
              </a:rPr>
              <a:t> </a:t>
            </a:r>
            <a:r>
              <a:rPr lang="no" dirty="0" err="1">
                <a:solidFill>
                  <a:schemeClr val="tx1"/>
                </a:solidFill>
              </a:rPr>
              <a:t>av</a:t>
            </a:r>
            <a:r>
              <a:rPr lang="no" dirty="0">
                <a:solidFill>
                  <a:schemeClr val="tx1"/>
                </a:solidFill>
              </a:rPr>
              <a:t> moduldeltakerne </a:t>
            </a:r>
            <a:r>
              <a:rPr lang="no" dirty="0" err="1">
                <a:solidFill>
                  <a:schemeClr val="tx1"/>
                </a:solidFill>
              </a:rPr>
              <a:t>_ _</a:t>
            </a:r>
            <a:r>
              <a:rPr lang="no" dirty="0">
                <a:solidFill>
                  <a:schemeClr val="tx1"/>
                </a:solidFill>
              </a:rPr>
              <a:t> </a:t>
            </a:r>
            <a:r>
              <a:rPr lang="no" dirty="0" err="1">
                <a:solidFill>
                  <a:schemeClr val="tx1"/>
                </a:solidFill>
              </a:rPr>
              <a:t>på</a:t>
            </a:r>
            <a:r>
              <a:rPr lang="no" dirty="0">
                <a:solidFill>
                  <a:schemeClr val="tx1"/>
                </a:solidFill>
              </a:rPr>
              <a:t> </a:t>
            </a:r>
            <a:r>
              <a:rPr lang="no" dirty="0" err="1">
                <a:solidFill>
                  <a:schemeClr val="tx1"/>
                </a:solidFill>
              </a:rPr>
              <a:t>de</a:t>
            </a:r>
            <a:r>
              <a:rPr lang="no" dirty="0">
                <a:solidFill>
                  <a:schemeClr val="tx1"/>
                </a:solidFill>
              </a:rPr>
              <a:t> </a:t>
            </a:r>
            <a:r>
              <a:rPr lang="no" dirty="0" err="1">
                <a:solidFill>
                  <a:schemeClr val="tx1"/>
                </a:solidFill>
              </a:rPr>
              <a:t>følgende</a:t>
            </a:r>
            <a:r>
              <a:rPr lang="no" dirty="0">
                <a:solidFill>
                  <a:schemeClr val="tx1"/>
                </a:solidFill>
              </a:rPr>
              <a:t> </a:t>
            </a:r>
            <a:r>
              <a:rPr lang="no" dirty="0" err="1">
                <a:solidFill>
                  <a:schemeClr val="tx1"/>
                </a:solidFill>
              </a:rPr>
              <a:t>spørsmål </a:t>
            </a:r>
            <a:r>
              <a:rPr lang="no" dirty="0">
                <a:solidFill>
                  <a:schemeClr val="tx1"/>
                </a:solidFill>
              </a:rPr>
              <a:t>: </a:t>
            </a:r>
            <a:r>
              <a:rPr lang="no" dirty="0" err="1">
                <a:solidFill>
                  <a:schemeClr val="tx1"/>
                </a:solidFill>
              </a:rPr>
              <a:t>hva</a:t>
            </a:r>
            <a:r>
              <a:rPr lang="no" dirty="0">
                <a:solidFill>
                  <a:schemeClr val="tx1"/>
                </a:solidFill>
              </a:rPr>
              <a:t> </a:t>
            </a:r>
            <a:r>
              <a:rPr lang="no" dirty="0" err="1">
                <a:solidFill>
                  <a:schemeClr val="tx1"/>
                </a:solidFill>
              </a:rPr>
              <a:t>snill</a:t>
            </a:r>
            <a:r>
              <a:rPr lang="no" dirty="0">
                <a:solidFill>
                  <a:schemeClr val="tx1"/>
                </a:solidFill>
              </a:rPr>
              <a:t> </a:t>
            </a:r>
            <a:r>
              <a:rPr lang="no" dirty="0" err="1">
                <a:solidFill>
                  <a:schemeClr val="tx1"/>
                </a:solidFill>
              </a:rPr>
              <a:t>av</a:t>
            </a:r>
            <a:r>
              <a:rPr lang="no" dirty="0">
                <a:solidFill>
                  <a:schemeClr val="tx1"/>
                </a:solidFill>
              </a:rPr>
              <a:t> </a:t>
            </a:r>
            <a:r>
              <a:rPr lang="no" dirty="0" err="1">
                <a:solidFill>
                  <a:schemeClr val="tx1"/>
                </a:solidFill>
              </a:rPr>
              <a:t>Europa</a:t>
            </a:r>
            <a:r>
              <a:rPr lang="no" dirty="0">
                <a:solidFill>
                  <a:schemeClr val="tx1"/>
                </a:solidFill>
              </a:rPr>
              <a:t> </a:t>
            </a:r>
            <a:r>
              <a:rPr lang="no" dirty="0" err="1">
                <a:solidFill>
                  <a:schemeClr val="tx1"/>
                </a:solidFill>
              </a:rPr>
              <a:t>vil</a:t>
            </a:r>
            <a:r>
              <a:rPr lang="no" dirty="0">
                <a:solidFill>
                  <a:schemeClr val="tx1"/>
                </a:solidFill>
              </a:rPr>
              <a:t> </a:t>
            </a:r>
            <a:r>
              <a:rPr lang="no" dirty="0" err="1">
                <a:solidFill>
                  <a:schemeClr val="tx1"/>
                </a:solidFill>
              </a:rPr>
              <a:t>vi</a:t>
            </a:r>
            <a:r>
              <a:rPr lang="no" dirty="0">
                <a:solidFill>
                  <a:schemeClr val="tx1"/>
                </a:solidFill>
              </a:rPr>
              <a:t> </a:t>
            </a:r>
            <a:r>
              <a:rPr lang="no" dirty="0" err="1">
                <a:solidFill>
                  <a:schemeClr val="tx1"/>
                </a:solidFill>
              </a:rPr>
              <a:t>bo</a:t>
            </a:r>
            <a:r>
              <a:rPr lang="no" dirty="0">
                <a:solidFill>
                  <a:schemeClr val="tx1"/>
                </a:solidFill>
              </a:rPr>
              <a:t> </a:t>
            </a:r>
            <a:r>
              <a:rPr lang="no" dirty="0" err="1">
                <a:solidFill>
                  <a:schemeClr val="tx1"/>
                </a:solidFill>
              </a:rPr>
              <a:t>i</a:t>
            </a:r>
            <a:r>
              <a:rPr lang="no" dirty="0">
                <a:solidFill>
                  <a:schemeClr val="tx1"/>
                </a:solidFill>
              </a:rPr>
              <a:t> </a:t>
            </a:r>
            <a:r>
              <a:rPr lang="no" dirty="0" err="1">
                <a:solidFill>
                  <a:schemeClr val="tx1"/>
                </a:solidFill>
              </a:rPr>
              <a:t>i morgen </a:t>
            </a:r>
            <a:r>
              <a:rPr lang="no" dirty="0">
                <a:solidFill>
                  <a:schemeClr val="tx1"/>
                </a:solidFill>
              </a:rPr>
              <a:t>? </a:t>
            </a:r>
            <a:r>
              <a:rPr lang="no" dirty="0" err="1">
                <a:solidFill>
                  <a:schemeClr val="tx1"/>
                </a:solidFill>
              </a:rPr>
              <a:t>Emner</a:t>
            </a:r>
            <a:r>
              <a:rPr lang="no" dirty="0">
                <a:solidFill>
                  <a:schemeClr val="tx1"/>
                </a:solidFill>
              </a:rPr>
              <a:t> </a:t>
            </a:r>
            <a:r>
              <a:rPr lang="no" dirty="0" err="1">
                <a:solidFill>
                  <a:schemeClr val="tx1"/>
                </a:solidFill>
              </a:rPr>
              <a:t>oppført </a:t>
            </a:r>
            <a:r>
              <a:rPr lang="no" dirty="0">
                <a:solidFill>
                  <a:schemeClr val="tx1"/>
                </a:solidFill>
              </a:rPr>
              <a:t>:</a:t>
            </a:r>
            <a:endParaRPr lang="en-US" dirty="0">
              <a:solidFill>
                <a:schemeClr val="tx1"/>
              </a:solidFill>
            </a:endParaRPr>
          </a:p>
          <a:p>
            <a:r>
              <a:rPr lang="no" b="1" dirty="0">
                <a:solidFill>
                  <a:srgbClr val="002060"/>
                </a:solidFill>
              </a:rPr>
              <a:t>DEN EUROPEISKE UNIONS FRAMTID.</a:t>
            </a:r>
            <a:endParaRPr lang="en-US" b="1" dirty="0">
              <a:solidFill>
                <a:srgbClr val="002060"/>
              </a:solidFill>
            </a:endParaRPr>
          </a:p>
          <a:p>
            <a:r>
              <a:rPr lang="no" b="1" dirty="0">
                <a:solidFill>
                  <a:srgbClr val="002060"/>
                </a:solidFill>
              </a:rPr>
              <a:t>ØKONOMI.</a:t>
            </a:r>
            <a:endParaRPr lang="en-US" b="1" dirty="0">
              <a:solidFill>
                <a:srgbClr val="002060"/>
              </a:solidFill>
            </a:endParaRPr>
          </a:p>
          <a:p>
            <a:r>
              <a:rPr lang="no" b="1" dirty="0">
                <a:solidFill>
                  <a:srgbClr val="002060"/>
                </a:solidFill>
              </a:rPr>
              <a:t>KLIMA FORANDRINGER.</a:t>
            </a:r>
            <a:endParaRPr lang="en-US" b="1" dirty="0">
              <a:solidFill>
                <a:srgbClr val="002060"/>
              </a:solidFill>
            </a:endParaRPr>
          </a:p>
          <a:p>
            <a:r>
              <a:rPr lang="no" b="1" dirty="0">
                <a:solidFill>
                  <a:srgbClr val="002060"/>
                </a:solidFill>
              </a:rPr>
              <a:t>HELSE. SIKKERHET.</a:t>
            </a:r>
            <a:endParaRPr lang="en-US" b="1" dirty="0">
              <a:solidFill>
                <a:srgbClr val="002060"/>
              </a:solidFill>
            </a:endParaRPr>
          </a:p>
          <a:p>
            <a:r>
              <a:rPr lang="no" b="1" dirty="0">
                <a:solidFill>
                  <a:srgbClr val="002060"/>
                </a:solidFill>
              </a:rPr>
              <a:t>RETTIGHETER TIL EU-BORGERE.</a:t>
            </a:r>
            <a:endParaRPr lang="en-US" b="1" dirty="0">
              <a:solidFill>
                <a:srgbClr val="002060"/>
              </a:solidFill>
            </a:endParaRPr>
          </a:p>
          <a:p>
            <a:r>
              <a:rPr lang="no" b="1" dirty="0">
                <a:solidFill>
                  <a:srgbClr val="002060"/>
                </a:solidFill>
              </a:rPr>
              <a:t>DE MEST HASTE PROBLEMENE I LANDET DITT.</a:t>
            </a:r>
            <a:endParaRPr lang="en-US" b="1" dirty="0">
              <a:solidFill>
                <a:srgbClr val="002060"/>
              </a:solidFill>
            </a:endParaRP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607274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KJENN DINE RETTIGHETER</a:t>
            </a:r>
            <a:endParaRPr lang="en-US" dirty="0"/>
          </a:p>
        </p:txBody>
      </p:sp>
      <p:sp>
        <p:nvSpPr>
          <p:cNvPr id="3" name="Turinio vietos rezervavimo ženklas 2"/>
          <p:cNvSpPr>
            <a:spLocks noGrp="1"/>
          </p:cNvSpPr>
          <p:nvPr>
            <p:ph idx="1"/>
          </p:nvPr>
        </p:nvSpPr>
        <p:spPr/>
        <p:txBody>
          <a:bodyPr>
            <a:normAutofit/>
          </a:bodyPr>
          <a:lstStyle/>
          <a:p>
            <a:r>
              <a:rPr lang="no" dirty="0">
                <a:hlinkClick r:id="rId2"/>
              </a:rPr>
              <a:t>https://ec.europa.eu/info/aid-development-cooperation-fundamental-rights/your-rights-eu/know-your-rights_en</a:t>
            </a:r>
            <a:endParaRPr lang="lt-LT" dirty="0"/>
          </a:p>
          <a:p>
            <a:endParaRPr lang="lt-LT"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190938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903616"/>
          </a:xfrm>
        </p:spPr>
        <p:txBody>
          <a:bodyPr>
            <a:normAutofit/>
          </a:bodyPr>
          <a:lstStyle/>
          <a:p>
            <a:r>
              <a:rPr lang="no" dirty="0"/>
              <a:t>KJENN DINE RETTIGHETER</a:t>
            </a:r>
            <a:br>
              <a:rPr lang="lt-LT" dirty="0"/>
            </a:br>
            <a:endParaRPr lang="en-US" dirty="0"/>
          </a:p>
        </p:txBody>
      </p:sp>
      <p:sp>
        <p:nvSpPr>
          <p:cNvPr id="3" name="Turinio vietos rezervavimo ženklas 2"/>
          <p:cNvSpPr>
            <a:spLocks noGrp="1"/>
          </p:cNvSpPr>
          <p:nvPr>
            <p:ph idx="1"/>
          </p:nvPr>
        </p:nvSpPr>
        <p:spPr/>
        <p:txBody>
          <a:bodyPr/>
          <a:lstStyle/>
          <a:p>
            <a:r>
              <a:rPr lang="no" sz="4600" cap="all" spc="200" dirty="0">
                <a:solidFill>
                  <a:srgbClr val="FF0000"/>
                </a:solidFill>
                <a:latin typeface="Impact" panose="020B0806030902050204"/>
                <a:ea typeface="+mj-ea"/>
                <a:cs typeface="+mj-cs"/>
              </a:rPr>
              <a:t>Dine EU-borgerskapsrettigheter </a:t>
            </a:r>
            <a:r>
              <a:rPr lang="no" sz="4600" cap="all" spc="200" dirty="0">
                <a:solidFill>
                  <a:srgbClr val="2A1A00"/>
                </a:solidFill>
                <a:latin typeface="Impact" panose="020B0806030902050204"/>
                <a:ea typeface="+mj-ea"/>
                <a:cs typeface="+mj-cs"/>
              </a:rPr>
              <a:t>i korte videoer: </a:t>
            </a:r>
            <a:br>
              <a:rPr lang="en-US" sz="4600" cap="all" spc="200" dirty="0">
                <a:solidFill>
                  <a:srgbClr val="2A1A00"/>
                </a:solidFill>
                <a:latin typeface="Impact" panose="020B0806030902050204"/>
                <a:ea typeface="+mj-ea"/>
                <a:cs typeface="+mj-cs"/>
              </a:rPr>
            </a:br>
            <a:r>
              <a:rPr lang="no" dirty="0">
                <a:hlinkClick r:id="rId2"/>
              </a:rPr>
              <a:t>https://www.youtube.com/watch?v=4Qz4yqM6NXM</a:t>
            </a:r>
            <a:endParaRPr lang="en-US" dirty="0"/>
          </a:p>
          <a:p>
            <a:r>
              <a:rPr lang="no" dirty="0">
                <a:hlinkClick r:id="rId3"/>
              </a:rPr>
              <a:t>https://www.youtube.com/watch?v=_saAJy-IRWA</a:t>
            </a:r>
            <a:endParaRPr lang="en-US" dirty="0"/>
          </a:p>
          <a:p>
            <a:pPr marL="0" indent="0">
              <a:buNone/>
            </a:pPr>
            <a:endParaRPr lang="en-US" dirty="0"/>
          </a:p>
          <a:p>
            <a:endParaRPr lang="lt-LT"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011738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KJENN DINE RETTIGHETER</a:t>
            </a:r>
            <a:endParaRPr lang="en-US" dirty="0"/>
          </a:p>
        </p:txBody>
      </p:sp>
      <p:sp>
        <p:nvSpPr>
          <p:cNvPr id="3" name="Turinio vietos rezervavimo ženklas 2"/>
          <p:cNvSpPr>
            <a:spLocks noGrp="1"/>
          </p:cNvSpPr>
          <p:nvPr>
            <p:ph idx="1"/>
          </p:nvPr>
        </p:nvSpPr>
        <p:spPr>
          <a:xfrm>
            <a:off x="1251678" y="1417321"/>
            <a:ext cx="10178322" cy="4869180"/>
          </a:xfrm>
        </p:spPr>
        <p:txBody>
          <a:bodyPr>
            <a:normAutofit lnSpcReduction="10000"/>
          </a:bodyPr>
          <a:lstStyle/>
          <a:p>
            <a:r>
              <a:rPr lang="no" dirty="0">
                <a:hlinkClick r:id="rId2"/>
              </a:rPr>
              <a:t>https://ec.europa.eu/info/aid-development-cooperation-fundamental-rights/your-rights-eu/know-your-rights/citizens-rights_en</a:t>
            </a:r>
            <a:endParaRPr lang="lt-LT" dirty="0"/>
          </a:p>
          <a:p>
            <a:r>
              <a:rPr lang="no" dirty="0"/>
              <a:t>Kapittel 5 i </a:t>
            </a:r>
            <a:r>
              <a:rPr lang="no" u="sng" dirty="0">
                <a:hlinkClick r:id="rId3"/>
              </a:rPr>
              <a:t>EUs charter om grunnleggende rettigheter </a:t>
            </a:r>
            <a:r>
              <a:rPr lang="no" dirty="0"/>
              <a:t>handler om borgernes rettigheter. Artikkel 39-46 i dette kapittelet beskytter følgende rettigheter</a:t>
            </a:r>
          </a:p>
          <a:p>
            <a:r>
              <a:rPr lang="no" u="sng" dirty="0">
                <a:hlinkClick r:id="rId4"/>
              </a:rPr>
              <a:t>rett til å stemme og stille som kandidat ved valg til Europaparlamentet</a:t>
            </a:r>
            <a:endParaRPr lang="en-US" dirty="0"/>
          </a:p>
          <a:p>
            <a:r>
              <a:rPr lang="no" u="sng" dirty="0">
                <a:hlinkClick r:id="rId5"/>
              </a:rPr>
              <a:t>stemmerett og å stille som kandidat ved kommunevalg</a:t>
            </a:r>
            <a:endParaRPr lang="en-US" dirty="0"/>
          </a:p>
          <a:p>
            <a:r>
              <a:rPr lang="no" u="sng" dirty="0">
                <a:hlinkClick r:id="rId6"/>
              </a:rPr>
              <a:t>rett til god forvaltning</a:t>
            </a:r>
            <a:endParaRPr lang="en-US" dirty="0"/>
          </a:p>
          <a:p>
            <a:r>
              <a:rPr lang="no" u="sng" dirty="0">
                <a:hlinkClick r:id="rId7"/>
              </a:rPr>
              <a:t>rett til innsyn i dokumenter</a:t>
            </a:r>
            <a:endParaRPr lang="en-US" dirty="0"/>
          </a:p>
          <a:p>
            <a:r>
              <a:rPr lang="no" u="sng" dirty="0">
                <a:hlinkClick r:id="rId8"/>
              </a:rPr>
              <a:t>E </a:t>
            </a:r>
            <a:r>
              <a:rPr lang="no" u="sng" dirty="0" err="1">
                <a:hlinkClick r:id="rId8"/>
              </a:rPr>
              <a:t>uropeisk </a:t>
            </a:r>
            <a:r>
              <a:rPr lang="no" u="sng" dirty="0">
                <a:hlinkClick r:id="rId8"/>
              </a:rPr>
              <a:t>ombudsmann</a:t>
            </a:r>
            <a:endParaRPr lang="en-US" dirty="0"/>
          </a:p>
          <a:p>
            <a:r>
              <a:rPr lang="no" u="sng" dirty="0">
                <a:hlinkClick r:id="rId9"/>
              </a:rPr>
              <a:t>rett til å begjære</a:t>
            </a:r>
            <a:endParaRPr lang="en-US" dirty="0"/>
          </a:p>
          <a:p>
            <a:r>
              <a:rPr lang="no" u="sng" dirty="0">
                <a:hlinkClick r:id="rId10"/>
              </a:rPr>
              <a:t>bevegelses- og oppholdsfrihet</a:t>
            </a:r>
            <a:endParaRPr lang="en-US" dirty="0"/>
          </a:p>
          <a:p>
            <a:r>
              <a:rPr lang="no" u="sng" dirty="0">
                <a:hlinkClick r:id="rId11"/>
              </a:rPr>
              <a:t>diplomatisk og konsulær beskyttelse</a:t>
            </a:r>
            <a:endParaRPr lang="en-US"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552107019"/>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962</TotalTime>
  <Words>839</Words>
  <Application>Microsoft Office PowerPoint</Application>
  <PresentationFormat>Widescreen</PresentationFormat>
  <Paragraphs>95</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Gill Sans MT</vt:lpstr>
      <vt:lpstr>Impact</vt:lpstr>
      <vt:lpstr>Verdana</vt:lpstr>
      <vt:lpstr>Badge</vt:lpstr>
      <vt:lpstr>Nobody will be left behind (nwblb)</vt:lpstr>
      <vt:lpstr>DEMOKRATISK/  Borgerlig  Statsborgerskapsmodul  Utena “ Saulė ' Gymnasium </vt:lpstr>
      <vt:lpstr>TEMA 2 : Demokrati. EU-borgerskap. EU-borgeres rettigheter, borgerinitiativer, EU-institusjoner som forsvarer borgernes rettigheter .  </vt:lpstr>
      <vt:lpstr> Den europeiske union  </vt:lpstr>
      <vt:lpstr>"FRAMTIDEN I DINE HENDER / Hva snill av Europa vil vi bo i i morgen ?" / Fremtiden Er Din /</vt:lpstr>
      <vt:lpstr>Din mening etter ser på</vt:lpstr>
      <vt:lpstr>KJENN DINE RETTIGHETER</vt:lpstr>
      <vt:lpstr>KJENN DINE RETTIGHETER </vt:lpstr>
      <vt:lpstr>KJENN DINE RETTIGHETER</vt:lpstr>
      <vt:lpstr>Hva du skal gjøre hvis rettighetene dine har blitt brutt </vt:lpstr>
      <vt:lpstr>Grunnleggende rettigheter i EU </vt:lpstr>
      <vt:lpstr>PowerPoint Presentation</vt:lpstr>
      <vt:lpstr>FORBRUKERRETTIGHETER </vt:lpstr>
      <vt:lpstr>SHOPPING</vt:lpstr>
      <vt:lpstr>DISKUSJON</vt:lpstr>
      <vt:lpstr>REFERANSER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Volga Sezen</cp:lastModifiedBy>
  <cp:revision>107</cp:revision>
  <dcterms:created xsi:type="dcterms:W3CDTF">2021-12-01T10:07:52Z</dcterms:created>
  <dcterms:modified xsi:type="dcterms:W3CDTF">2022-10-07T11:15:48Z</dcterms:modified>
</cp:coreProperties>
</file>