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6" r:id="rId2"/>
    <p:sldId id="257" r:id="rId3"/>
    <p:sldId id="267" r:id="rId4"/>
    <p:sldId id="268" r:id="rId5"/>
    <p:sldId id="271" r:id="rId6"/>
    <p:sldId id="259" r:id="rId7"/>
    <p:sldId id="278" r:id="rId8"/>
    <p:sldId id="272" r:id="rId9"/>
    <p:sldId id="273" r:id="rId10"/>
    <p:sldId id="274" r:id="rId11"/>
    <p:sldId id="275" r:id="rId12"/>
    <p:sldId id="276" r:id="rId13"/>
    <p:sldId id="277" r:id="rId14"/>
    <p:sldId id="279" r:id="rId15"/>
    <p:sldId id="280" r:id="rId16"/>
    <p:sldId id="260" r:id="rId17"/>
    <p:sldId id="261" r:id="rId18"/>
    <p:sldId id="262" r:id="rId19"/>
    <p:sldId id="263" r:id="rId20"/>
    <p:sldId id="265" r:id="rId21"/>
    <p:sldId id="264" r:id="rId22"/>
    <p:sldId id="270" r:id="rId23"/>
    <p:sldId id="266" r:id="rId24"/>
    <p:sldId id="269" r:id="rId25"/>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81"/>
  </p:normalViewPr>
  <p:slideViewPr>
    <p:cSldViewPr snapToGrid="0" snapToObjects="1">
      <p:cViewPr varScale="1">
        <p:scale>
          <a:sx n="84" d="100"/>
          <a:sy n="84" d="100"/>
        </p:scale>
        <p:origin x="91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8/30/2022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xmlns:a="http://schemas.openxmlformats.org/drawingml/2006/main" lvl="0"/>
            <a:r xmlns:a="http://schemas.openxmlformats.org/drawingml/2006/main">
              <a:rPr lang="no"/>
              <a:t>Klikk for å redigere hovedtekststiler</a:t>
            </a:r>
          </a:p>
          <a:p>
            <a:pPr xmlns:a="http://schemas.openxmlformats.org/drawingml/2006/main" lvl="1"/>
            <a:r xmlns:a="http://schemas.openxmlformats.org/drawingml/2006/main">
              <a:rPr lang="no"/>
              <a:t>Andre nivå</a:t>
            </a:r>
          </a:p>
          <a:p>
            <a:pPr xmlns:a="http://schemas.openxmlformats.org/drawingml/2006/main" lvl="2"/>
            <a:r xmlns:a="http://schemas.openxmlformats.org/drawingml/2006/main">
              <a:rPr lang="no"/>
              <a:t>Tredje nivå</a:t>
            </a:r>
          </a:p>
          <a:p>
            <a:pPr xmlns:a="http://schemas.openxmlformats.org/drawingml/2006/main" lvl="3"/>
            <a:r xmlns:a="http://schemas.openxmlformats.org/drawingml/2006/main">
              <a:rPr lang="no"/>
              <a:t>Fjerde nivå</a:t>
            </a:r>
          </a:p>
          <a:p>
            <a:pPr xmlns:a="http://schemas.openxmlformats.org/drawingml/2006/main" lvl="4"/>
            <a:r xmlns:a="http://schemas.openxmlformats.org/drawingml/2006/main">
              <a:rPr lang="no"/>
              <a:t>Femte nivå</a:t>
            </a:r>
            <a:endParaRPr xmlns:a="http://schemas.openxmlformats.org/drawingml/2006/main"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30/08/2022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30/08/2022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30/08/2022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30/08/2022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30/08/2022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30/08/2022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30/08/2022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30/08/2022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xmlns:a="http://schemas.openxmlformats.org/drawingml/2006/main">
              <a:rPr lang="no"/>
              <a:t>Klikk for å redigere hovedtittelstilen</a:t>
            </a:r>
            <a:endParaRPr xmlns:a="http://schemas.openxmlformats.org/drawingml/2006/main"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xmlns:a="http://schemas.openxmlformats.org/drawingml/2006/main" lvl="0"/>
            <a:r xmlns:a="http://schemas.openxmlformats.org/drawingml/2006/main">
              <a:rPr lang="no"/>
              <a:t>Klikk for å redigere hovedtekststiler</a:t>
            </a:r>
          </a:p>
          <a:p>
            <a:pPr xmlns:a="http://schemas.openxmlformats.org/drawingml/2006/main" lvl="1"/>
            <a:r xmlns:a="http://schemas.openxmlformats.org/drawingml/2006/main">
              <a:rPr lang="no"/>
              <a:t>Andre nivå</a:t>
            </a:r>
          </a:p>
          <a:p>
            <a:pPr xmlns:a="http://schemas.openxmlformats.org/drawingml/2006/main" lvl="2"/>
            <a:r xmlns:a="http://schemas.openxmlformats.org/drawingml/2006/main">
              <a:rPr lang="no"/>
              <a:t>Tredje nivå</a:t>
            </a:r>
          </a:p>
          <a:p>
            <a:pPr xmlns:a="http://schemas.openxmlformats.org/drawingml/2006/main" lvl="3"/>
            <a:r xmlns:a="http://schemas.openxmlformats.org/drawingml/2006/main">
              <a:rPr lang="no"/>
              <a:t>Fjerde nivå</a:t>
            </a:r>
          </a:p>
          <a:p>
            <a:pPr xmlns:a="http://schemas.openxmlformats.org/drawingml/2006/main" lvl="4"/>
            <a:r xmlns:a="http://schemas.openxmlformats.org/drawingml/2006/main">
              <a:rPr lang="no"/>
              <a:t>Femte nivå</a:t>
            </a:r>
            <a:endParaRPr xmlns:a="http://schemas.openxmlformats.org/drawingml/2006/main"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30/08/2022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xmlns:a="http://schemas.openxmlformats.org/drawingml/2006/main">
              <a:rPr lang="no"/>
              <a:t>Prosjektnummer: 2020-1-UK01-KA227-SCH-094437</a:t>
            </a:r>
            <a:endParaRPr xmlns:a="http://schemas.openxmlformats.org/drawingml/2006/main"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0.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tiff"/><Relationship Id="rId2" Type="http://schemas.openxmlformats.org/officeDocument/2006/relationships/image" Target="../media/image3.tiff"/><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rm.coe.int/prems-005521-assessing-competences-for-democratic-culture/1680a3bd41"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youtube.com/watch?v=-M2z9GgIAtg" TargetMode="Externa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8" Type="http://schemas.openxmlformats.org/officeDocument/2006/relationships/hyperlink" Target="https://www.coe.int/en/web/reference-framework-of-competences-for-democratic-culture/" TargetMode="External"/><Relationship Id="rId3" Type="http://schemas.openxmlformats.org/officeDocument/2006/relationships/hyperlink" Target="https://link.springer.com/chapter/10.1007/978-94-6209-172-6_4" TargetMode="External"/><Relationship Id="rId7" Type="http://schemas.openxmlformats.org/officeDocument/2006/relationships/hyperlink" Target="https://european-union.europa.eu/principles-countries-history/principles-and-values/aims-and-values_en" TargetMode="External"/><Relationship Id="rId2" Type="http://schemas.openxmlformats.org/officeDocument/2006/relationships/hyperlink" Target="https://rm.coe.int/prems-005521-assessing-competences-for-democratic-culture/1680a3bd41" TargetMode="External"/><Relationship Id="rId1" Type="http://schemas.openxmlformats.org/officeDocument/2006/relationships/slideLayout" Target="../slideLayouts/slideLayout2.xml"/><Relationship Id="rId6" Type="http://schemas.openxmlformats.org/officeDocument/2006/relationships/hyperlink" Target="https://european-union.europa.eu/principles-countries-history/principles-and-values/aims-and-values_lt" TargetMode="External"/><Relationship Id="rId5" Type="http://schemas.openxmlformats.org/officeDocument/2006/relationships/hyperlink" Target="https://european-union.europa.eu/principles-countries-history/principles-and-values/aims-and-values_it" TargetMode="External"/><Relationship Id="rId4" Type="http://schemas.openxmlformats.org/officeDocument/2006/relationships/hyperlink" Target="https://www.youtube.com/watch?v=-M2z9GgIAtg"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link.springer.com/chapter/10.1007/978-94-6209-172-6_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link.springer.com/chapter/10.1007/978-94-6209-172-6_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coe.int/en/web/reference-framework-of-competences-for-democratic-culture/"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xmlns:a="http://schemas.openxmlformats.org/drawingml/2006/main">
              <a:rPr lang="no" dirty="0" smtClean="0"/>
              <a:t>DEMOKRATISK/ </a:t>
            </a:r>
            <a:br xmlns:a="http://schemas.openxmlformats.org/drawingml/2006/main">
              <a:rPr lang="lt-LT" dirty="0" smtClean="0"/>
            </a:br>
            <a:r xmlns:a="http://schemas.openxmlformats.org/drawingml/2006/main">
              <a:rPr lang="no" dirty="0" err="1" smtClean="0"/>
              <a:t>Borgerlig</a:t>
            </a:r>
            <a:r xmlns:a="http://schemas.openxmlformats.org/drawingml/2006/main">
              <a:rPr lang="no" dirty="0" smtClean="0"/>
              <a:t>  </a:t>
            </a:r>
            <a:r xmlns:a="http://schemas.openxmlformats.org/drawingml/2006/main">
              <a:rPr lang="no" dirty="0" smtClean="0"/>
              <a:t>Statsborgerskapsmodul</a:t>
            </a:r>
            <a:r xmlns:a="http://schemas.openxmlformats.org/drawingml/2006/main">
              <a:rPr lang="no" dirty="0"/>
              <a:t> </a:t>
            </a:r>
            <a:br xmlns:a="http://schemas.openxmlformats.org/drawingml/2006/main">
              <a:rPr lang="en-US" dirty="0"/>
            </a:br>
            <a:r xmlns:a="http://schemas.openxmlformats.org/drawingml/2006/main">
              <a:rPr lang="no" sz="3600" b="1" dirty="0" err="1" smtClean="0"/>
              <a:t>Utena</a:t>
            </a:r>
            <a:r xmlns:a="http://schemas.openxmlformats.org/drawingml/2006/main">
              <a:rPr lang="no" sz="3600" b="1" dirty="0" smtClean="0"/>
              <a:t> </a:t>
            </a:r>
            <a:r xmlns:a="http://schemas.openxmlformats.org/drawingml/2006/main">
              <a:rPr lang="no" sz="3600" b="1" dirty="0"/>
              <a:t>“ </a:t>
            </a:r>
            <a:r xmlns:a="http://schemas.openxmlformats.org/drawingml/2006/main">
              <a:rPr lang="no" sz="3600" b="1" dirty="0" err="1"/>
              <a:t>Saulė </a:t>
            </a:r>
            <a:r xmlns:a="http://schemas.openxmlformats.org/drawingml/2006/main">
              <a:rPr lang="no" sz="3600" b="1" dirty="0"/>
              <a:t>' </a:t>
            </a:r>
            <a:r xmlns:a="http://schemas.openxmlformats.org/drawingml/2006/main">
              <a:rPr lang="no" sz="3600" b="1" dirty="0" smtClean="0"/>
              <a:t>Gymnasium</a:t>
            </a:r>
            <a:r xmlns:a="http://schemas.openxmlformats.org/drawingml/2006/main">
              <a:rPr lang="no" sz="3600" dirty="0" smtClean="0"/>
              <a:t> </a:t>
            </a:r>
            <a:endParaRPr xmlns:a="http://schemas.openxmlformats.org/drawingml/2006/main"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xmlns:a="http://schemas.openxmlformats.org/drawingml/2006/main">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smtClean="0"/>
              <a:t>DISSE KOMPETANSENE ER NØDVENDIGE I ULIKE LIVSSITUASJONER</a:t>
            </a:r>
            <a:endParaRPr xmlns:a="http://schemas.openxmlformats.org/drawingml/2006/main" lang="en-US" dirty="0"/>
          </a:p>
        </p:txBody>
      </p:sp>
      <p:pic>
        <p:nvPicPr>
          <p:cNvPr id="5" name="Turinio vietos rezervavimo ženklas 4"/>
          <p:cNvPicPr>
            <a:picLocks noGrp="1" noChangeAspect="1"/>
          </p:cNvPicPr>
          <p:nvPr>
            <p:ph idx="1"/>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2755575" y="1737360"/>
            <a:ext cx="7364871" cy="4142740"/>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964186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DISSE KOMPETANSENE ER NØDVENDIGE I ULIKE LIVSSITUASJONER</a:t>
            </a:r>
          </a:p>
        </p:txBody>
      </p:sp>
      <p:pic>
        <p:nvPicPr>
          <p:cNvPr id="5" name="Turinio vietos rezervavimo ženklas 4"/>
          <p:cNvPicPr>
            <a:picLocks noGrp="1" noChangeAspect="1"/>
          </p:cNvPicPr>
          <p:nvPr>
            <p:ph idx="1"/>
          </p:nvPr>
        </p:nvPicPr>
        <p:blipFill rotWithShape="1">
          <a:blip r:embed="rId2"/>
          <a:srcRect b="9682"/>
          <a:stretch/>
        </p:blipFill>
        <p:spPr>
          <a:xfrm>
            <a:off x="3145719" y="2286000"/>
            <a:ext cx="6983466" cy="3547872"/>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2541191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DISSE KOMPETANSENE ER NØDVENDIGE I ULIKE LIVSSITUASJONER</a:t>
            </a:r>
          </a:p>
        </p:txBody>
      </p:sp>
      <p:pic>
        <p:nvPicPr>
          <p:cNvPr id="5" name="Turinio vietos rezervavimo ženklas 4"/>
          <p:cNvPicPr>
            <a:picLocks noGrp="1" noChangeAspect="1"/>
          </p:cNvPicPr>
          <p:nvPr>
            <p:ph idx="1"/>
          </p:nvPr>
        </p:nvPicPr>
        <p:blipFill rotWithShape="1">
          <a:blip r:embed="rId2"/>
          <a:srcRect b="8919"/>
          <a:stretch/>
        </p:blipFill>
        <p:spPr>
          <a:xfrm>
            <a:off x="3145719" y="2286000"/>
            <a:ext cx="6996336" cy="3584448"/>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439863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DISSE KOMPETANSENE ER NØDVENDIGE I ULIKE LIVSSITUASJONER</a:t>
            </a:r>
          </a:p>
        </p:txBody>
      </p:sp>
      <p:pic>
        <p:nvPicPr>
          <p:cNvPr id="5" name="Turinio vietos rezervavimo ženklas 4"/>
          <p:cNvPicPr>
            <a:picLocks noGrp="1" noChangeAspect="1"/>
          </p:cNvPicPr>
          <p:nvPr>
            <p:ph idx="1"/>
          </p:nvPr>
        </p:nvPicPr>
        <p:blipFill>
          <a:blip r:embed="rId2"/>
          <a:stretch>
            <a:fillRect/>
          </a:stretch>
        </p:blipFill>
        <p:spPr>
          <a:xfrm>
            <a:off x="2414195" y="1874517"/>
            <a:ext cx="7121036" cy="4005583"/>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3783037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DISSE KOMPETANSENE ER NØDVENDIGE I ULIKE LIVSSITUASJONER</a:t>
            </a:r>
          </a:p>
        </p:txBody>
      </p:sp>
      <p:pic>
        <p:nvPicPr>
          <p:cNvPr id="5" name="Turinio vietos rezervavimo ženklas 4"/>
          <p:cNvPicPr>
            <a:picLocks noGrp="1" noChangeAspect="1"/>
          </p:cNvPicPr>
          <p:nvPr>
            <p:ph idx="1"/>
          </p:nvPr>
        </p:nvPicPr>
        <p:blipFill>
          <a:blip r:embed="rId2"/>
          <a:stretch>
            <a:fillRect/>
          </a:stretch>
        </p:blipFill>
        <p:spPr>
          <a:xfrm>
            <a:off x="3145719" y="2286000"/>
            <a:ext cx="6389511" cy="3594100"/>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651730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Autofit/>
          </a:bodyPr>
          <a:lstStyle/>
          <a:p>
            <a:pPr xmlns:a="http://schemas.openxmlformats.org/drawingml/2006/main" algn="ctr"/>
            <a:r xmlns:a="http://schemas.openxmlformats.org/drawingml/2006/main">
              <a:rPr lang="no" sz="2800" dirty="0" smtClean="0"/>
              <a:t>ER DU </a:t>
            </a:r>
            <a:r xmlns:a="http://schemas.openxmlformats.org/drawingml/2006/main">
              <a:rPr lang="no" sz="2800" dirty="0" err="1" smtClean="0"/>
              <a:t>utstyrt </a:t>
            </a:r>
            <a:r xmlns:a="http://schemas.openxmlformats.org/drawingml/2006/main">
              <a:rPr lang="no" sz="2800" dirty="0" smtClean="0"/>
              <a:t>med </a:t>
            </a:r>
            <a:r xmlns:a="http://schemas.openxmlformats.org/drawingml/2006/main">
              <a:rPr lang="no" sz="2800" dirty="0"/>
              <a:t>all den kompetansen som trengs for å iverksette tiltak for å forsvare og fremme menneskerettigheter, demokrati og rettsstaten, delta effektivt i en demokratikultur og leve fredelig sammen med andre i kulturelt mangfoldige </a:t>
            </a:r>
            <a:r xmlns:a="http://schemas.openxmlformats.org/drawingml/2006/main">
              <a:rPr lang="no" sz="2800" dirty="0" smtClean="0"/>
              <a:t>samfunn?</a:t>
            </a:r>
            <a:endParaRPr xmlns:a="http://schemas.openxmlformats.org/drawingml/2006/main" lang="en-US" sz="2800"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pic>
        <p:nvPicPr>
          <p:cNvPr id="7" name="Turinio vietos rezervavimo ženklas 6"/>
          <p:cNvPicPr>
            <a:picLocks noGrp="1" noChangeAspect="1"/>
          </p:cNvPicPr>
          <p:nvPr>
            <p:ph idx="1"/>
          </p:nvPr>
        </p:nvPicPr>
        <p:blipFill rotWithShape="1">
          <a:blip r:embed="rId2"/>
          <a:srcRect t="13229"/>
          <a:stretch/>
        </p:blipFill>
        <p:spPr>
          <a:xfrm>
            <a:off x="2487169" y="2796499"/>
            <a:ext cx="7048426" cy="3440217"/>
          </a:xfrm>
          <a:prstGeom prst="rect">
            <a:avLst/>
          </a:prstGeom>
        </p:spPr>
      </p:pic>
    </p:spTree>
    <p:extLst>
      <p:ext uri="{BB962C8B-B14F-4D97-AF65-F5344CB8AC3E}">
        <p14:creationId xmlns:p14="http://schemas.microsoft.com/office/powerpoint/2010/main" val="16836705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xmlns:a="http://schemas.openxmlformats.org/drawingml/2006/main">
              <a:rPr lang="no" dirty="0"/>
              <a:t>Arbeidsform: individuelt og gruppearbeid.</a:t>
            </a:r>
          </a:p>
        </p:txBody>
      </p:sp>
      <p:sp>
        <p:nvSpPr>
          <p:cNvPr id="3" name="Turinio vietos rezervavimo ženklas 2"/>
          <p:cNvSpPr>
            <a:spLocks noGrp="1"/>
          </p:cNvSpPr>
          <p:nvPr>
            <p:ph idx="1"/>
          </p:nvPr>
        </p:nvSpPr>
        <p:spPr/>
        <p:txBody>
          <a:bodyPr>
            <a:normAutofit lnSpcReduction="10000"/>
          </a:bodyPr>
          <a:lstStyle/>
          <a:p>
            <a:r xmlns:a="http://schemas.openxmlformats.org/drawingml/2006/main">
              <a:rPr lang="no" sz="5400" dirty="0"/>
              <a:t>Diskusjon " </a:t>
            </a:r>
            <a:r xmlns:a="http://schemas.openxmlformats.org/drawingml/2006/main">
              <a:rPr lang="no" sz="5400" b="1" dirty="0">
                <a:solidFill>
                  <a:srgbClr val="FF0000"/>
                </a:solidFill>
              </a:rPr>
              <a:t>Demokratiske verdier er viktige for meg </a:t>
            </a:r>
            <a:r xmlns:a="http://schemas.openxmlformats.org/drawingml/2006/main">
              <a:rPr lang="no" sz="5400" dirty="0"/>
              <a:t>" eller " </a:t>
            </a:r>
            <a:r xmlns:a="http://schemas.openxmlformats.org/drawingml/2006/main">
              <a:rPr lang="no" sz="5400" b="1" dirty="0">
                <a:solidFill>
                  <a:srgbClr val="00B050"/>
                </a:solidFill>
              </a:rPr>
              <a:t>Jeg bryr meg ikke om demokratiske verdier </a:t>
            </a:r>
            <a:r xmlns:a="http://schemas.openxmlformats.org/drawingml/2006/main">
              <a:rPr lang="no" sz="5400" dirty="0" smtClean="0"/>
              <a:t>"</a:t>
            </a:r>
            <a:endParaRPr xmlns:a="http://schemas.openxmlformats.org/drawingml/2006/main" lang="en-US" sz="5400" dirty="0"/>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3764785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xmlns:a="http://schemas.openxmlformats.org/drawingml/2006/main">
              <a:rPr lang="no" dirty="0">
                <a:ea typeface="Calibri" panose="020F0502020204030204" pitchFamily="34" charset="0"/>
                <a:cs typeface="Times New Roman" panose="02020603050405020304" pitchFamily="18" charset="0"/>
              </a:rPr>
              <a:t>lag en liste (på et papir) over de DEMOKRATISKE VERDIER som er viktige.</a:t>
            </a:r>
            <a:endParaRPr xmlns:a="http://schemas.openxmlformats.org/drawingml/2006/main" lang="en-US" dirty="0"/>
          </a:p>
        </p:txBody>
      </p:sp>
      <p:sp>
        <p:nvSpPr>
          <p:cNvPr id="3" name="Turinio vietos rezervavimo ženklas 2"/>
          <p:cNvSpPr>
            <a:spLocks noGrp="1"/>
          </p:cNvSpPr>
          <p:nvPr>
            <p:ph idx="1"/>
          </p:nvPr>
        </p:nvSpPr>
        <p:spPr/>
        <p:txBody>
          <a:bodyPr>
            <a:normAutofit lnSpcReduction="10000"/>
          </a:bodyPr>
          <a:lstStyle/>
          <a:p>
            <a:pPr xmlns:a="http://schemas.openxmlformats.org/drawingml/2006/main" algn="just">
              <a:lnSpc>
                <a:spcPct val="150000"/>
              </a:lnSpc>
              <a:spcAft>
                <a:spcPts val="0"/>
              </a:spcAft>
            </a:pPr>
            <a:r xmlns:a="http://schemas.openxmlformats.org/drawingml/2006/main">
              <a:rPr lang="no" sz="4000" dirty="0">
                <a:solidFill>
                  <a:schemeClr val="tx1"/>
                </a:solidFill>
                <a:latin typeface="Calibri" panose="020F0502020204030204" pitchFamily="34" charset="0"/>
                <a:ea typeface="Calibri" panose="020F0502020204030204" pitchFamily="34" charset="0"/>
                <a:cs typeface="Times New Roman" panose="02020603050405020304" pitchFamily="18" charset="0"/>
              </a:rPr>
              <a:t>De to lagene lager en liste (på et papir) over de DEMOKRATISKE VERDIER som er viktige. Resultatene av spørreskjemaet brukes under diskusjonen.</a:t>
            </a:r>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pic>
        <p:nvPicPr>
          <p:cNvPr id="5" name="Paveikslėlis 4"/>
          <p:cNvPicPr>
            <a:picLocks noChangeAspect="1"/>
          </p:cNvPicPr>
          <p:nvPr/>
        </p:nvPicPr>
        <p:blipFill>
          <a:blip r:embed="rId2"/>
          <a:stretch>
            <a:fillRect/>
          </a:stretch>
        </p:blipFill>
        <p:spPr>
          <a:xfrm>
            <a:off x="10130590" y="1049596"/>
            <a:ext cx="1480635" cy="1480635"/>
          </a:xfrm>
          <a:prstGeom prst="rect">
            <a:avLst/>
          </a:prstGeom>
        </p:spPr>
      </p:pic>
    </p:spTree>
    <p:extLst>
      <p:ext uri="{BB962C8B-B14F-4D97-AF65-F5344CB8AC3E}">
        <p14:creationId xmlns:p14="http://schemas.microsoft.com/office/powerpoint/2010/main" val="3310226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xmlns:a="http://schemas.openxmlformats.org/drawingml/2006/main">
              <a:rPr lang="no" dirty="0" smtClean="0"/>
              <a:t>La </a:t>
            </a:r>
            <a:r xmlns:a="http://schemas.openxmlformats.org/drawingml/2006/main">
              <a:rPr lang="no" dirty="0" err="1" smtClean="0"/>
              <a:t>oss</a:t>
            </a:r>
            <a:r xmlns:a="http://schemas.openxmlformats.org/drawingml/2006/main">
              <a:rPr lang="no" dirty="0" smtClean="0"/>
              <a:t> </a:t>
            </a:r>
            <a:r xmlns:a="http://schemas.openxmlformats.org/drawingml/2006/main">
              <a:rPr lang="no" dirty="0" err="1" smtClean="0"/>
              <a:t>diskutere</a:t>
            </a:r>
            <a:r xmlns:a="http://schemas.openxmlformats.org/drawingml/2006/main">
              <a:rPr lang="no" dirty="0" smtClean="0"/>
              <a:t> </a:t>
            </a:r>
            <a:r xmlns:a="http://schemas.openxmlformats.org/drawingml/2006/main">
              <a:rPr lang="no" dirty="0" err="1" smtClean="0"/>
              <a:t>hva</a:t>
            </a:r>
            <a:r xmlns:a="http://schemas.openxmlformats.org/drawingml/2006/main">
              <a:rPr lang="no" dirty="0" smtClean="0"/>
              <a:t> </a:t>
            </a:r>
            <a:r xmlns:a="http://schemas.openxmlformats.org/drawingml/2006/main">
              <a:rPr lang="no" dirty="0" err="1" smtClean="0"/>
              <a:t>du</a:t>
            </a:r>
            <a:r xmlns:a="http://schemas.openxmlformats.org/drawingml/2006/main">
              <a:rPr lang="no" dirty="0" smtClean="0"/>
              <a:t> </a:t>
            </a:r>
            <a:r xmlns:a="http://schemas.openxmlformats.org/drawingml/2006/main">
              <a:rPr lang="no" dirty="0" err="1" smtClean="0"/>
              <a:t>ha</a:t>
            </a:r>
            <a:r xmlns:a="http://schemas.openxmlformats.org/drawingml/2006/main">
              <a:rPr lang="no" dirty="0" smtClean="0"/>
              <a:t> </a:t>
            </a:r>
            <a:r xmlns:a="http://schemas.openxmlformats.org/drawingml/2006/main">
              <a:rPr lang="no" dirty="0" err="1" smtClean="0"/>
              <a:t>skrevet</a:t>
            </a:r>
            <a:endParaRPr xmlns:a="http://schemas.openxmlformats.org/drawingml/2006/main"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pic>
        <p:nvPicPr>
          <p:cNvPr id="1026" name="Picture 2" descr="PPT - Core Democratic Values PowerPoint Presentation, free download -  ID:871157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44408" y="2286000"/>
            <a:ext cx="4792133" cy="359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9484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xmlns:a="http://schemas.openxmlformats.org/drawingml/2006/main">
              <a:rPr lang="no" dirty="0" smtClean="0"/>
              <a:t>Resultater </a:t>
            </a:r>
            <a:r xmlns:a="http://schemas.openxmlformats.org/drawingml/2006/main">
              <a:rPr lang="no" dirty="0" err="1" smtClean="0"/>
              <a:t>av</a:t>
            </a:r>
            <a:r xmlns:a="http://schemas.openxmlformats.org/drawingml/2006/main">
              <a:rPr lang="no" dirty="0" smtClean="0"/>
              <a:t> </a:t>
            </a:r>
            <a:r xmlns:a="http://schemas.openxmlformats.org/drawingml/2006/main">
              <a:rPr lang="no" dirty="0" err="1" smtClean="0"/>
              <a:t>de</a:t>
            </a:r>
            <a:r xmlns:a="http://schemas.openxmlformats.org/drawingml/2006/main">
              <a:rPr lang="no" dirty="0" smtClean="0"/>
              <a:t> </a:t>
            </a:r>
            <a:r xmlns:a="http://schemas.openxmlformats.org/drawingml/2006/main">
              <a:rPr lang="no" dirty="0" smtClean="0"/>
              <a:t>Spørreskjemaet </a:t>
            </a:r>
            <a:r xmlns:a="http://schemas.openxmlformats.org/drawingml/2006/main">
              <a:rPr lang="no" dirty="0" smtClean="0"/>
              <a:t>" </a:t>
            </a:r>
            <a:r xmlns:a="http://schemas.openxmlformats.org/drawingml/2006/main">
              <a:rPr lang="no" dirty="0"/>
              <a:t>Universell </a:t>
            </a:r>
            <a:r xmlns:a="http://schemas.openxmlformats.org/drawingml/2006/main">
              <a:rPr lang="no" dirty="0"/>
              <a:t>implementering av menneskerettigheter og friheter i </a:t>
            </a:r>
            <a:r xmlns:a="http://schemas.openxmlformats.org/drawingml/2006/main">
              <a:rPr lang="no" dirty="0" smtClean="0"/>
              <a:t>skolen"</a:t>
            </a:r>
            <a:r xmlns:a="http://schemas.openxmlformats.org/drawingml/2006/main">
              <a:rPr lang="no" dirty="0" smtClean="0"/>
              <a:t/>
            </a:r>
            <a:br xmlns:a="http://schemas.openxmlformats.org/drawingml/2006/main">
              <a:rPr lang="lt-LT" dirty="0" smtClean="0"/>
            </a:br>
            <a:r xmlns:a="http://schemas.openxmlformats.org/drawingml/2006/main">
              <a:rPr lang="no" dirty="0"/>
              <a:t/>
            </a:r>
            <a:br xmlns:a="http://schemas.openxmlformats.org/drawingml/2006/main">
              <a:rPr lang="lt-LT" dirty="0"/>
            </a:br>
            <a:endParaRPr xmlns:a="http://schemas.openxmlformats.org/drawingml/2006/main" lang="en-US" dirty="0"/>
          </a:p>
        </p:txBody>
      </p:sp>
      <p:sp>
        <p:nvSpPr>
          <p:cNvPr id="3" name="Turinio vietos rezervavimo ženklas 2"/>
          <p:cNvSpPr>
            <a:spLocks noGrp="1"/>
          </p:cNvSpPr>
          <p:nvPr>
            <p:ph idx="1"/>
          </p:nvPr>
        </p:nvSpPr>
        <p:spPr>
          <a:xfrm>
            <a:off x="1451812" y="2871538"/>
            <a:ext cx="6901722" cy="3593591"/>
          </a:xfrm>
        </p:spPr>
        <p:txBody>
          <a:bodyPr/>
          <a:lstStyle/>
          <a:p>
            <a:r xmlns:a="http://schemas.openxmlformats.org/drawingml/2006/main">
              <a:rPr lang="no" dirty="0">
                <a:solidFill>
                  <a:schemeClr val="tx1"/>
                </a:solidFill>
              </a:rPr>
              <a:t>0 - jeg vet ikke, 1 - nei, 2 - noen ganger, 3 - ofte, 4 - alltid.</a:t>
            </a:r>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graphicFrame>
        <p:nvGraphicFramePr>
          <p:cNvPr id="6" name="Objektas 5"/>
          <p:cNvGraphicFramePr>
            <a:graphicFrameLocks noChangeAspect="1"/>
          </p:cNvGraphicFramePr>
          <p:nvPr>
            <p:extLst>
              <p:ext uri="{D42A27DB-BD31-4B8C-83A1-F6EECF244321}">
                <p14:modId xmlns:p14="http://schemas.microsoft.com/office/powerpoint/2010/main" val="1765428552"/>
              </p:ext>
            </p:extLst>
          </p:nvPr>
        </p:nvGraphicFramePr>
        <p:xfrm>
          <a:off x="1451812" y="3275764"/>
          <a:ext cx="9498720" cy="2395121"/>
        </p:xfrm>
        <a:graphic>
          <a:graphicData uri="http://schemas.openxmlformats.org/presentationml/2006/ole">
            <mc:AlternateContent xmlns:mc="http://schemas.openxmlformats.org/markup-compatibility/2006">
              <mc:Choice xmlns:v="urn:schemas-microsoft-com:vml" Requires="v">
                <p:oleObj spid="_x0000_s2091" name="Dokumentas" r:id="rId3" imgW="6612614" imgH="1361545" progId="Word.Document.12">
                  <p:embed/>
                </p:oleObj>
              </mc:Choice>
              <mc:Fallback>
                <p:oleObj name="Dokumentas" r:id="rId3" imgW="6612614" imgH="1361545" progId="Word.Document.12">
                  <p:embed/>
                  <p:pic>
                    <p:nvPicPr>
                      <p:cNvPr id="0" name=""/>
                      <p:cNvPicPr/>
                      <p:nvPr/>
                    </p:nvPicPr>
                    <p:blipFill>
                      <a:blip r:embed="rId4"/>
                      <a:stretch>
                        <a:fillRect/>
                      </a:stretch>
                    </p:blipFill>
                    <p:spPr>
                      <a:xfrm>
                        <a:off x="1451812" y="3275764"/>
                        <a:ext cx="9498720" cy="2395121"/>
                      </a:xfrm>
                      <a:prstGeom prst="rect">
                        <a:avLst/>
                      </a:prstGeom>
                    </p:spPr>
                  </p:pic>
                </p:oleObj>
              </mc:Fallback>
            </mc:AlternateContent>
          </a:graphicData>
        </a:graphic>
      </p:graphicFrame>
    </p:spTree>
    <p:extLst>
      <p:ext uri="{BB962C8B-B14F-4D97-AF65-F5344CB8AC3E}">
        <p14:creationId xmlns:p14="http://schemas.microsoft.com/office/powerpoint/2010/main" val="4108978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TEMA </a:t>
            </a:r>
            <a:r xmlns:a="http://schemas.openxmlformats.org/drawingml/2006/main">
              <a:rPr lang="no" dirty="0" smtClean="0"/>
              <a:t>4:</a:t>
            </a:r>
            <a:r xmlns:a="http://schemas.openxmlformats.org/drawingml/2006/main">
              <a:rPr lang="no" dirty="0" smtClean="0"/>
              <a:t> </a:t>
            </a:r>
            <a:r xmlns:a="http://schemas.openxmlformats.org/drawingml/2006/main">
              <a:rPr lang="no" dirty="0" smtClean="0"/>
              <a:t>INNLEDNING </a:t>
            </a:r>
            <a:r xmlns:a="http://schemas.openxmlformats.org/drawingml/2006/main">
              <a:rPr lang="no" dirty="0"/>
              <a:t>TIL KJERNEKOMPETANSE FOR DEMOKRATISK MEDBORGERSKAP</a:t>
            </a:r>
            <a:r xmlns:a="http://schemas.openxmlformats.org/drawingml/2006/main">
              <a:rPr lang="no" dirty="0"/>
              <a:t/>
            </a:r>
            <a:br xmlns:a="http://schemas.openxmlformats.org/drawingml/2006/main">
              <a:rPr lang="en-US" dirty="0"/>
            </a:br>
            <a:r xmlns:a="http://schemas.openxmlformats.org/drawingml/2006/main">
              <a:rPr lang="no" dirty="0"/>
              <a:t/>
            </a:r>
            <a:br xmlns:a="http://schemas.openxmlformats.org/drawingml/2006/main">
              <a:rPr lang="en-US" dirty="0"/>
            </a:br>
            <a:r xmlns:a="http://schemas.openxmlformats.org/drawingml/2006/main">
              <a:rPr lang="no" dirty="0"/>
              <a:t/>
            </a:r>
            <a:br xmlns:a="http://schemas.openxmlformats.org/drawingml/2006/main">
              <a:rPr lang="en-US" dirty="0"/>
            </a:br>
            <a:r xmlns:a="http://schemas.openxmlformats.org/drawingml/2006/main">
              <a:rPr lang="no" dirty="0" smtClean="0"/>
              <a:t> </a:t>
            </a:r>
            <a:endParaRPr xmlns:a="http://schemas.openxmlformats.org/drawingml/2006/main"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xmlns:a="http://schemas.openxmlformats.org/drawingml/2006/main">
              <a:rPr lang="no"/>
              <a:t>Prosjektnummer: 2020-1-UK01-KA227-SCH-094437</a:t>
            </a:r>
            <a:endParaRPr xmlns:a="http://schemas.openxmlformats.org/drawingml/2006/main"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xmlns:a="http://schemas.openxmlformats.org/drawingml/2006/main">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xmlns:a="http://schemas.openxmlformats.org/drawingml/2006/main" kumimoji="0" lang="tr-TR" altLang="en-US" sz="1000" b="0" i="0" u="none" strike="noStrike" cap="none" normalizeH="0" baseline="0" dirty="0">
              <a:ln>
                <a:noFill/>
              </a:ln>
              <a:solidFill>
                <a:schemeClr val="tx1"/>
              </a:solidFill>
              <a:effectLst/>
              <a:latin typeface="Arial" panose="020B0604020202020204" pitchFamily="34" charset="0"/>
            </a:endParaRPr>
          </a:p>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xmlns:a="http://schemas.openxmlformats.org/drawingml/2006/main">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xmlns:a="http://schemas.openxmlformats.org/drawingml/2006/main"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xmlns:a="http://schemas.openxmlformats.org/drawingml/2006/main">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xmlns:a="http://schemas.openxmlformats.org/drawingml/2006/main" kumimoji="0" lang="tr-TR" altLang="en-US" sz="1000" b="0" i="0" u="none" strike="noStrike" cap="none" normalizeH="0" baseline="0" dirty="0">
              <a:ln>
                <a:noFill/>
              </a:ln>
              <a:solidFill>
                <a:schemeClr val="tx1"/>
              </a:solidFill>
              <a:effectLst/>
              <a:latin typeface="Arial" panose="020B0604020202020204" pitchFamily="34" charset="0"/>
            </a:endParaRPr>
          </a:p>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xmlns:a="http://schemas.openxmlformats.org/drawingml/2006/main">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xmlns:a="http://schemas.openxmlformats.org/drawingml/2006/main" kumimoji="0" lang="en-US" altLang="en-US" sz="1000" b="0" i="0" u="none" strike="noStrike" cap="none" normalizeH="0" baseline="0" dirty="0">
              <a:ln>
                <a:noFill/>
              </a:ln>
              <a:solidFill>
                <a:schemeClr val="tx1"/>
              </a:solidFill>
              <a:effectLst/>
            </a:endParaRPr>
          </a:p>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xmlns:a="http://schemas.openxmlformats.org/drawingml/2006/main">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xmlns:a="http://schemas.openxmlformats.org/drawingml/2006/main">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xmlns:a="http://schemas.openxmlformats.org/drawingml/2006/main">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xmlns:a="http://schemas.openxmlformats.org/drawingml/2006/main">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xmlns:a="http://schemas.openxmlformats.org/drawingml/2006/main">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xmlns:a="http://schemas.openxmlformats.org/drawingml/2006/main">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xmlns:a="http://schemas.openxmlformats.org/drawingml/2006/main">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xmlns:a="http://schemas.openxmlformats.org/drawingml/2006/main"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xmlns:a="http://schemas.openxmlformats.org/drawingml/2006/main" marL="0" marR="0" lvl="0" indent="0" algn="ctr" defTabSz="914400" rtl="0" eaLnBrk="0" fontAlgn="base" latinLnBrk="0" hangingPunct="0">
              <a:lnSpc>
                <a:spcPct val="100000"/>
              </a:lnSpc>
              <a:spcBef>
                <a:spcPct val="0"/>
              </a:spcBef>
              <a:spcAft>
                <a:spcPct val="0"/>
              </a:spcAft>
              <a:buClrTx/>
              <a:buSzTx/>
              <a:buFontTx/>
              <a:buNone/>
              <a:tabLst/>
            </a:pPr>
            <a:r xmlns:a="http://schemas.openxmlformats.org/drawingml/2006/main">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xmlns:a="http://schemas.openxmlformats.org/drawingml/2006/main"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xmlns:a="http://schemas.openxmlformats.org/drawingml/2006/main" marL="0" marR="0" lvl="0" indent="0" algn="l" defTabSz="914400" rtl="0" eaLnBrk="0" fontAlgn="base" latinLnBrk="0" hangingPunct="0">
              <a:lnSpc>
                <a:spcPct val="100000"/>
              </a:lnSpc>
              <a:spcBef>
                <a:spcPct val="0"/>
              </a:spcBef>
              <a:spcAft>
                <a:spcPct val="0"/>
              </a:spcAft>
              <a:buClrTx/>
              <a:buSzTx/>
              <a:buFontTx/>
              <a:buNone/>
              <a:tabLst/>
            </a:pPr>
            <a:r xmlns:a="http://schemas.openxmlformats.org/drawingml/2006/main">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xmlns:a="http://schemas.openxmlformats.org/drawingml/2006/main"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1251678" y="116827"/>
            <a:ext cx="9499092" cy="2397252"/>
          </a:xfrm>
          <a:prstGeom prst="rect">
            <a:avLst/>
          </a:prstGeom>
        </p:spPr>
      </p:pic>
      <p:sp>
        <p:nvSpPr>
          <p:cNvPr id="2" name="Pavadinimas 1"/>
          <p:cNvSpPr>
            <a:spLocks noGrp="1"/>
          </p:cNvSpPr>
          <p:nvPr>
            <p:ph type="title"/>
          </p:nvPr>
        </p:nvSpPr>
        <p:spPr>
          <a:xfrm>
            <a:off x="1251678" y="382385"/>
            <a:ext cx="10178322" cy="933068"/>
          </a:xfrm>
        </p:spPr>
        <p:txBody>
          <a:bodyPr>
            <a:normAutofit fontScale="90000"/>
          </a:bodyPr>
          <a:lstStyle/>
          <a:p>
            <a:pPr xmlns:a="http://schemas.openxmlformats.org/drawingml/2006/main" marL="228600" lvl="0" indent="-228600">
              <a:lnSpc>
                <a:spcPct val="110000"/>
              </a:lnSpc>
              <a:spcBef>
                <a:spcPts val="700"/>
              </a:spcBef>
            </a:pP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r>
            <a:br xmlns:a="http://schemas.openxmlformats.org/drawingml/2006/main">
              <a:rPr lang="lt-LT" sz="2000" cap="none" spc="0" dirty="0" smtClean="0">
                <a:solidFill>
                  <a:prstClr val="black">
                    <a:lumMod val="65000"/>
                    <a:lumOff val="35000"/>
                  </a:prstClr>
                </a:solidFill>
                <a:latin typeface="Gill Sans MT" panose="020B0502020104020203"/>
                <a:ea typeface="+mn-ea"/>
                <a:cs typeface="+mn-cs"/>
              </a:rPr>
            </a:br>
            <a:r xmlns:a="http://schemas.openxmlformats.org/drawingml/2006/main">
              <a:rPr lang="no" sz="2000" cap="none" spc="0" dirty="0">
                <a:solidFill>
                  <a:prstClr val="black">
                    <a:lumMod val="65000"/>
                    <a:lumOff val="35000"/>
                  </a:prstClr>
                </a:solidFill>
                <a:latin typeface="Gill Sans MT" panose="020B0502020104020203"/>
                <a:ea typeface="+mn-ea"/>
                <a:cs typeface="+mn-cs"/>
              </a:rPr>
              <a:t/>
            </a:r>
            <a:br xmlns:a="http://schemas.openxmlformats.org/drawingml/2006/main">
              <a:rPr lang="lt-LT" sz="2000" cap="none" spc="0" dirty="0">
                <a:solidFill>
                  <a:prstClr val="black">
                    <a:lumMod val="65000"/>
                    <a:lumOff val="35000"/>
                  </a:prstClr>
                </a:solidFill>
                <a:latin typeface="Gill Sans MT" panose="020B0502020104020203"/>
                <a:ea typeface="+mn-ea"/>
                <a:cs typeface="+mn-cs"/>
              </a:rPr>
            </a:b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r>
            <a:br xmlns:a="http://schemas.openxmlformats.org/drawingml/2006/main">
              <a:rPr lang="lt-LT" sz="2000" cap="none" spc="0" dirty="0" smtClean="0">
                <a:solidFill>
                  <a:prstClr val="black">
                    <a:lumMod val="65000"/>
                    <a:lumOff val="35000"/>
                  </a:prstClr>
                </a:solidFill>
                <a:latin typeface="Gill Sans MT" panose="020B0502020104020203"/>
                <a:ea typeface="+mn-ea"/>
                <a:cs typeface="+mn-cs"/>
              </a:rPr>
            </a:br>
            <a:r xmlns:a="http://schemas.openxmlformats.org/drawingml/2006/main">
              <a:rPr lang="no" sz="2000" cap="none" spc="0" dirty="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Jeg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vet </a:t>
            </a:r>
            <a:r xmlns:a="http://schemas.openxmlformats.org/drawingml/2006/main">
              <a:rPr lang="no" sz="2000" cap="none" spc="0" dirty="0">
                <a:solidFill>
                  <a:prstClr val="black">
                    <a:lumMod val="65000"/>
                    <a:lumOff val="35000"/>
                  </a:prstClr>
                </a:solidFill>
                <a:latin typeface="Gill Sans MT" panose="020B0502020104020203"/>
                <a:ea typeface="+mn-ea"/>
                <a:cs typeface="+mn-cs"/>
              </a:rPr>
              <a:t>ikke</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Nei</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noen ganger</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br xmlns:a="http://schemas.openxmlformats.org/drawingml/2006/main">
              <a:rPr lang="lt-LT" sz="2000" cap="none" spc="0" dirty="0" smtClean="0">
                <a:solidFill>
                  <a:prstClr val="black">
                    <a:lumMod val="65000"/>
                    <a:lumOff val="35000"/>
                  </a:prstClr>
                </a:solidFill>
                <a:latin typeface="Gill Sans MT" panose="020B0502020104020203"/>
                <a:ea typeface="+mn-ea"/>
                <a:cs typeface="+mn-cs"/>
              </a:rPr>
            </a:br>
            <a:r xmlns:a="http://schemas.openxmlformats.org/drawingml/2006/main">
              <a:rPr lang="no" sz="2000" cap="none" spc="0" dirty="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ofte</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    </a:t>
            </a:r>
            <a:r xmlns:a="http://schemas.openxmlformats.org/drawingml/2006/main">
              <a:rPr lang="no" sz="2000" cap="none" spc="0" dirty="0" smtClean="0">
                <a:solidFill>
                  <a:prstClr val="black">
                    <a:lumMod val="65000"/>
                    <a:lumOff val="35000"/>
                  </a:prstClr>
                </a:solidFill>
                <a:latin typeface="Gill Sans MT" panose="020B0502020104020203"/>
                <a:ea typeface="+mn-ea"/>
                <a:cs typeface="+mn-cs"/>
              </a:rPr>
              <a:t>bestandig</a:t>
            </a:r>
            <a:r xmlns:a="http://schemas.openxmlformats.org/drawingml/2006/main">
              <a:rPr lang="no" sz="2000" cap="none" spc="0" dirty="0">
                <a:solidFill>
                  <a:prstClr val="black">
                    <a:lumMod val="65000"/>
                    <a:lumOff val="35000"/>
                  </a:prstClr>
                </a:solidFill>
                <a:latin typeface="Gill Sans MT" panose="020B0502020104020203"/>
                <a:ea typeface="+mn-ea"/>
                <a:cs typeface="+mn-cs"/>
              </a:rPr>
              <a:t/>
            </a:r>
            <a:br xmlns:a="http://schemas.openxmlformats.org/drawingml/2006/main">
              <a:rPr lang="en-US" sz="2000" cap="none" spc="0" dirty="0">
                <a:solidFill>
                  <a:prstClr val="black">
                    <a:lumMod val="65000"/>
                    <a:lumOff val="35000"/>
                  </a:prstClr>
                </a:solidFill>
                <a:latin typeface="Gill Sans MT" panose="020B0502020104020203"/>
                <a:ea typeface="+mn-ea"/>
                <a:cs typeface="+mn-cs"/>
              </a:rPr>
            </a:br>
            <a:endParaRPr xmlns:a="http://schemas.openxmlformats.org/drawingml/2006/main" lang="en-US" dirty="0"/>
          </a:p>
        </p:txBody>
      </p:sp>
      <p:sp>
        <p:nvSpPr>
          <p:cNvPr id="3" name="Turinio vietos rezervavimo ženklas 2"/>
          <p:cNvSpPr>
            <a:spLocks noGrp="1"/>
          </p:cNvSpPr>
          <p:nvPr>
            <p:ph idx="1"/>
          </p:nvPr>
        </p:nvSpPr>
        <p:spPr>
          <a:xfrm>
            <a:off x="1251678" y="2286001"/>
            <a:ext cx="10178322" cy="4089678"/>
          </a:xfrm>
        </p:spPr>
        <p:txBody>
          <a:bodyPr/>
          <a:lstStyle/>
          <a:p>
            <a:r xmlns:a="http://schemas.openxmlformats.org/drawingml/2006/main">
              <a:rPr lang="no" dirty="0">
                <a:solidFill>
                  <a:schemeClr val="tx1"/>
                </a:solidFill>
              </a:rPr>
              <a:t>Jeg kan uttrykke mine ideer og holdninger fritt, uten </a:t>
            </a:r>
            <a:r xmlns:a="http://schemas.openxmlformats.org/drawingml/2006/main">
              <a:rPr lang="no" dirty="0" smtClean="0">
                <a:solidFill>
                  <a:schemeClr val="tx1"/>
                </a:solidFill>
              </a:rPr>
              <a:t>frykt </a:t>
            </a:r>
            <a:r xmlns:a="http://schemas.openxmlformats.org/drawingml/2006/main">
              <a:rPr lang="no" dirty="0" smtClean="0">
                <a:solidFill>
                  <a:schemeClr val="tx1"/>
                </a:solidFill>
              </a:rPr>
              <a:t>-</a:t>
            </a:r>
          </a:p>
          <a:p>
            <a:r xmlns:a="http://schemas.openxmlformats.org/drawingml/2006/main">
              <a:rPr lang="no" dirty="0">
                <a:solidFill>
                  <a:schemeClr val="tx1"/>
                </a:solidFill>
              </a:rPr>
              <a:t>Min personlige plass og eiendom </a:t>
            </a:r>
            <a:r xmlns:a="http://schemas.openxmlformats.org/drawingml/2006/main">
              <a:rPr lang="no" dirty="0" smtClean="0">
                <a:solidFill>
                  <a:schemeClr val="tx1"/>
                </a:solidFill>
              </a:rPr>
              <a:t>respekteres </a:t>
            </a:r>
            <a:r xmlns:a="http://schemas.openxmlformats.org/drawingml/2006/main">
              <a:rPr lang="no" dirty="0" smtClean="0">
                <a:solidFill>
                  <a:schemeClr val="tx1"/>
                </a:solidFill>
              </a:rPr>
              <a:t>-</a:t>
            </a:r>
          </a:p>
          <a:p>
            <a:r xmlns:a="http://schemas.openxmlformats.org/drawingml/2006/main">
              <a:rPr lang="no" dirty="0">
                <a:solidFill>
                  <a:schemeClr val="tx1"/>
                </a:solidFill>
              </a:rPr>
              <a:t>Ingen på skolen vår har opplevd nedverdigende straff eller </a:t>
            </a:r>
            <a:r xmlns:a="http://schemas.openxmlformats.org/drawingml/2006/main">
              <a:rPr lang="no" dirty="0" smtClean="0">
                <a:solidFill>
                  <a:schemeClr val="tx1"/>
                </a:solidFill>
              </a:rPr>
              <a:t>oppførsel </a:t>
            </a:r>
            <a:r xmlns:a="http://schemas.openxmlformats.org/drawingml/2006/main">
              <a:rPr lang="no" dirty="0" smtClean="0">
                <a:solidFill>
                  <a:schemeClr val="tx1"/>
                </a:solidFill>
              </a:rPr>
              <a:t>-</a:t>
            </a:r>
          </a:p>
          <a:p>
            <a:r xmlns:a="http://schemas.openxmlformats.org/drawingml/2006/main">
              <a:rPr lang="no" dirty="0">
                <a:solidFill>
                  <a:schemeClr val="tx1"/>
                </a:solidFill>
              </a:rPr>
              <a:t>Medlemmer av skolesamfunnet mitt ville motsette seg enhver form for </a:t>
            </a:r>
            <a:r xmlns:a="http://schemas.openxmlformats.org/drawingml/2006/main">
              <a:rPr lang="no" dirty="0" smtClean="0">
                <a:solidFill>
                  <a:schemeClr val="tx1"/>
                </a:solidFill>
              </a:rPr>
              <a:t>diskriminering </a:t>
            </a:r>
            <a:r xmlns:a="http://schemas.openxmlformats.org/drawingml/2006/main">
              <a:rPr lang="no" dirty="0" smtClean="0">
                <a:solidFill>
                  <a:schemeClr val="tx1"/>
                </a:solidFill>
              </a:rPr>
              <a:t>-</a:t>
            </a:r>
          </a:p>
          <a:p>
            <a:r xmlns:a="http://schemas.openxmlformats.org/drawingml/2006/main">
              <a:rPr lang="no" dirty="0">
                <a:solidFill>
                  <a:schemeClr val="tx1"/>
                </a:solidFill>
              </a:rPr>
              <a:t>Medlemmer av skolesamfunnet mitt kan produsere og distribuere publikasjoner uten frykt for </a:t>
            </a:r>
            <a:r xmlns:a="http://schemas.openxmlformats.org/drawingml/2006/main">
              <a:rPr lang="no" dirty="0" smtClean="0">
                <a:solidFill>
                  <a:schemeClr val="tx1"/>
                </a:solidFill>
              </a:rPr>
              <a:t>sensur </a:t>
            </a:r>
            <a:r xmlns:a="http://schemas.openxmlformats.org/drawingml/2006/main">
              <a:rPr lang="no" dirty="0" smtClean="0">
                <a:solidFill>
                  <a:schemeClr val="tx1"/>
                </a:solidFill>
              </a:rPr>
              <a:t>-</a:t>
            </a:r>
          </a:p>
          <a:p>
            <a:r xmlns:a="http://schemas.openxmlformats.org/drawingml/2006/main">
              <a:rPr lang="no" dirty="0">
                <a:solidFill>
                  <a:schemeClr val="tx1"/>
                </a:solidFill>
              </a:rPr>
              <a:t>Når noen krenker en annen persons rettigheter, får krenkeren hjelp til å forstå hvordan han kan endre sin </a:t>
            </a:r>
            <a:r xmlns:a="http://schemas.openxmlformats.org/drawingml/2006/main">
              <a:rPr lang="no" dirty="0" smtClean="0">
                <a:solidFill>
                  <a:schemeClr val="tx1"/>
                </a:solidFill>
              </a:rPr>
              <a:t>atferd </a:t>
            </a:r>
            <a:r xmlns:a="http://schemas.openxmlformats.org/drawingml/2006/main">
              <a:rPr lang="no" dirty="0" smtClean="0">
                <a:solidFill>
                  <a:schemeClr val="tx1"/>
                </a:solidFill>
              </a:rPr>
              <a:t>-</a:t>
            </a:r>
          </a:p>
          <a:p>
            <a:r xmlns:a="http://schemas.openxmlformats.org/drawingml/2006/main">
              <a:rPr lang="no" dirty="0">
                <a:solidFill>
                  <a:schemeClr val="tx1"/>
                </a:solidFill>
              </a:rPr>
              <a:t>Medlemmer av skolesamfunnet blir ikke diskriminert mot </a:t>
            </a:r>
            <a:r xmlns:a="http://schemas.openxmlformats.org/drawingml/2006/main">
              <a:rPr lang="no" dirty="0" smtClean="0">
                <a:solidFill>
                  <a:schemeClr val="tx1"/>
                </a:solidFill>
              </a:rPr>
              <a:t>funksjonshemmingen deres </a:t>
            </a:r>
            <a:r xmlns:a="http://schemas.openxmlformats.org/drawingml/2006/main">
              <a:rPr lang="no" dirty="0" smtClean="0">
                <a:solidFill>
                  <a:schemeClr val="tx1"/>
                </a:solidFill>
              </a:rPr>
              <a:t>-</a:t>
            </a:r>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2010155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101510"/>
          </a:xfrm>
        </p:spPr>
        <p:txBody>
          <a:bodyPr>
            <a:normAutofit fontScale="90000"/>
          </a:bodyPr>
          <a:lstStyle/>
          <a:p>
            <a:pPr xmlns:a="http://schemas.openxmlformats.org/drawingml/2006/main" algn="ctr"/>
            <a:r xmlns:a="http://schemas.openxmlformats.org/drawingml/2006/main">
              <a:rPr lang="no" sz="5400" dirty="0" smtClean="0">
                <a:ea typeface="Calibri" panose="020F0502020204030204" pitchFamily="34" charset="0"/>
                <a:cs typeface="Times New Roman" panose="02020603050405020304" pitchFamily="18" charset="0"/>
              </a:rPr>
              <a:t>lag </a:t>
            </a:r>
            <a:r xmlns:a="http://schemas.openxmlformats.org/drawingml/2006/main">
              <a:rPr lang="no" sz="5400" dirty="0">
                <a:ea typeface="Calibri" panose="020F0502020204030204" pitchFamily="34" charset="0"/>
                <a:cs typeface="Times New Roman" panose="02020603050405020304" pitchFamily="18" charset="0"/>
              </a:rPr>
              <a:t>en liste over </a:t>
            </a:r>
            <a:r xmlns:a="http://schemas.openxmlformats.org/drawingml/2006/main">
              <a:rPr lang="no" sz="5400" dirty="0" err="1" smtClean="0">
                <a:ea typeface="Calibri" panose="020F0502020204030204" pitchFamily="34" charset="0"/>
                <a:cs typeface="Times New Roman" panose="02020603050405020304" pitchFamily="18" charset="0"/>
              </a:rPr>
              <a:t>dine </a:t>
            </a:r>
            <a:r xmlns:a="http://schemas.openxmlformats.org/drawingml/2006/main">
              <a:rPr lang="no" sz="5400" dirty="0" smtClean="0">
                <a:ea typeface="Calibri" panose="020F0502020204030204" pitchFamily="34" charset="0"/>
                <a:cs typeface="Times New Roman" panose="02020603050405020304" pitchFamily="18" charset="0"/>
              </a:rPr>
              <a:t>verdier</a:t>
            </a:r>
            <a:r xmlns:a="http://schemas.openxmlformats.org/drawingml/2006/main">
              <a:rPr lang="no" sz="5400" dirty="0" smtClean="0">
                <a:ea typeface="Calibri" panose="020F0502020204030204" pitchFamily="34" charset="0"/>
                <a:cs typeface="Times New Roman" panose="02020603050405020304" pitchFamily="18" charset="0"/>
              </a:rPr>
              <a:t> </a:t>
            </a:r>
            <a:r xmlns:a="http://schemas.openxmlformats.org/drawingml/2006/main">
              <a:rPr lang="no" sz="5400" dirty="0" err="1" smtClean="0">
                <a:ea typeface="Calibri" panose="020F0502020204030204" pitchFamily="34" charset="0"/>
                <a:cs typeface="Times New Roman" panose="02020603050405020304" pitchFamily="18" charset="0"/>
              </a:rPr>
              <a:t>og</a:t>
            </a:r>
            <a:r xmlns:a="http://schemas.openxmlformats.org/drawingml/2006/main">
              <a:rPr lang="no" sz="5400" dirty="0" smtClean="0">
                <a:ea typeface="Calibri" panose="020F0502020204030204" pitchFamily="34" charset="0"/>
                <a:cs typeface="Times New Roman" panose="02020603050405020304" pitchFamily="18" charset="0"/>
              </a:rPr>
              <a:t> </a:t>
            </a:r>
            <a:r xmlns:a="http://schemas.openxmlformats.org/drawingml/2006/main">
              <a:rPr lang="no" sz="5400" dirty="0" err="1" smtClean="0">
                <a:ea typeface="Calibri" panose="020F0502020204030204" pitchFamily="34" charset="0"/>
                <a:cs typeface="Times New Roman" panose="02020603050405020304" pitchFamily="18" charset="0"/>
              </a:rPr>
              <a:t>ta </a:t>
            </a:r>
            <a:r xmlns:a="http://schemas.openxmlformats.org/drawingml/2006/main">
              <a:rPr lang="no" sz="5400" dirty="0" smtClean="0">
                <a:ea typeface="Calibri" panose="020F0502020204030204" pitchFamily="34" charset="0"/>
                <a:cs typeface="Times New Roman" panose="02020603050405020304" pitchFamily="18" charset="0"/>
              </a:rPr>
              <a:t>en </a:t>
            </a:r>
            <a:r xmlns:a="http://schemas.openxmlformats.org/drawingml/2006/main">
              <a:rPr lang="no" sz="5400" dirty="0" err="1" smtClean="0">
                <a:ea typeface="Calibri" panose="020F0502020204030204" pitchFamily="34" charset="0"/>
                <a:cs typeface="Times New Roman" panose="02020603050405020304" pitchFamily="18" charset="0"/>
              </a:rPr>
              <a:t>diskusjon</a:t>
            </a:r>
            <a:endParaRPr xmlns:a="http://schemas.openxmlformats.org/drawingml/2006/main"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
        <p:nvSpPr>
          <p:cNvPr id="6" name="Turinio vietos rezervavimo ženklas 5"/>
          <p:cNvSpPr>
            <a:spLocks noGrp="1"/>
          </p:cNvSpPr>
          <p:nvPr>
            <p:ph idx="1"/>
          </p:nvPr>
        </p:nvSpPr>
        <p:spPr>
          <a:xfrm>
            <a:off x="1251678" y="1748589"/>
            <a:ext cx="10178322" cy="4131003"/>
          </a:xfrm>
        </p:spPr>
        <p:txBody>
          <a:bodyPr>
            <a:normAutofit fontScale="62500" lnSpcReduction="20000"/>
          </a:bodyPr>
          <a:lstStyle/>
          <a:p>
            <a:r xmlns:a="http://schemas.openxmlformats.org/drawingml/2006/main">
              <a:rPr lang="no" sz="4800" dirty="0" smtClean="0">
                <a:solidFill>
                  <a:schemeClr val="tx1"/>
                </a:solidFill>
              </a:rPr>
              <a:t>Er </a:t>
            </a:r>
            <a:r xmlns:a="http://schemas.openxmlformats.org/drawingml/2006/main">
              <a:rPr lang="no" sz="4800" dirty="0" smtClean="0">
                <a:solidFill>
                  <a:schemeClr val="tx1"/>
                </a:solidFill>
              </a:rPr>
              <a:t>det deltakere </a:t>
            </a:r>
            <a:r xmlns:a="http://schemas.openxmlformats.org/drawingml/2006/main">
              <a:rPr lang="no" sz="4800" dirty="0">
                <a:solidFill>
                  <a:schemeClr val="tx1"/>
                </a:solidFill>
              </a:rPr>
              <a:t>som ikke bryr seg om </a:t>
            </a:r>
            <a:r xmlns:a="http://schemas.openxmlformats.org/drawingml/2006/main">
              <a:rPr lang="no" sz="4800" dirty="0" smtClean="0">
                <a:solidFill>
                  <a:schemeClr val="tx1"/>
                </a:solidFill>
              </a:rPr>
              <a:t>demokratiets verdier </a:t>
            </a:r>
            <a:r xmlns:a="http://schemas.openxmlformats.org/drawingml/2006/main">
              <a:rPr lang="no" sz="4800" dirty="0" smtClean="0">
                <a:solidFill>
                  <a:schemeClr val="tx1"/>
                </a:solidFill>
              </a:rPr>
              <a:t>?</a:t>
            </a:r>
            <a:r xmlns:a="http://schemas.openxmlformats.org/drawingml/2006/main">
              <a:rPr lang="no" sz="4800" dirty="0" smtClean="0">
                <a:solidFill>
                  <a:schemeClr val="tx1"/>
                </a:solidFill>
              </a:rPr>
              <a:t> </a:t>
            </a:r>
            <a:endParaRPr xmlns:a="http://schemas.openxmlformats.org/drawingml/2006/main" lang="lt-LT" sz="4800" dirty="0" smtClean="0">
              <a:solidFill>
                <a:schemeClr val="tx1"/>
              </a:solidFill>
            </a:endParaRPr>
          </a:p>
          <a:p>
            <a:r xmlns:a="http://schemas.openxmlformats.org/drawingml/2006/main">
              <a:rPr lang="no" sz="4800" dirty="0" smtClean="0">
                <a:solidFill>
                  <a:schemeClr val="tx1"/>
                </a:solidFill>
              </a:rPr>
              <a:t>La </a:t>
            </a:r>
            <a:r xmlns:a="http://schemas.openxmlformats.org/drawingml/2006/main">
              <a:rPr lang="no" sz="4800" dirty="0" err="1" smtClean="0">
                <a:solidFill>
                  <a:schemeClr val="tx1"/>
                </a:solidFill>
              </a:rPr>
              <a:t>oss</a:t>
            </a:r>
            <a:r xmlns:a="http://schemas.openxmlformats.org/drawingml/2006/main">
              <a:rPr lang="no" sz="4800" dirty="0" smtClean="0">
                <a:solidFill>
                  <a:schemeClr val="tx1"/>
                </a:solidFill>
              </a:rPr>
              <a:t> </a:t>
            </a:r>
            <a:r xmlns:a="http://schemas.openxmlformats.org/drawingml/2006/main">
              <a:rPr lang="no" sz="4800" dirty="0" err="1" smtClean="0">
                <a:solidFill>
                  <a:schemeClr val="tx1"/>
                </a:solidFill>
              </a:rPr>
              <a:t>ha</a:t>
            </a:r>
            <a:r xmlns:a="http://schemas.openxmlformats.org/drawingml/2006/main">
              <a:rPr lang="no" sz="4800" dirty="0" smtClean="0">
                <a:solidFill>
                  <a:schemeClr val="tx1"/>
                </a:solidFill>
              </a:rPr>
              <a:t> </a:t>
            </a:r>
            <a:r xmlns:a="http://schemas.openxmlformats.org/drawingml/2006/main">
              <a:rPr lang="no" sz="4800" dirty="0" smtClean="0">
                <a:solidFill>
                  <a:schemeClr val="tx1"/>
                </a:solidFill>
              </a:rPr>
              <a:t>en </a:t>
            </a:r>
            <a:r xmlns:a="http://schemas.openxmlformats.org/drawingml/2006/main">
              <a:rPr lang="no" sz="4800" dirty="0">
                <a:solidFill>
                  <a:schemeClr val="tx1"/>
                </a:solidFill>
              </a:rPr>
              <a:t>diskusjon "hvorfor"?</a:t>
            </a:r>
            <a:endParaRPr xmlns:a="http://schemas.openxmlformats.org/drawingml/2006/main" lang="lt-LT" sz="4800" dirty="0" smtClean="0">
              <a:solidFill>
                <a:schemeClr val="tx1"/>
              </a:solidFill>
            </a:endParaRPr>
          </a:p>
          <a:p>
            <a:r xmlns:a="http://schemas.openxmlformats.org/drawingml/2006/main">
              <a:rPr lang="no" sz="4800" dirty="0" smtClean="0">
                <a:solidFill>
                  <a:srgbClr val="00B050"/>
                </a:solidFill>
              </a:rPr>
              <a:t>Vi lærer å ha et annet syn.</a:t>
            </a:r>
            <a:endParaRPr xmlns:a="http://schemas.openxmlformats.org/drawingml/2006/main" lang="lt-LT" sz="4800" dirty="0" smtClean="0">
              <a:solidFill>
                <a:srgbClr val="00B050"/>
              </a:solidFill>
            </a:endParaRPr>
          </a:p>
          <a:p>
            <a:r xmlns:a="http://schemas.openxmlformats.org/drawingml/2006/main">
              <a:rPr lang="no" sz="4800" dirty="0">
                <a:solidFill>
                  <a:schemeClr val="tx1"/>
                </a:solidFill>
              </a:rPr>
              <a:t>Måtte du </a:t>
            </a:r>
            <a:r xmlns:a="http://schemas.openxmlformats.org/drawingml/2006/main">
              <a:rPr lang="no" sz="4800" dirty="0" err="1" smtClean="0">
                <a:solidFill>
                  <a:schemeClr val="tx1"/>
                </a:solidFill>
              </a:rPr>
              <a:t>tenke</a:t>
            </a:r>
            <a:r xmlns:a="http://schemas.openxmlformats.org/drawingml/2006/main">
              <a:rPr lang="no" sz="4800" dirty="0" smtClean="0">
                <a:solidFill>
                  <a:schemeClr val="tx1"/>
                </a:solidFill>
              </a:rPr>
              <a:t> </a:t>
            </a:r>
            <a:r xmlns:a="http://schemas.openxmlformats.org/drawingml/2006/main">
              <a:rPr lang="no" sz="4800" dirty="0" err="1" smtClean="0">
                <a:solidFill>
                  <a:schemeClr val="tx1"/>
                </a:solidFill>
              </a:rPr>
              <a:t>hard</a:t>
            </a:r>
            <a:r xmlns:a="http://schemas.openxmlformats.org/drawingml/2006/main">
              <a:rPr lang="no" sz="4800" dirty="0" smtClean="0">
                <a:solidFill>
                  <a:schemeClr val="tx1"/>
                </a:solidFill>
              </a:rPr>
              <a:t> </a:t>
            </a:r>
            <a:r xmlns:a="http://schemas.openxmlformats.org/drawingml/2006/main">
              <a:rPr lang="no" sz="4800" dirty="0" smtClean="0">
                <a:solidFill>
                  <a:schemeClr val="tx1"/>
                </a:solidFill>
              </a:rPr>
              <a:t>når du </a:t>
            </a:r>
            <a:r xmlns:a="http://schemas.openxmlformats.org/drawingml/2006/main">
              <a:rPr lang="no" sz="4800" dirty="0">
                <a:solidFill>
                  <a:schemeClr val="tx1"/>
                </a:solidFill>
              </a:rPr>
              <a:t>velger verdier? Hvordan følte du deg? Hva var det vanskeligste?</a:t>
            </a:r>
          </a:p>
          <a:p>
            <a:r xmlns:a="http://schemas.openxmlformats.org/drawingml/2006/main">
              <a:rPr lang="no" sz="4800" dirty="0">
                <a:solidFill>
                  <a:schemeClr val="tx1"/>
                </a:solidFill>
              </a:rPr>
              <a:t>Hvilken innflytelse har bomiljøet på verdiutviklingen?</a:t>
            </a:r>
          </a:p>
        </p:txBody>
      </p:sp>
    </p:spTree>
    <p:extLst>
      <p:ext uri="{BB962C8B-B14F-4D97-AF65-F5344CB8AC3E}">
        <p14:creationId xmlns:p14="http://schemas.microsoft.com/office/powerpoint/2010/main" val="3024960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vadinimas 5"/>
          <p:cNvSpPr>
            <a:spLocks noGrp="1"/>
          </p:cNvSpPr>
          <p:nvPr>
            <p:ph type="title"/>
          </p:nvPr>
        </p:nvSpPr>
        <p:spPr/>
        <p:txBody>
          <a:bodyPr/>
          <a:lstStyle/>
          <a:p>
            <a:r xmlns:a="http://schemas.openxmlformats.org/drawingml/2006/main">
              <a:rPr lang="no" dirty="0" err="1" smtClean="0"/>
              <a:t>Gjøre</a:t>
            </a:r>
            <a:r xmlns:a="http://schemas.openxmlformats.org/drawingml/2006/main">
              <a:rPr lang="no" dirty="0" smtClean="0"/>
              <a:t> </a:t>
            </a:r>
            <a:r xmlns:a="http://schemas.openxmlformats.org/drawingml/2006/main">
              <a:rPr lang="no" dirty="0" err="1" smtClean="0"/>
              <a:t>du</a:t>
            </a:r>
            <a:r xmlns:a="http://schemas.openxmlformats.org/drawingml/2006/main">
              <a:rPr lang="no" dirty="0" smtClean="0"/>
              <a:t> </a:t>
            </a:r>
            <a:r xmlns:a="http://schemas.openxmlformats.org/drawingml/2006/main">
              <a:rPr lang="no" dirty="0" err="1" smtClean="0"/>
              <a:t>bli enige</a:t>
            </a:r>
            <a:r xmlns:a="http://schemas.openxmlformats.org/drawingml/2006/main">
              <a:rPr lang="no" dirty="0" smtClean="0"/>
              <a:t> </a:t>
            </a:r>
            <a:r xmlns:a="http://schemas.openxmlformats.org/drawingml/2006/main">
              <a:rPr lang="no" dirty="0" err="1" smtClean="0"/>
              <a:t>eller</a:t>
            </a:r>
            <a:r xmlns:a="http://schemas.openxmlformats.org/drawingml/2006/main">
              <a:rPr lang="no" dirty="0" smtClean="0"/>
              <a:t> </a:t>
            </a:r>
            <a:r xmlns:a="http://schemas.openxmlformats.org/drawingml/2006/main">
              <a:rPr lang="no" dirty="0" err="1" smtClean="0"/>
              <a:t>Uenig </a:t>
            </a:r>
            <a:r xmlns:a="http://schemas.openxmlformats.org/drawingml/2006/main">
              <a:rPr lang="no" dirty="0" smtClean="0"/>
              <a:t>? </a:t>
            </a:r>
            <a:r xmlns:a="http://schemas.openxmlformats.org/drawingml/2006/main">
              <a:rPr lang="no" dirty="0" err="1" smtClean="0"/>
              <a:t>Hvorfor </a:t>
            </a:r>
            <a:r xmlns:a="http://schemas.openxmlformats.org/drawingml/2006/main">
              <a:rPr lang="no" dirty="0" smtClean="0"/>
              <a:t>?</a:t>
            </a:r>
            <a:endParaRPr xmlns:a="http://schemas.openxmlformats.org/drawingml/2006/main" lang="en-US" dirty="0"/>
          </a:p>
        </p:txBody>
      </p:sp>
      <p:sp>
        <p:nvSpPr>
          <p:cNvPr id="3" name="Turinio vietos rezervavimo ženklas 2"/>
          <p:cNvSpPr>
            <a:spLocks noGrp="1"/>
          </p:cNvSpPr>
          <p:nvPr>
            <p:ph idx="1"/>
          </p:nvPr>
        </p:nvSpPr>
        <p:spPr>
          <a:xfrm>
            <a:off x="1251678" y="1280161"/>
            <a:ext cx="10178322" cy="4599432"/>
          </a:xfrm>
        </p:spPr>
        <p:txBody>
          <a:bodyPr>
            <a:normAutofit fontScale="85000" lnSpcReduction="20000"/>
          </a:bodyPr>
          <a:lstStyle/>
          <a:p>
            <a:r xmlns:a="http://schemas.openxmlformats.org/drawingml/2006/main">
              <a:rPr lang="no" dirty="0" smtClean="0">
                <a:solidFill>
                  <a:schemeClr val="tx1"/>
                </a:solidFill>
              </a:rPr>
              <a:t>HOLDNINGER </a:t>
            </a:r>
            <a:r xmlns:a="http://schemas.openxmlformats.org/drawingml/2006/main">
              <a:rPr lang="no" dirty="0">
                <a:solidFill>
                  <a:schemeClr val="tx1"/>
                </a:solidFill>
              </a:rPr>
              <a:t>OG VERDIER</a:t>
            </a:r>
            <a:endParaRPr xmlns:a="http://schemas.openxmlformats.org/drawingml/2006/main" lang="lt-LT" dirty="0" smtClean="0">
              <a:solidFill>
                <a:schemeClr val="tx1"/>
              </a:solidFill>
            </a:endParaRPr>
          </a:p>
          <a:p>
            <a:r xmlns:a="http://schemas.openxmlformats.org/drawingml/2006/main">
              <a:rPr lang="no" dirty="0" smtClean="0">
                <a:solidFill>
                  <a:schemeClr val="tx1"/>
                </a:solidFill>
              </a:rPr>
              <a:t>Jeg </a:t>
            </a:r>
            <a:r xmlns:a="http://schemas.openxmlformats.org/drawingml/2006/main">
              <a:rPr lang="no" dirty="0">
                <a:solidFill>
                  <a:schemeClr val="tx1"/>
                </a:solidFill>
              </a:rPr>
              <a:t>tror det er viktig å lære om globale rettferdighetsspørsmål i </a:t>
            </a:r>
            <a:r xmlns:a="http://schemas.openxmlformats.org/drawingml/2006/main">
              <a:rPr lang="no" dirty="0" smtClean="0">
                <a:solidFill>
                  <a:schemeClr val="tx1"/>
                </a:solidFill>
              </a:rPr>
              <a:t>verden </a:t>
            </a:r>
            <a:r xmlns:a="http://schemas.openxmlformats.org/drawingml/2006/main">
              <a:rPr lang="no" dirty="0" smtClean="0">
                <a:solidFill>
                  <a:schemeClr val="tx1"/>
                </a:solidFill>
              </a:rPr>
              <a:t>JA/NEI</a:t>
            </a:r>
            <a:endParaRPr xmlns:a="http://schemas.openxmlformats.org/drawingml/2006/main" lang="en-US" dirty="0">
              <a:solidFill>
                <a:schemeClr val="tx1"/>
              </a:solidFill>
            </a:endParaRPr>
          </a:p>
          <a:p>
            <a:endParaRPr lang="en-US" dirty="0">
              <a:solidFill>
                <a:schemeClr val="tx1"/>
              </a:solidFill>
            </a:endParaRPr>
          </a:p>
          <a:p>
            <a:r xmlns:a="http://schemas.openxmlformats.org/drawingml/2006/main">
              <a:rPr lang="no" dirty="0">
                <a:solidFill>
                  <a:schemeClr val="tx1"/>
                </a:solidFill>
              </a:rPr>
              <a:t>Jeg tror at andres behov og rettigheter (i </a:t>
            </a:r>
            <a:r xmlns:a="http://schemas.openxmlformats.org/drawingml/2006/main">
              <a:rPr lang="no" dirty="0" smtClean="0">
                <a:solidFill>
                  <a:schemeClr val="tx1"/>
                </a:solidFill>
              </a:rPr>
              <a:t>Litauen ( </a:t>
            </a:r>
            <a:r xmlns:a="http://schemas.openxmlformats.org/drawingml/2006/main">
              <a:rPr lang="no" dirty="0" err="1" smtClean="0">
                <a:solidFill>
                  <a:schemeClr val="tx1"/>
                </a:solidFill>
              </a:rPr>
              <a:t>min</a:t>
            </a:r>
            <a:r xmlns:a="http://schemas.openxmlformats.org/drawingml/2006/main">
              <a:rPr lang="no" dirty="0" smtClean="0">
                <a:solidFill>
                  <a:schemeClr val="tx1"/>
                </a:solidFill>
              </a:rPr>
              <a:t> </a:t>
            </a:r>
            <a:r xmlns:a="http://schemas.openxmlformats.org/drawingml/2006/main">
              <a:rPr lang="no" dirty="0" err="1" smtClean="0">
                <a:solidFill>
                  <a:schemeClr val="tx1"/>
                </a:solidFill>
              </a:rPr>
              <a:t>innfødt</a:t>
            </a:r>
            <a:r xmlns:a="http://schemas.openxmlformats.org/drawingml/2006/main">
              <a:rPr lang="no" dirty="0" smtClean="0">
                <a:solidFill>
                  <a:schemeClr val="tx1"/>
                </a:solidFill>
              </a:rPr>
              <a:t> </a:t>
            </a:r>
            <a:r xmlns:a="http://schemas.openxmlformats.org/drawingml/2006/main">
              <a:rPr lang="no" dirty="0" err="1" smtClean="0">
                <a:solidFill>
                  <a:schemeClr val="tx1"/>
                </a:solidFill>
              </a:rPr>
              <a:t>land </a:t>
            </a:r>
            <a:r xmlns:a="http://schemas.openxmlformats.org/drawingml/2006/main">
              <a:rPr lang="no" dirty="0" smtClean="0">
                <a:solidFill>
                  <a:schemeClr val="tx1"/>
                </a:solidFill>
              </a:rPr>
              <a:t>) </a:t>
            </a:r>
            <a:r xmlns:a="http://schemas.openxmlformats.org/drawingml/2006/main">
              <a:rPr lang="no" dirty="0" smtClean="0">
                <a:solidFill>
                  <a:schemeClr val="tx1"/>
                </a:solidFill>
              </a:rPr>
              <a:t>og </a:t>
            </a:r>
            <a:r xmlns:a="http://schemas.openxmlformats.org/drawingml/2006/main">
              <a:rPr lang="no" dirty="0">
                <a:solidFill>
                  <a:schemeClr val="tx1"/>
                </a:solidFill>
              </a:rPr>
              <a:t>rundt </a:t>
            </a:r>
            <a:r xmlns:a="http://schemas.openxmlformats.org/drawingml/2006/main">
              <a:rPr lang="no" dirty="0" smtClean="0">
                <a:solidFill>
                  <a:schemeClr val="tx1"/>
                </a:solidFill>
              </a:rPr>
              <a:t>_</a:t>
            </a:r>
            <a:r xmlns:a="http://schemas.openxmlformats.org/drawingml/2006/main">
              <a:rPr lang="no" dirty="0" smtClean="0">
                <a:solidFill>
                  <a:schemeClr val="tx1"/>
                </a:solidFill>
              </a:rPr>
              <a:t> </a:t>
            </a:r>
            <a:r xmlns:a="http://schemas.openxmlformats.org/drawingml/2006/main">
              <a:rPr lang="no" dirty="0" smtClean="0">
                <a:solidFill>
                  <a:schemeClr val="tx1"/>
                </a:solidFill>
              </a:rPr>
              <a:t>verden </a:t>
            </a:r>
            <a:r xmlns:a="http://schemas.openxmlformats.org/drawingml/2006/main">
              <a:rPr lang="no" dirty="0">
                <a:solidFill>
                  <a:schemeClr val="tx1"/>
                </a:solidFill>
              </a:rPr>
              <a:t>) er lik mitt </a:t>
            </a:r>
            <a:r xmlns:a="http://schemas.openxmlformats.org/drawingml/2006/main">
              <a:rPr lang="no" dirty="0" smtClean="0">
                <a:solidFill>
                  <a:schemeClr val="tx1"/>
                </a:solidFill>
              </a:rPr>
              <a:t>eget </a:t>
            </a:r>
            <a:r xmlns:a="http://schemas.openxmlformats.org/drawingml/2006/main">
              <a:rPr lang="no" dirty="0" smtClean="0">
                <a:solidFill>
                  <a:schemeClr val="tx1"/>
                </a:solidFill>
              </a:rPr>
              <a:t>JA/NEI</a:t>
            </a:r>
            <a:endParaRPr xmlns:a="http://schemas.openxmlformats.org/drawingml/2006/main" lang="en-US" dirty="0">
              <a:solidFill>
                <a:schemeClr val="tx1"/>
              </a:solidFill>
            </a:endParaRPr>
          </a:p>
          <a:p>
            <a:endParaRPr lang="en-US" dirty="0">
              <a:solidFill>
                <a:schemeClr val="tx1"/>
              </a:solidFill>
            </a:endParaRPr>
          </a:p>
          <a:p>
            <a:r xmlns:a="http://schemas.openxmlformats.org/drawingml/2006/main">
              <a:rPr lang="no" dirty="0">
                <a:solidFill>
                  <a:schemeClr val="tx1"/>
                </a:solidFill>
              </a:rPr>
              <a:t>Jeg tror det er en god ting å ha en blanding av ulike verdier, tro </a:t>
            </a:r>
            <a:r xmlns:a="http://schemas.openxmlformats.org/drawingml/2006/main">
              <a:rPr lang="no" dirty="0" smtClean="0">
                <a:solidFill>
                  <a:schemeClr val="tx1"/>
                </a:solidFill>
              </a:rPr>
              <a:t>og</a:t>
            </a:r>
            <a:r xmlns:a="http://schemas.openxmlformats.org/drawingml/2006/main">
              <a:rPr lang="no" dirty="0" smtClean="0">
                <a:solidFill>
                  <a:schemeClr val="tx1"/>
                </a:solidFill>
              </a:rPr>
              <a:t> </a:t>
            </a:r>
            <a:r xmlns:a="http://schemas.openxmlformats.org/drawingml/2006/main">
              <a:rPr lang="no" dirty="0" smtClean="0">
                <a:solidFill>
                  <a:schemeClr val="tx1"/>
                </a:solidFill>
              </a:rPr>
              <a:t>tradisjoner </a:t>
            </a:r>
            <a:r xmlns:a="http://schemas.openxmlformats.org/drawingml/2006/main">
              <a:rPr lang="no" dirty="0">
                <a:solidFill>
                  <a:schemeClr val="tx1"/>
                </a:solidFill>
              </a:rPr>
              <a:t>i lokalsamfunn og kultur der jeg </a:t>
            </a:r>
            <a:r xmlns:a="http://schemas.openxmlformats.org/drawingml/2006/main">
              <a:rPr lang="no" dirty="0" smtClean="0">
                <a:solidFill>
                  <a:schemeClr val="tx1"/>
                </a:solidFill>
              </a:rPr>
              <a:t>bor </a:t>
            </a:r>
            <a:r xmlns:a="http://schemas.openxmlformats.org/drawingml/2006/main">
              <a:rPr lang="no" dirty="0" smtClean="0">
                <a:solidFill>
                  <a:schemeClr val="tx1"/>
                </a:solidFill>
              </a:rPr>
              <a:t>JA/NEI</a:t>
            </a:r>
            <a:endParaRPr xmlns:a="http://schemas.openxmlformats.org/drawingml/2006/main" lang="en-US" dirty="0">
              <a:solidFill>
                <a:schemeClr val="tx1"/>
              </a:solidFill>
            </a:endParaRPr>
          </a:p>
          <a:p>
            <a:pPr marL="0" indent="0">
              <a:buNone/>
            </a:pPr>
            <a:endParaRPr lang="en-US" dirty="0">
              <a:solidFill>
                <a:schemeClr val="tx1"/>
              </a:solidFill>
            </a:endParaRPr>
          </a:p>
          <a:p>
            <a:r xmlns:a="http://schemas.openxmlformats.org/drawingml/2006/main">
              <a:rPr lang="no" dirty="0">
                <a:solidFill>
                  <a:schemeClr val="tx1"/>
                </a:solidFill>
              </a:rPr>
              <a:t>Jeg føler solidaritet med mennesker som blir urettferdig behandlet i </a:t>
            </a:r>
            <a:r xmlns:a="http://schemas.openxmlformats.org/drawingml/2006/main">
              <a:rPr lang="no" dirty="0" smtClean="0">
                <a:solidFill>
                  <a:schemeClr val="tx1"/>
                </a:solidFill>
              </a:rPr>
              <a:t>verden </a:t>
            </a:r>
            <a:r xmlns:a="http://schemas.openxmlformats.org/drawingml/2006/main">
              <a:rPr lang="no" dirty="0" smtClean="0">
                <a:solidFill>
                  <a:schemeClr val="tx1"/>
                </a:solidFill>
              </a:rPr>
              <a:t>JA/NEI</a:t>
            </a:r>
            <a:endParaRPr xmlns:a="http://schemas.openxmlformats.org/drawingml/2006/main" lang="en-US" dirty="0">
              <a:solidFill>
                <a:schemeClr val="tx1"/>
              </a:solidFill>
            </a:endParaRPr>
          </a:p>
          <a:p>
            <a:pPr xmlns:a="http://schemas.openxmlformats.org/drawingml/2006/main" marL="0" indent="0">
              <a:buNone/>
            </a:pPr>
            <a:r xmlns:a="http://schemas.openxmlformats.org/drawingml/2006/main">
              <a:rPr lang="no" dirty="0" smtClean="0">
                <a:solidFill>
                  <a:schemeClr val="tx1"/>
                </a:solidFill>
              </a:rPr>
              <a:t>( </a:t>
            </a:r>
            <a:r xmlns:a="http://schemas.openxmlformats.org/drawingml/2006/main">
              <a:rPr lang="no" dirty="0" smtClean="0">
                <a:solidFill>
                  <a:schemeClr val="tx1"/>
                </a:solidFill>
              </a:rPr>
              <a:t>Jeg </a:t>
            </a:r>
            <a:r xmlns:a="http://schemas.openxmlformats.org/drawingml/2006/main">
              <a:rPr lang="no" dirty="0">
                <a:solidFill>
                  <a:schemeClr val="tx1"/>
                </a:solidFill>
              </a:rPr>
              <a:t>synes ikke bare synd på dem eller takknemlig for mitt eget liv, jeg står </a:t>
            </a:r>
            <a:r xmlns:a="http://schemas.openxmlformats.org/drawingml/2006/main">
              <a:rPr lang="no" dirty="0" smtClean="0">
                <a:solidFill>
                  <a:schemeClr val="tx1"/>
                </a:solidFill>
              </a:rPr>
              <a:t>med</a:t>
            </a:r>
            <a:r xmlns:a="http://schemas.openxmlformats.org/drawingml/2006/main">
              <a:rPr lang="no" dirty="0" smtClean="0">
                <a:solidFill>
                  <a:schemeClr val="tx1"/>
                </a:solidFill>
              </a:rPr>
              <a:t> </a:t>
            </a:r>
            <a:r xmlns:a="http://schemas.openxmlformats.org/drawingml/2006/main">
              <a:rPr lang="no" dirty="0" smtClean="0">
                <a:solidFill>
                  <a:schemeClr val="tx1"/>
                </a:solidFill>
              </a:rPr>
              <a:t>dem </a:t>
            </a:r>
            <a:r xmlns:a="http://schemas.openxmlformats.org/drawingml/2006/main">
              <a:rPr lang="no" dirty="0">
                <a:solidFill>
                  <a:schemeClr val="tx1"/>
                </a:solidFill>
              </a:rPr>
              <a:t>for </a:t>
            </a:r>
            <a:r xmlns:a="http://schemas.openxmlformats.org/drawingml/2006/main">
              <a:rPr lang="no" dirty="0" smtClean="0">
                <a:solidFill>
                  <a:schemeClr val="tx1"/>
                </a:solidFill>
              </a:rPr>
              <a:t>forandring)</a:t>
            </a:r>
            <a:endParaRPr xmlns:a="http://schemas.openxmlformats.org/drawingml/2006/main" lang="lt-LT" dirty="0">
              <a:solidFill>
                <a:schemeClr val="tx1"/>
              </a:solidFill>
            </a:endParaRPr>
          </a:p>
          <a:p>
            <a:pPr xmlns:a="http://schemas.openxmlformats.org/drawingml/2006/main" marL="0" indent="0">
              <a:buNone/>
            </a:pPr>
            <a:r xmlns:a="http://schemas.openxmlformats.org/drawingml/2006/main">
              <a:rPr lang="no" dirty="0" smtClean="0">
                <a:solidFill>
                  <a:schemeClr val="tx1"/>
                </a:solidFill>
              </a:rPr>
              <a:t>* </a:t>
            </a:r>
            <a:r xmlns:a="http://schemas.openxmlformats.org/drawingml/2006/main">
              <a:rPr lang="no" dirty="0" smtClean="0">
                <a:solidFill>
                  <a:schemeClr val="tx1"/>
                </a:solidFill>
              </a:rPr>
              <a:t>Jeg </a:t>
            </a:r>
            <a:r xmlns:a="http://schemas.openxmlformats.org/drawingml/2006/main">
              <a:rPr lang="no" dirty="0">
                <a:solidFill>
                  <a:schemeClr val="tx1"/>
                </a:solidFill>
              </a:rPr>
              <a:t>føler at jeg er en aktiv global borger (kjenn mine rettigheter og </a:t>
            </a:r>
            <a:r xmlns:a="http://schemas.openxmlformats.org/drawingml/2006/main">
              <a:rPr lang="no" dirty="0" smtClean="0">
                <a:solidFill>
                  <a:schemeClr val="tx1"/>
                </a:solidFill>
              </a:rPr>
              <a:t>plikter,</a:t>
            </a:r>
            <a:r xmlns:a="http://schemas.openxmlformats.org/drawingml/2006/main">
              <a:rPr lang="no" dirty="0" smtClean="0">
                <a:solidFill>
                  <a:schemeClr val="tx1"/>
                </a:solidFill>
              </a:rPr>
              <a:t> </a:t>
            </a:r>
            <a:r xmlns:a="http://schemas.openxmlformats.org/drawingml/2006/main">
              <a:rPr lang="no" dirty="0" smtClean="0">
                <a:solidFill>
                  <a:schemeClr val="tx1"/>
                </a:solidFill>
              </a:rPr>
              <a:t>og </a:t>
            </a:r>
            <a:r xmlns:a="http://schemas.openxmlformats.org/drawingml/2006/main">
              <a:rPr lang="no" dirty="0">
                <a:solidFill>
                  <a:schemeClr val="tx1"/>
                </a:solidFill>
              </a:rPr>
              <a:t>kan iverksette tiltak for å gjøre verden til et bedre sted </a:t>
            </a:r>
            <a:r xmlns:a="http://schemas.openxmlformats.org/drawingml/2006/main">
              <a:rPr lang="no" dirty="0" smtClean="0">
                <a:solidFill>
                  <a:schemeClr val="tx1"/>
                </a:solidFill>
              </a:rPr>
              <a:t>) </a:t>
            </a:r>
            <a:r xmlns:a="http://schemas.openxmlformats.org/drawingml/2006/main">
              <a:rPr lang="no" dirty="0" smtClean="0">
                <a:solidFill>
                  <a:schemeClr val="tx1"/>
                </a:solidFill>
              </a:rPr>
              <a:t>JA/NEI</a:t>
            </a:r>
          </a:p>
          <a:p>
            <a:pPr xmlns:a="http://schemas.openxmlformats.org/drawingml/2006/main" marL="0" indent="0">
              <a:buNone/>
            </a:pPr>
            <a:r xmlns:a="http://schemas.openxmlformats.org/drawingml/2006/main" xmlns:r="http://schemas.openxmlformats.org/officeDocument/2006/relationships">
              <a:rPr lang="no" dirty="0">
                <a:hlinkClick r:id="rId2"/>
              </a:rPr>
              <a:t>https:// </a:t>
            </a:r>
            <a:r xmlns:a="http://schemas.openxmlformats.org/drawingml/2006/main" xmlns:r="http://schemas.openxmlformats.org/officeDocument/2006/relationships">
              <a:rPr lang="no" dirty="0" smtClean="0">
                <a:hlinkClick r:id="rId2"/>
              </a:rPr>
              <a:t>rm.coe.int/prems-005521-assessing-competences-for-democratic-culture/1680a3bd41</a:t>
            </a:r>
            <a:endParaRPr xmlns:a="http://schemas.openxmlformats.org/drawingml/2006/main" lang="lt-LT" dirty="0" smtClean="0"/>
          </a:p>
          <a:p>
            <a:pPr marL="0" indent="0">
              <a:buNone/>
            </a:pPr>
            <a:endParaRPr lang="en-US" dirty="0"/>
          </a:p>
          <a:p>
            <a:pPr marL="0" indent="0">
              <a:buNone/>
            </a:pPr>
            <a:endParaRPr lang="en-US" dirty="0"/>
          </a:p>
        </p:txBody>
      </p:sp>
      <p:sp>
        <p:nvSpPr>
          <p:cNvPr id="5" name="Poraštės vietos rezervavimo ženklas 4"/>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516555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xmlns:a="http://schemas.openxmlformats.org/drawingml/2006/main">
              <a:rPr lang="no" b="1" kern="1600" dirty="0">
                <a:latin typeface="Cambria" panose="02040503050406030204" pitchFamily="18" charset="0"/>
                <a:ea typeface="Times New Roman" panose="02020603050405020304" pitchFamily="18" charset="0"/>
              </a:rPr>
              <a:t>video (valgfritt)</a:t>
            </a:r>
            <a:endParaRPr xmlns:a="http://schemas.openxmlformats.org/drawingml/2006/main" lang="en-US" dirty="0"/>
          </a:p>
        </p:txBody>
      </p:sp>
      <p:sp>
        <p:nvSpPr>
          <p:cNvPr id="3" name="Turinio vietos rezervavimo ženklas 2"/>
          <p:cNvSpPr>
            <a:spLocks noGrp="1"/>
          </p:cNvSpPr>
          <p:nvPr>
            <p:ph idx="1"/>
          </p:nvPr>
        </p:nvSpPr>
        <p:spPr/>
        <p:txBody>
          <a:bodyPr/>
          <a:lstStyle/>
          <a:p>
            <a:pPr>
              <a:lnSpc>
                <a:spcPct val="115000"/>
              </a:lnSpc>
              <a:spcBef>
                <a:spcPts val="1200"/>
              </a:spcBef>
              <a:spcAft>
                <a:spcPts val="0"/>
              </a:spcAft>
            </a:pPr>
            <a:endParaRPr lang="lt-LT" b="1" u="sng" kern="1600" dirty="0" smtClean="0">
              <a:solidFill>
                <a:srgbClr val="0000FF"/>
              </a:solidFill>
              <a:latin typeface="Cambria" panose="02040503050406030204" pitchFamily="18" charset="0"/>
              <a:ea typeface="Times New Roman" panose="02020603050405020304" pitchFamily="18" charset="0"/>
              <a:hlinkClick r:id="rId2"/>
            </a:endParaRPr>
          </a:p>
          <a:p>
            <a:pPr xmlns:a="http://schemas.openxmlformats.org/drawingml/2006/main">
              <a:lnSpc>
                <a:spcPct val="115000"/>
              </a:lnSpc>
              <a:spcBef>
                <a:spcPts val="1200"/>
              </a:spcBef>
              <a:spcAft>
                <a:spcPts val="0"/>
              </a:spcAft>
            </a:pPr>
            <a:r xmlns:a="http://schemas.openxmlformats.org/drawingml/2006/main" xmlns:r="http://schemas.openxmlformats.org/officeDocument/2006/relationships">
              <a:rPr lang="no" b="1" u="sng" kern="1600" dirty="0" smtClean="0">
                <a:solidFill>
                  <a:srgbClr val="0000FF"/>
                </a:solidFill>
                <a:latin typeface="Cambria" panose="02040503050406030204" pitchFamily="18" charset="0"/>
                <a:ea typeface="Times New Roman" panose="02020603050405020304" pitchFamily="18" charset="0"/>
                <a:hlinkClick r:id="rId2"/>
              </a:rPr>
              <a:t>https </a:t>
            </a:r>
            <a:r xmlns:a="http://schemas.openxmlformats.org/drawingml/2006/main" xmlns:r="http://schemas.openxmlformats.org/officeDocument/2006/relationships">
              <a:rPr lang="no" b="1" u="sng" kern="1600" dirty="0">
                <a:solidFill>
                  <a:srgbClr val="0000FF"/>
                </a:solidFill>
                <a:latin typeface="Cambria" panose="02040503050406030204" pitchFamily="18" charset="0"/>
                <a:ea typeface="Times New Roman" panose="02020603050405020304" pitchFamily="18" charset="0"/>
                <a:hlinkClick r:id="rId2"/>
              </a:rPr>
              <a:t>://www.youtube.com/watch?v=-M2z9GgIAtg </a:t>
            </a:r>
            <a:r xmlns:a="http://schemas.openxmlformats.org/drawingml/2006/main">
              <a:rPr lang="no" kern="1600" dirty="0">
                <a:latin typeface="Cambria" panose="02040503050406030204" pitchFamily="18" charset="0"/>
                <a:ea typeface="Times New Roman" panose="02020603050405020304" pitchFamily="18" charset="0"/>
              </a:rPr>
              <a:t>( </a:t>
            </a:r>
            <a:r xmlns:a="http://schemas.openxmlformats.org/drawingml/2006/main">
              <a:rPr lang="no" kern="1600" dirty="0">
                <a:latin typeface="Arial" panose="020B0604020202020204" pitchFamily="34" charset="0"/>
                <a:ea typeface="Times New Roman" panose="02020603050405020304" pitchFamily="18" charset="0"/>
              </a:rPr>
              <a:t>de tre typene borgere - Demokratisk statsborgerskap. Lengde:2:27 </a:t>
            </a:r>
            <a:r xmlns:a="http://schemas.openxmlformats.org/drawingml/2006/main">
              <a:rPr lang="no" kern="1600" dirty="0" smtClean="0">
                <a:latin typeface="Arial" panose="020B0604020202020204" pitchFamily="34" charset="0"/>
                <a:ea typeface="Times New Roman" panose="02020603050405020304" pitchFamily="18" charset="0"/>
              </a:rPr>
              <a:t>)</a:t>
            </a:r>
            <a:endParaRPr xmlns:a="http://schemas.openxmlformats.org/drawingml/2006/main" lang="lt-LT" kern="1600" dirty="0" smtClean="0">
              <a:latin typeface="Arial" panose="020B0604020202020204" pitchFamily="34" charset="0"/>
              <a:ea typeface="Times New Roman" panose="02020603050405020304" pitchFamily="18" charset="0"/>
            </a:endParaRPr>
          </a:p>
          <a:p>
            <a:pPr>
              <a:lnSpc>
                <a:spcPct val="115000"/>
              </a:lnSpc>
              <a:spcBef>
                <a:spcPts val="1200"/>
              </a:spcBef>
              <a:spcAft>
                <a:spcPts val="0"/>
              </a:spcAft>
            </a:pPr>
            <a:endParaRPr lang="en-US" b="1" kern="1600" dirty="0">
              <a:latin typeface="Cambria" panose="02040503050406030204" pitchFamily="18" charset="0"/>
              <a:ea typeface="Times New Roman" panose="02020603050405020304" pitchFamily="18" charset="0"/>
            </a:endParaRPr>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pic>
        <p:nvPicPr>
          <p:cNvPr id="7" name="Paveikslėlis 6"/>
          <p:cNvPicPr>
            <a:picLocks noChangeAspect="1"/>
          </p:cNvPicPr>
          <p:nvPr/>
        </p:nvPicPr>
        <p:blipFill rotWithShape="1">
          <a:blip r:embed="rId3"/>
          <a:srcRect l="6602" t="18715" r="43793" b="18247"/>
          <a:stretch/>
        </p:blipFill>
        <p:spPr>
          <a:xfrm>
            <a:off x="5110534" y="3283410"/>
            <a:ext cx="5863389" cy="2574758"/>
          </a:xfrm>
          <a:prstGeom prst="rect">
            <a:avLst/>
          </a:prstGeom>
        </p:spPr>
      </p:pic>
      <p:pic>
        <p:nvPicPr>
          <p:cNvPr id="6" name="Paveikslėlis 5"/>
          <p:cNvPicPr>
            <a:picLocks noChangeAspect="1"/>
          </p:cNvPicPr>
          <p:nvPr/>
        </p:nvPicPr>
        <p:blipFill>
          <a:blip r:embed="rId4"/>
          <a:stretch>
            <a:fillRect/>
          </a:stretch>
        </p:blipFill>
        <p:spPr>
          <a:xfrm>
            <a:off x="1599150" y="3570958"/>
            <a:ext cx="3578662" cy="1999661"/>
          </a:xfrm>
          <a:prstGeom prst="rect">
            <a:avLst/>
          </a:prstGeom>
        </p:spPr>
      </p:pic>
    </p:spTree>
    <p:extLst>
      <p:ext uri="{BB962C8B-B14F-4D97-AF65-F5344CB8AC3E}">
        <p14:creationId xmlns:p14="http://schemas.microsoft.com/office/powerpoint/2010/main" val="1332389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970927"/>
          </a:xfrm>
        </p:spPr>
        <p:txBody>
          <a:bodyPr/>
          <a:lstStyle/>
          <a:p>
            <a:r xmlns:a="http://schemas.openxmlformats.org/drawingml/2006/main">
              <a:rPr lang="no" dirty="0" smtClean="0"/>
              <a:t>REFERANSER</a:t>
            </a:r>
            <a:endParaRPr xmlns:a="http://schemas.openxmlformats.org/drawingml/2006/main" lang="en-US" dirty="0"/>
          </a:p>
        </p:txBody>
      </p:sp>
      <p:sp>
        <p:nvSpPr>
          <p:cNvPr id="3" name="Turinio vietos rezervavimo ženklas 2"/>
          <p:cNvSpPr>
            <a:spLocks noGrp="1"/>
          </p:cNvSpPr>
          <p:nvPr>
            <p:ph idx="1"/>
          </p:nvPr>
        </p:nvSpPr>
        <p:spPr>
          <a:xfrm>
            <a:off x="1251678" y="1490473"/>
            <a:ext cx="10178322" cy="4389120"/>
          </a:xfrm>
        </p:spPr>
        <p:txBody>
          <a:bodyPr>
            <a:normAutofit fontScale="92500" lnSpcReduction="10000"/>
          </a:bodyPr>
          <a:lstStyle/>
          <a:p>
            <a:pPr marL="0" indent="0">
              <a:buNone/>
            </a:pPr>
            <a:endParaRPr lang="en-US" dirty="0"/>
          </a:p>
          <a:p>
            <a:r xmlns:a="http://schemas.openxmlformats.org/drawingml/2006/main" xmlns:r="http://schemas.openxmlformats.org/officeDocument/2006/relationships">
              <a:rPr lang="no" u="sng" dirty="0">
                <a:hlinkClick r:id="rId2"/>
              </a:rPr>
              <a:t>https://rm.coe.int/prems-005521-assessing-competences-for-democratic-culture/1680a3bd41</a:t>
            </a:r>
            <a:endParaRPr xmlns:a="http://schemas.openxmlformats.org/drawingml/2006/main" lang="en-US" dirty="0"/>
          </a:p>
          <a:p>
            <a:r xmlns:a="http://schemas.openxmlformats.org/drawingml/2006/main" xmlns:r="http://schemas.openxmlformats.org/officeDocument/2006/relationships">
              <a:rPr lang="no" u="sng" dirty="0">
                <a:hlinkClick r:id="rId3"/>
              </a:rPr>
              <a:t>https://link.springer.com/chapter/10.1007/978-94-6209-172-6_4</a:t>
            </a:r>
            <a:endParaRPr xmlns:a="http://schemas.openxmlformats.org/drawingml/2006/main" lang="en-US" dirty="0"/>
          </a:p>
          <a:p>
            <a:r xmlns:a="http://schemas.openxmlformats.org/drawingml/2006/main" xmlns:r="http://schemas.openxmlformats.org/officeDocument/2006/relationships">
              <a:rPr lang="no" u="sng" dirty="0">
                <a:hlinkClick r:id="rId4"/>
              </a:rPr>
              <a:t>https://www.youtube.com/watch?v=-M2z9GgIAtg</a:t>
            </a:r>
            <a:endParaRPr xmlns:a="http://schemas.openxmlformats.org/drawingml/2006/main" lang="en-US" dirty="0"/>
          </a:p>
          <a:p>
            <a:r xmlns:a="http://schemas.openxmlformats.org/drawingml/2006/main">
              <a:rPr lang="no" dirty="0"/>
              <a:t>N. </a:t>
            </a:r>
            <a:r xmlns:a="http://schemas.openxmlformats.org/drawingml/2006/main">
              <a:rPr lang="no" dirty="0" err="1"/>
              <a:t>Letukienė </a:t>
            </a:r>
            <a:r xmlns:a="http://schemas.openxmlformats.org/drawingml/2006/main">
              <a:rPr lang="no" dirty="0"/>
              <a:t>, S. </a:t>
            </a:r>
            <a:r xmlns:a="http://schemas.openxmlformats.org/drawingml/2006/main">
              <a:rPr lang="no" dirty="0" err="1"/>
              <a:t>Bitlieriūtė </a:t>
            </a:r>
            <a:r xmlns:a="http://schemas.openxmlformats.org/drawingml/2006/main">
              <a:rPr lang="no" dirty="0"/>
              <a:t>, S. Bužinskas. Pilietiškumo pagrindai. IX-X klassei.</a:t>
            </a:r>
            <a:endParaRPr xmlns:a="http://schemas.openxmlformats.org/drawingml/2006/main" lang="en-US" dirty="0"/>
          </a:p>
          <a:p>
            <a:r xmlns:a="http://schemas.openxmlformats.org/drawingml/2006/main" xmlns:r="http://schemas.openxmlformats.org/officeDocument/2006/relationships">
              <a:rPr lang="no" u="sng" dirty="0">
                <a:hlinkClick r:id="rId5"/>
              </a:rPr>
              <a:t>https://european-union.europa.eu/principles-countries-history/principles-and-values/aims-and-values_it</a:t>
            </a:r>
            <a:endParaRPr xmlns:a="http://schemas.openxmlformats.org/drawingml/2006/main" lang="en-US" dirty="0"/>
          </a:p>
          <a:p>
            <a:r xmlns:a="http://schemas.openxmlformats.org/drawingml/2006/main" xmlns:r="http://schemas.openxmlformats.org/officeDocument/2006/relationships">
              <a:rPr lang="no" u="sng" dirty="0">
                <a:hlinkClick r:id="rId6"/>
              </a:rPr>
              <a:t>https://european-union.europa.eu/principles-countries-history/principles-and-values/aims-and-values_lt</a:t>
            </a:r>
            <a:endParaRPr xmlns:a="http://schemas.openxmlformats.org/drawingml/2006/main" lang="en-US" dirty="0"/>
          </a:p>
          <a:p>
            <a:r xmlns:a="http://schemas.openxmlformats.org/drawingml/2006/main" xmlns:r="http://schemas.openxmlformats.org/officeDocument/2006/relationships">
              <a:rPr lang="no" u="sng" dirty="0">
                <a:hlinkClick r:id="rId7"/>
              </a:rPr>
              <a:t>https:// </a:t>
            </a:r>
            <a:r xmlns:a="http://schemas.openxmlformats.org/drawingml/2006/main" xmlns:r="http://schemas.openxmlformats.org/officeDocument/2006/relationships">
              <a:rPr lang="no" u="sng" dirty="0" smtClean="0">
                <a:hlinkClick r:id="rId7"/>
              </a:rPr>
              <a:t>european-union.europa.eu/principles-countries-history/principles-and-values/aims-and-values_en</a:t>
            </a:r>
            <a:endParaRPr xmlns:a="http://schemas.openxmlformats.org/drawingml/2006/main" lang="it-IT" u="sng" dirty="0" smtClean="0"/>
          </a:p>
          <a:p>
            <a:r xmlns:a="http://schemas.openxmlformats.org/drawingml/2006/main" xmlns:r="http://schemas.openxmlformats.org/officeDocument/2006/relationships">
              <a:rPr lang="no" dirty="0">
                <a:hlinkClick r:id="rId8"/>
              </a:rPr>
              <a:t>https://www.coe.int/en/web/reference-framework-of-competences-for-democratic-culture </a:t>
            </a:r>
            <a:r xmlns:a="http://schemas.openxmlformats.org/drawingml/2006/main" xmlns:r="http://schemas.openxmlformats.org/officeDocument/2006/relationships">
              <a:rPr lang="no" dirty="0" smtClean="0">
                <a:hlinkClick r:id="rId8"/>
              </a:rPr>
              <a:t>/</a:t>
            </a:r>
            <a:endParaRPr xmlns:a="http://schemas.openxmlformats.org/drawingml/2006/main" lang="en-US" dirty="0" smtClean="0"/>
          </a:p>
          <a:p>
            <a:endParaRPr lang="en-US" dirty="0"/>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2483735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xmlns:a="http://schemas.openxmlformats.org/drawingml/2006/main">
              <a:rPr lang="no" dirty="0"/>
              <a:t>Hva er en kompetanse?</a:t>
            </a:r>
          </a:p>
        </p:txBody>
      </p:sp>
      <p:sp>
        <p:nvSpPr>
          <p:cNvPr id="3" name="Turinio vietos rezervavimo ženklas 2"/>
          <p:cNvSpPr>
            <a:spLocks noGrp="1"/>
          </p:cNvSpPr>
          <p:nvPr>
            <p:ph idx="1"/>
          </p:nvPr>
        </p:nvSpPr>
        <p:spPr>
          <a:xfrm>
            <a:off x="1251678" y="2286001"/>
            <a:ext cx="10178322" cy="3922775"/>
          </a:xfrm>
        </p:spPr>
        <p:txBody>
          <a:bodyPr>
            <a:normAutofit/>
          </a:bodyPr>
          <a:lstStyle/>
          <a:p>
            <a:pPr xmlns:a="http://schemas.openxmlformats.org/drawingml/2006/main" algn="just"/>
            <a:r xmlns:a="http://schemas.openxmlformats.org/drawingml/2006/main">
              <a:rPr lang="no" sz="2400" dirty="0" smtClean="0">
                <a:solidFill>
                  <a:schemeClr val="tx1"/>
                </a:solidFill>
              </a:rPr>
              <a:t>En </a:t>
            </a:r>
            <a:r xmlns:a="http://schemas.openxmlformats.org/drawingml/2006/main">
              <a:rPr lang="no" sz="2400" dirty="0">
                <a:solidFill>
                  <a:schemeClr val="tx1"/>
                </a:solidFill>
              </a:rPr>
              <a:t>kompetanse er en kapasitet, et potensial og evnen eller midler til å engasjere seg i et fenomen. Det refererer til en kompleks kombinasjon av kunnskap, ferdigheter, forståelser, verdier, holdninger og ønsker som fører til effektive, </a:t>
            </a:r>
            <a:r xmlns:a="http://schemas.openxmlformats.org/drawingml/2006/main">
              <a:rPr lang="no" sz="2400" dirty="0" smtClean="0">
                <a:solidFill>
                  <a:schemeClr val="tx1"/>
                </a:solidFill>
              </a:rPr>
              <a:t>legemliggjorte</a:t>
            </a:r>
            <a:r xmlns:a="http://schemas.openxmlformats.org/drawingml/2006/main">
              <a:rPr lang="no" sz="2400" dirty="0" smtClean="0">
                <a:solidFill>
                  <a:schemeClr val="tx1"/>
                </a:solidFill>
              </a:rPr>
              <a:t> </a:t>
            </a:r>
            <a:r xmlns:a="http://schemas.openxmlformats.org/drawingml/2006/main">
              <a:rPr lang="no" sz="2400" dirty="0" smtClean="0">
                <a:solidFill>
                  <a:schemeClr val="tx1"/>
                </a:solidFill>
              </a:rPr>
              <a:t>menneskelig </a:t>
            </a:r>
            <a:r xmlns:a="http://schemas.openxmlformats.org/drawingml/2006/main">
              <a:rPr lang="no" sz="2400" dirty="0">
                <a:solidFill>
                  <a:schemeClr val="tx1"/>
                </a:solidFill>
              </a:rPr>
              <a:t>handling i et bestemt domene. Prestasjon på jobb, i personlige relasjoner eller i sivilsamfunnet er basert på en kombinasjon av denne kunnskapen med ferdigheter, verdier, holdninger, ønsker og motivasjon og dens anvendelse i en bestemt menneskelig setting på et bestemt tidspunkt i en bane i tid. Kompetanse innebærer </a:t>
            </a:r>
            <a:r xmlns:a="http://schemas.openxmlformats.org/drawingml/2006/main">
              <a:rPr lang="no" sz="2400" dirty="0" smtClean="0">
                <a:solidFill>
                  <a:schemeClr val="tx1"/>
                </a:solidFill>
              </a:rPr>
              <a:t>en</a:t>
            </a:r>
            <a:r xmlns:a="http://schemas.openxmlformats.org/drawingml/2006/main">
              <a:rPr lang="no" sz="2400" dirty="0" smtClean="0">
                <a:solidFill>
                  <a:schemeClr val="tx1"/>
                </a:solidFill>
              </a:rPr>
              <a:t> </a:t>
            </a:r>
            <a:r xmlns:a="http://schemas.openxmlformats.org/drawingml/2006/main">
              <a:rPr lang="no" sz="2400" dirty="0" smtClean="0">
                <a:solidFill>
                  <a:schemeClr val="tx1"/>
                </a:solidFill>
              </a:rPr>
              <a:t>følelse </a:t>
            </a:r>
            <a:r xmlns:a="http://schemas.openxmlformats.org/drawingml/2006/main">
              <a:rPr lang="no" sz="2400" dirty="0">
                <a:solidFill>
                  <a:schemeClr val="tx1"/>
                </a:solidFill>
              </a:rPr>
              <a:t>av handlefrihet, handling og verdi.</a:t>
            </a:r>
            <a:endParaRPr xmlns:a="http://schemas.openxmlformats.org/drawingml/2006/main" lang="lt-LT" sz="2400" dirty="0" smtClean="0">
              <a:solidFill>
                <a:schemeClr val="tx1"/>
              </a:solidFill>
            </a:endParaRPr>
          </a:p>
          <a:p>
            <a:pPr xmlns:a="http://schemas.openxmlformats.org/drawingml/2006/main" algn="just"/>
            <a:r xmlns:a="http://schemas.openxmlformats.org/drawingml/2006/main" xmlns:r="http://schemas.openxmlformats.org/officeDocument/2006/relationships">
              <a:rPr lang="no" sz="2400" dirty="0">
                <a:solidFill>
                  <a:schemeClr val="tx1"/>
                </a:solidFill>
                <a:hlinkClick r:id="rId2"/>
              </a:rPr>
              <a:t>https:// </a:t>
            </a:r>
            <a:r xmlns:a="http://schemas.openxmlformats.org/drawingml/2006/main" xmlns:r="http://schemas.openxmlformats.org/officeDocument/2006/relationships">
              <a:rPr lang="no" sz="2400" dirty="0" smtClean="0">
                <a:solidFill>
                  <a:schemeClr val="tx1"/>
                </a:solidFill>
                <a:hlinkClick r:id="rId2"/>
              </a:rPr>
              <a:t>link.springer.com/chapter/10.1007/978-94-6209-172-6_4</a:t>
            </a:r>
            <a:endParaRPr xmlns:a="http://schemas.openxmlformats.org/drawingml/2006/main" lang="lt-LT" sz="2400" dirty="0" smtClean="0">
              <a:solidFill>
                <a:schemeClr val="tx1"/>
              </a:solidFill>
            </a:endParaRPr>
          </a:p>
          <a:p>
            <a:pPr algn="just"/>
            <a:endParaRPr lang="en-US" sz="2400" dirty="0">
              <a:solidFill>
                <a:schemeClr val="tx1"/>
              </a:solidFill>
            </a:endParaRPr>
          </a:p>
          <a:p>
            <a:pPr algn="just"/>
            <a:endParaRPr lang="en-US" sz="2400" dirty="0">
              <a:solidFill>
                <a:schemeClr val="tx1"/>
              </a:solidFill>
            </a:endParaRPr>
          </a:p>
          <a:p>
            <a:pPr algn="just"/>
            <a:endParaRPr lang="en-US" sz="2400" dirty="0">
              <a:solidFill>
                <a:schemeClr val="tx1"/>
              </a:solidFill>
            </a:endParaRPr>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023943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xmlns:a="http://schemas.openxmlformats.org/drawingml/2006/main">
              <a:rPr lang="no" dirty="0" err="1" smtClean="0">
                <a:solidFill>
                  <a:schemeClr val="tx1"/>
                </a:solidFill>
              </a:rPr>
              <a:t>Hva </a:t>
            </a:r>
            <a:r xmlns:a="http://schemas.openxmlformats.org/drawingml/2006/main">
              <a:rPr lang="no" dirty="0" smtClean="0">
                <a:solidFill>
                  <a:schemeClr val="tx1"/>
                </a:solidFill>
              </a:rPr>
              <a:t>er </a:t>
            </a:r>
            <a:r xmlns:a="http://schemas.openxmlformats.org/drawingml/2006/main">
              <a:rPr lang="no" sz="5400" dirty="0">
                <a:solidFill>
                  <a:schemeClr val="tx1"/>
                </a:solidFill>
              </a:rPr>
              <a:t>kjernekompetansen knyttet til </a:t>
            </a:r>
            <a:r xmlns:a="http://schemas.openxmlformats.org/drawingml/2006/main">
              <a:rPr lang="no" sz="5400" dirty="0" smtClean="0">
                <a:solidFill>
                  <a:schemeClr val="tx1"/>
                </a:solidFill>
              </a:rPr>
              <a:t>?</a:t>
            </a:r>
            <a:endParaRPr xmlns:a="http://schemas.openxmlformats.org/drawingml/2006/main" lang="en-US" dirty="0">
              <a:solidFill>
                <a:schemeClr val="tx1"/>
              </a:solidFill>
            </a:endParaRPr>
          </a:p>
        </p:txBody>
      </p:sp>
      <p:sp>
        <p:nvSpPr>
          <p:cNvPr id="3" name="Turinio vietos rezervavimo ženklas 2"/>
          <p:cNvSpPr>
            <a:spLocks noGrp="1"/>
          </p:cNvSpPr>
          <p:nvPr>
            <p:ph idx="1"/>
          </p:nvPr>
        </p:nvSpPr>
        <p:spPr/>
        <p:txBody>
          <a:bodyPr>
            <a:normAutofit lnSpcReduction="10000"/>
          </a:bodyPr>
          <a:lstStyle/>
          <a:p>
            <a:pPr xmlns:a="http://schemas.openxmlformats.org/drawingml/2006/main" marL="0" indent="0" algn="just">
              <a:buNone/>
            </a:pPr>
            <a:r xmlns:a="http://schemas.openxmlformats.org/drawingml/2006/main">
              <a:rPr lang="no" sz="2400" dirty="0">
                <a:solidFill>
                  <a:schemeClr val="tx1"/>
                </a:solidFill>
              </a:rPr>
              <a:t>I følge </a:t>
            </a:r>
            <a:r xmlns:a="http://schemas.openxmlformats.org/drawingml/2006/main">
              <a:rPr lang="no" sz="2400" dirty="0" err="1">
                <a:solidFill>
                  <a:schemeClr val="tx1"/>
                </a:solidFill>
              </a:rPr>
              <a:t>Audigier </a:t>
            </a:r>
            <a:r xmlns:a="http://schemas.openxmlformats.org/drawingml/2006/main">
              <a:rPr lang="no" sz="2400" dirty="0">
                <a:solidFill>
                  <a:schemeClr val="tx1"/>
                </a:solidFill>
              </a:rPr>
              <a:t>, "... kjernekompetansen knyttet til demokratisk er de som kreves av konstruksjonen av en fri og autonom person, klar over sine </a:t>
            </a:r>
            <a:r xmlns:a="http://schemas.openxmlformats.org/drawingml/2006/main">
              <a:rPr lang="no" sz="2400" b="1" dirty="0">
                <a:solidFill>
                  <a:schemeClr val="tx1"/>
                </a:solidFill>
              </a:rPr>
              <a:t>rettigheter </a:t>
            </a:r>
            <a:r xmlns:a="http://schemas.openxmlformats.org/drawingml/2006/main">
              <a:rPr lang="no" sz="2400" dirty="0">
                <a:solidFill>
                  <a:schemeClr val="tx1"/>
                </a:solidFill>
              </a:rPr>
              <a:t>og </a:t>
            </a:r>
            <a:r xmlns:a="http://schemas.openxmlformats.org/drawingml/2006/main">
              <a:rPr lang="no" sz="2400" b="1" dirty="0">
                <a:solidFill>
                  <a:schemeClr val="tx1"/>
                </a:solidFill>
              </a:rPr>
              <a:t>plikter </a:t>
            </a:r>
            <a:r xmlns:a="http://schemas.openxmlformats.org/drawingml/2006/main">
              <a:rPr lang="no" sz="2400" dirty="0">
                <a:solidFill>
                  <a:schemeClr val="tx1"/>
                </a:solidFill>
              </a:rPr>
              <a:t>i et samfunn der makten til å </a:t>
            </a:r>
            <a:r xmlns:a="http://schemas.openxmlformats.org/drawingml/2006/main">
              <a:rPr lang="no" sz="2400" dirty="0" smtClean="0">
                <a:solidFill>
                  <a:schemeClr val="tx1"/>
                </a:solidFill>
              </a:rPr>
              <a:t>etablere</a:t>
            </a:r>
            <a:r xmlns:a="http://schemas.openxmlformats.org/drawingml/2006/main">
              <a:rPr lang="no" sz="2400" dirty="0" smtClean="0">
                <a:solidFill>
                  <a:schemeClr val="tx1"/>
                </a:solidFill>
              </a:rPr>
              <a:t> </a:t>
            </a:r>
            <a:r xmlns:a="http://schemas.openxmlformats.org/drawingml/2006/main">
              <a:rPr lang="no" sz="2400" dirty="0" smtClean="0">
                <a:solidFill>
                  <a:schemeClr val="tx1"/>
                </a:solidFill>
              </a:rPr>
              <a:t>lov, dvs. fellesskapslivets regler som definerer rammen som hver enkelts frihet utøves innenfor, og hvor utnevnelsen og kontrollen av menneskene som utøver denne makten er under tilsyn av alle borgerne”. </a:t>
            </a:r>
            <a:r xmlns:a="http://schemas.openxmlformats.org/drawingml/2006/main">
              <a:rPr lang="no" sz="2400" dirty="0" err="1" smtClean="0">
                <a:solidFill>
                  <a:schemeClr val="tx1"/>
                </a:solidFill>
              </a:rPr>
              <a:t>Audigier </a:t>
            </a:r>
            <a:r xmlns:a="http://schemas.openxmlformats.org/drawingml/2006/main">
              <a:rPr lang="no" sz="2400" dirty="0" smtClean="0">
                <a:solidFill>
                  <a:schemeClr val="tx1"/>
                </a:solidFill>
              </a:rPr>
              <a:t>, F. (2000). Grunnleggende begreper og kjernekompetanse for utdanning for demokratisk medborgerskap. Strasbourg: Europarådet.</a:t>
            </a:r>
            <a:endParaRPr xmlns:a="http://schemas.openxmlformats.org/drawingml/2006/main" lang="lt-LT" sz="2400" dirty="0" smtClean="0">
              <a:solidFill>
                <a:schemeClr val="tx1"/>
              </a:solidFill>
            </a:endParaRPr>
          </a:p>
          <a:p>
            <a:pPr xmlns:a="http://schemas.openxmlformats.org/drawingml/2006/main" marL="0" indent="0">
              <a:buNone/>
            </a:pPr>
            <a:r xmlns:a="http://schemas.openxmlformats.org/drawingml/2006/main" xmlns:r="http://schemas.openxmlformats.org/officeDocument/2006/relationships">
              <a:rPr lang="no" dirty="0" smtClean="0">
                <a:hlinkClick r:id="rId2"/>
              </a:rPr>
              <a:t>https://link.springer.com/chapter/10.1007/978-94-6209-172-6_4</a:t>
            </a:r>
            <a:endParaRPr xmlns:a="http://schemas.openxmlformats.org/drawingml/2006/main" lang="lt-LT" dirty="0" smtClean="0"/>
          </a:p>
          <a:p>
            <a:endParaRPr lang="en-US" dirty="0"/>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293110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797191"/>
          </a:xfrm>
        </p:spPr>
        <p:txBody>
          <a:bodyPr/>
          <a:lstStyle/>
          <a:p>
            <a:pPr xmlns:a="http://schemas.openxmlformats.org/drawingml/2006/main" algn="ctr"/>
            <a:r xmlns:a="http://schemas.openxmlformats.org/drawingml/2006/main">
              <a:rPr lang="no" dirty="0" err="1" smtClean="0"/>
              <a:t>Verdier </a:t>
            </a:r>
            <a:r xmlns:a="http://schemas.openxmlformats.org/drawingml/2006/main">
              <a:rPr lang="no" dirty="0" smtClean="0"/>
              <a:t>. </a:t>
            </a:r>
            <a:r xmlns:a="http://schemas.openxmlformats.org/drawingml/2006/main">
              <a:rPr lang="no" dirty="0" err="1" smtClean="0"/>
              <a:t>Hva </a:t>
            </a:r>
            <a:r xmlns:a="http://schemas.openxmlformats.org/drawingml/2006/main">
              <a:rPr lang="no" dirty="0" smtClean="0"/>
              <a:t>er </a:t>
            </a:r>
            <a:r xmlns:a="http://schemas.openxmlformats.org/drawingml/2006/main">
              <a:rPr lang="no" dirty="0" err="1" smtClean="0"/>
              <a:t>de </a:t>
            </a:r>
            <a:r xmlns:a="http://schemas.openxmlformats.org/drawingml/2006/main">
              <a:rPr lang="no" dirty="0" smtClean="0"/>
              <a:t>?</a:t>
            </a:r>
            <a:endParaRPr xmlns:a="http://schemas.openxmlformats.org/drawingml/2006/main" lang="en-US" dirty="0"/>
          </a:p>
        </p:txBody>
      </p:sp>
      <p:sp>
        <p:nvSpPr>
          <p:cNvPr id="3" name="Turinio vietos rezervavimo ženklas 2"/>
          <p:cNvSpPr>
            <a:spLocks noGrp="1"/>
          </p:cNvSpPr>
          <p:nvPr>
            <p:ph idx="1"/>
          </p:nvPr>
        </p:nvSpPr>
        <p:spPr>
          <a:xfrm>
            <a:off x="1251678" y="1417321"/>
            <a:ext cx="10178322" cy="4462272"/>
          </a:xfrm>
        </p:spPr>
        <p:txBody>
          <a:bodyPr>
            <a:normAutofit fontScale="47500" lnSpcReduction="20000"/>
          </a:bodyPr>
          <a:lstStyle/>
          <a:p>
            <a:pPr xmlns:a="http://schemas.openxmlformats.org/drawingml/2006/main" algn="just"/>
            <a:r xmlns:a="http://schemas.openxmlformats.org/drawingml/2006/main">
              <a:rPr lang="no" sz="2600" dirty="0">
                <a:solidFill>
                  <a:schemeClr val="tx1"/>
                </a:solidFill>
              </a:rPr>
              <a:t>Verdi er det som er viktig for en person eller et samfunn, det som verdsettes fra et moralsk synspunkt og som møter behovene til en person eller et samfunn.</a:t>
            </a:r>
          </a:p>
          <a:p>
            <a:pPr xmlns:a="http://schemas.openxmlformats.org/drawingml/2006/main" algn="just"/>
            <a:r xmlns:a="http://schemas.openxmlformats.org/drawingml/2006/main">
              <a:rPr lang="no" sz="2600" dirty="0">
                <a:solidFill>
                  <a:schemeClr val="tx1"/>
                </a:solidFill>
              </a:rPr>
              <a:t>Verdier er normer og tro. De kan både forene mennesker og splitte dem. Verdier blir gitt videre til generasjoner i samfunnet ditt. Mange av dem er felles for alle kulturer – frihet, fred, helse og kjærlighet. Verdier dannes vanligvis i familien og senere på skolen. De er påvirket av religion og media. Menneskelige verdier endres ofte med alderen. Etter å ha overtatt verdiene deres fra foreldrene, endrer barna sine holdninger til dem og oppdager nye verdier. Riktignok når de modnes, vender de tilbake til verdiene gitt av foreldrene og gir dem senere videre til barna sine. Ungdommens verdier kan selvfølgelig også tas vare på.</a:t>
            </a:r>
          </a:p>
          <a:p>
            <a:pPr xmlns:a="http://schemas.openxmlformats.org/drawingml/2006/main" algn="just"/>
            <a:r xmlns:a="http://schemas.openxmlformats.org/drawingml/2006/main">
              <a:rPr lang="no" sz="2600" dirty="0">
                <a:solidFill>
                  <a:schemeClr val="tx1"/>
                </a:solidFill>
              </a:rPr>
              <a:t>Når vi leser i avisene om voldsutsatte barn eller kvinner, når barn håner hverandre, når eldre sårer yngre, da oppstår spørsmålet om hvilke verdier de følger. Man kan si at vold er et verdensomspennende fenomen. Det brukes til å skremme, forakte og fornærme. Vi vet ikke hvor mange barn som blir psykisk mishandlet hver dag, hvor mange som lever i konstant frykt for morgendagen, mistillit ikke bare venner, men også deres kjære. Barn som har opplevd vold føler seg utrygge, har mindre utdanning eller ikke ønsker å gå på skolen i det hele tatt, og blir ruset av alkohol eller narkotika.</a:t>
            </a:r>
          </a:p>
          <a:p>
            <a:pPr xmlns:a="http://schemas.openxmlformats.org/drawingml/2006/main" algn="just"/>
            <a:r xmlns:a="http://schemas.openxmlformats.org/drawingml/2006/main">
              <a:rPr lang="no" sz="2600" dirty="0">
                <a:solidFill>
                  <a:schemeClr val="tx1"/>
                </a:solidFill>
              </a:rPr>
              <a:t>Blant de mange årsakene til vold kan vi skille ut fattigdom, aggresjon, arbeidsledighet, narkotikaavhengighet og TV-programmer som viser grov vold. En av hovedårsakene er imidlertid devalueringen av åndelige verdier. Vi skammer oss i økende grad over å vise medfølelse eller kjærlighet til en neste, lojalitet til en venn, og dyd blir noen ganger betraktet som en feil.</a:t>
            </a:r>
            <a:endParaRPr xmlns:a="http://schemas.openxmlformats.org/drawingml/2006/main" lang="lt-LT" sz="2600" dirty="0" smtClean="0">
              <a:solidFill>
                <a:schemeClr val="tx1"/>
              </a:solidFill>
            </a:endParaRPr>
          </a:p>
          <a:p>
            <a:pPr marL="0" indent="0" algn="just">
              <a:buNone/>
            </a:pPr>
            <a:endParaRPr lang="lt-LT" sz="2600" dirty="0" smtClean="0">
              <a:solidFill>
                <a:schemeClr val="tx1"/>
              </a:solidFill>
            </a:endParaRPr>
          </a:p>
          <a:p>
            <a:pPr xmlns:a="http://schemas.openxmlformats.org/drawingml/2006/main" marL="0" indent="0" algn="ctr">
              <a:buNone/>
            </a:pPr>
            <a:r xmlns:a="http://schemas.openxmlformats.org/drawingml/2006/main">
              <a:rPr lang="no" sz="5900" b="1" dirty="0" smtClean="0">
                <a:solidFill>
                  <a:srgbClr val="00B050"/>
                </a:solidFill>
              </a:rPr>
              <a:t>ØNSKER DU Å GJØRE EN FORSKJELL?</a:t>
            </a:r>
          </a:p>
          <a:p>
            <a:endParaRPr lang="lt-LT" dirty="0"/>
          </a:p>
          <a:p>
            <a:endParaRPr lang="lt-LT" dirty="0" smtClean="0"/>
          </a:p>
          <a:p>
            <a:endParaRPr lang="lt-LT" dirty="0"/>
          </a:p>
          <a:p>
            <a:r xmlns:a="http://schemas.openxmlformats.org/drawingml/2006/main">
              <a:rPr lang="no" i="1" dirty="0" smtClean="0"/>
              <a:t>N </a:t>
            </a:r>
            <a:r xmlns:a="http://schemas.openxmlformats.org/drawingml/2006/main">
              <a:rPr lang="no" i="1" dirty="0"/>
              <a:t>. </a:t>
            </a:r>
            <a:r xmlns:a="http://schemas.openxmlformats.org/drawingml/2006/main">
              <a:rPr lang="no" i="1" dirty="0" err="1"/>
              <a:t>Letukienė </a:t>
            </a:r>
            <a:r xmlns:a="http://schemas.openxmlformats.org/drawingml/2006/main">
              <a:rPr lang="no" i="1" dirty="0"/>
              <a:t>, S. </a:t>
            </a:r>
            <a:r xmlns:a="http://schemas.openxmlformats.org/drawingml/2006/main">
              <a:rPr lang="no" i="1" dirty="0" err="1"/>
              <a:t>Bitlieriūtė </a:t>
            </a:r>
            <a:r xmlns:a="http://schemas.openxmlformats.org/drawingml/2006/main">
              <a:rPr lang="no" i="1" dirty="0"/>
              <a:t>, S. </a:t>
            </a:r>
            <a:r xmlns:a="http://schemas.openxmlformats.org/drawingml/2006/main">
              <a:rPr lang="no" i="1" dirty="0" err="1"/>
              <a:t>Bužinskas </a:t>
            </a:r>
            <a:r xmlns:a="http://schemas.openxmlformats.org/drawingml/2006/main">
              <a:rPr lang="no" i="1" dirty="0"/>
              <a:t>. </a:t>
            </a:r>
            <a:r xmlns:a="http://schemas.openxmlformats.org/drawingml/2006/main">
              <a:rPr lang="no" i="1" dirty="0" err="1"/>
              <a:t>Pilietiškumo</a:t>
            </a:r>
            <a:r xmlns:a="http://schemas.openxmlformats.org/drawingml/2006/main">
              <a:rPr lang="no" i="1" dirty="0"/>
              <a:t> </a:t>
            </a:r>
            <a:r xmlns:a="http://schemas.openxmlformats.org/drawingml/2006/main">
              <a:rPr lang="no" i="1" dirty="0" err="1"/>
              <a:t>pagrindai </a:t>
            </a:r>
            <a:r xmlns:a="http://schemas.openxmlformats.org/drawingml/2006/main">
              <a:rPr lang="no" i="1" dirty="0"/>
              <a:t>. IX-X </a:t>
            </a:r>
            <a:r xmlns:a="http://schemas.openxmlformats.org/drawingml/2006/main">
              <a:rPr lang="no" i="1" dirty="0" err="1"/>
              <a:t>klassei </a:t>
            </a:r>
            <a:r xmlns:a="http://schemas.openxmlformats.org/drawingml/2006/main">
              <a:rPr lang="no" i="1" dirty="0"/>
              <a:t>.</a:t>
            </a:r>
          </a:p>
          <a:p>
            <a:endParaRPr lang="en-US" dirty="0"/>
          </a:p>
        </p:txBody>
      </p:sp>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3823527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pPr xmlns:a="http://schemas.openxmlformats.org/drawingml/2006/main" algn="ctr"/>
            <a:r xmlns:a="http://schemas.openxmlformats.org/drawingml/2006/main">
              <a:rPr lang="no" dirty="0"/>
              <a:t> </a:t>
            </a:r>
            <a:br xmlns:a="http://schemas.openxmlformats.org/drawingml/2006/main">
              <a:rPr lang="en-US" dirty="0"/>
            </a:br>
            <a:r xmlns:a="http://schemas.openxmlformats.org/drawingml/2006/main">
              <a:rPr lang="no" dirty="0" err="1" smtClean="0"/>
              <a:t>verdier</a:t>
            </a:r>
            <a:r xmlns:a="http://schemas.openxmlformats.org/drawingml/2006/main">
              <a:rPr lang="no" dirty="0" smtClean="0"/>
              <a:t/>
            </a:r>
            <a:br xmlns:a="http://schemas.openxmlformats.org/drawingml/2006/main">
              <a:rPr lang="lt-LT" dirty="0" smtClean="0"/>
            </a:br>
            <a:endParaRPr xmlns:a="http://schemas.openxmlformats.org/drawingml/2006/main" lang="en-US"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xmlns:a="http://schemas.openxmlformats.org/drawingml/2006/main">
              <a:rPr lang="no"/>
              <a:t>Prosjektnummer: 2020-1-UK01-KA227-SCH-094437</a:t>
            </a:r>
            <a:endParaRPr xmlns:a="http://schemas.openxmlformats.org/drawingml/2006/main" lang="en-US" dirty="0"/>
          </a:p>
        </p:txBody>
      </p:sp>
      <p:sp>
        <p:nvSpPr>
          <p:cNvPr id="6" name="Turinio vietos rezervavimo ženklas 5"/>
          <p:cNvSpPr>
            <a:spLocks noGrp="1"/>
          </p:cNvSpPr>
          <p:nvPr>
            <p:ph idx="1"/>
          </p:nvPr>
        </p:nvSpPr>
        <p:spPr/>
        <p:txBody>
          <a:bodyPr/>
          <a:lstStyle/>
          <a:p>
            <a:r xmlns:a="http://schemas.openxmlformats.org/drawingml/2006/main">
              <a:rPr lang="no" sz="2800" dirty="0">
                <a:solidFill>
                  <a:schemeClr val="tx1"/>
                </a:solidFill>
              </a:rPr>
              <a:t>Lik muligheter, menneskerettigheter og rasjonalitet.</a:t>
            </a:r>
            <a:endParaRPr xmlns:a="http://schemas.openxmlformats.org/drawingml/2006/main" lang="lt-LT" sz="2800" dirty="0" smtClean="0">
              <a:solidFill>
                <a:schemeClr val="tx1"/>
              </a:solidFill>
            </a:endParaRPr>
          </a:p>
          <a:p>
            <a:r xmlns:a="http://schemas.openxmlformats.org/drawingml/2006/main">
              <a:rPr lang="no" sz="2800" dirty="0" smtClean="0">
                <a:solidFill>
                  <a:schemeClr val="tx1"/>
                </a:solidFill>
              </a:rPr>
              <a:t>Åndsfrihet </a:t>
            </a:r>
            <a:r xmlns:a="http://schemas.openxmlformats.org/drawingml/2006/main">
              <a:rPr lang="no" sz="2800" dirty="0">
                <a:solidFill>
                  <a:schemeClr val="tx1"/>
                </a:solidFill>
              </a:rPr>
              <a:t>, toleranse, solidaritet, uavhengighet og sameksistens, samarbeid, konsultasjon, inkludering, forståelse for og respekt for andre og </a:t>
            </a:r>
            <a:r xmlns:a="http://schemas.openxmlformats.org/drawingml/2006/main">
              <a:rPr lang="no" sz="2800" dirty="0" smtClean="0">
                <a:solidFill>
                  <a:schemeClr val="tx1"/>
                </a:solidFill>
              </a:rPr>
              <a:t>miljøet.</a:t>
            </a:r>
            <a:endParaRPr xmlns:a="http://schemas.openxmlformats.org/drawingml/2006/main" lang="lt-LT" sz="2800" dirty="0" smtClean="0">
              <a:solidFill>
                <a:schemeClr val="tx1"/>
              </a:solidFill>
            </a:endParaRPr>
          </a:p>
          <a:p>
            <a:r xmlns:a="http://schemas.openxmlformats.org/drawingml/2006/main">
              <a:rPr lang="no" sz="2800" dirty="0" smtClean="0">
                <a:solidFill>
                  <a:schemeClr val="tx1"/>
                </a:solidFill>
              </a:rPr>
              <a:t>Ansvarlighet </a:t>
            </a:r>
            <a:r xmlns:a="http://schemas.openxmlformats.org/drawingml/2006/main">
              <a:rPr lang="no" sz="2800" dirty="0" err="1" smtClean="0">
                <a:solidFill>
                  <a:schemeClr val="tx1"/>
                </a:solidFill>
              </a:rPr>
              <a:t>_</a:t>
            </a:r>
            <a:r xmlns:a="http://schemas.openxmlformats.org/drawingml/2006/main">
              <a:rPr lang="no" sz="2800" dirty="0" smtClean="0">
                <a:solidFill>
                  <a:schemeClr val="tx1"/>
                </a:solidFill>
              </a:rPr>
              <a:t> </a:t>
            </a:r>
            <a:r xmlns:a="http://schemas.openxmlformats.org/drawingml/2006/main">
              <a:rPr lang="no" sz="2800" dirty="0">
                <a:solidFill>
                  <a:schemeClr val="tx1"/>
                </a:solidFill>
              </a:rPr>
              <a:t>for beslutninger </a:t>
            </a:r>
            <a:r xmlns:a="http://schemas.openxmlformats.org/drawingml/2006/main">
              <a:rPr lang="no" sz="2800" dirty="0" err="1" smtClean="0">
                <a:solidFill>
                  <a:schemeClr val="tx1"/>
                </a:solidFill>
              </a:rPr>
              <a:t>og </a:t>
            </a:r>
            <a:r xmlns:a="http://schemas.openxmlformats.org/drawingml/2006/main">
              <a:rPr lang="no" sz="2800" dirty="0" smtClean="0">
                <a:solidFill>
                  <a:schemeClr val="tx1"/>
                </a:solidFill>
              </a:rPr>
              <a:t>ansvar</a:t>
            </a:r>
            <a:r xmlns:a="http://schemas.openxmlformats.org/drawingml/2006/main">
              <a:rPr lang="no" sz="2800" dirty="0" smtClean="0">
                <a:solidFill>
                  <a:schemeClr val="tx1"/>
                </a:solidFill>
              </a:rPr>
              <a:t> </a:t>
            </a:r>
            <a:r xmlns:a="http://schemas.openxmlformats.org/drawingml/2006/main">
              <a:rPr lang="no" sz="2800" dirty="0">
                <a:solidFill>
                  <a:schemeClr val="tx1"/>
                </a:solidFill>
              </a:rPr>
              <a:t>for handlinger.</a:t>
            </a:r>
            <a:endParaRPr xmlns:a="http://schemas.openxmlformats.org/drawingml/2006/main" lang="en-US" sz="2800" dirty="0">
              <a:solidFill>
                <a:schemeClr val="tx1"/>
              </a:solidFill>
            </a:endParaRPr>
          </a:p>
          <a:p>
            <a:endParaRPr lang="en-US" dirty="0"/>
          </a:p>
        </p:txBody>
      </p:sp>
    </p:spTree>
    <p:extLst>
      <p:ext uri="{BB962C8B-B14F-4D97-AF65-F5344CB8AC3E}">
        <p14:creationId xmlns:p14="http://schemas.microsoft.com/office/powerpoint/2010/main" val="8609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xmlns:a="http://schemas.openxmlformats.org/drawingml/2006/main" algn="ctr"/>
            <a:r xmlns:a="http://schemas.openxmlformats.org/drawingml/2006/main">
              <a:rPr lang="no" dirty="0" smtClean="0"/>
              <a:t>SE EN </a:t>
            </a:r>
            <a:r xmlns:a="http://schemas.openxmlformats.org/drawingml/2006/main">
              <a:rPr lang="no" dirty="0" smtClean="0"/>
              <a:t>VIDEO OM</a:t>
            </a:r>
            <a:r xmlns:a="http://schemas.openxmlformats.org/drawingml/2006/main">
              <a:rPr lang="no" dirty="0"/>
              <a:t/>
            </a:r>
            <a:br xmlns:a="http://schemas.openxmlformats.org/drawingml/2006/main">
              <a:rPr lang="en-US" dirty="0"/>
            </a:br>
            <a:endParaRPr xmlns:a="http://schemas.openxmlformats.org/drawingml/2006/main" lang="en-US" dirty="0"/>
          </a:p>
        </p:txBody>
      </p:sp>
      <p:pic>
        <p:nvPicPr>
          <p:cNvPr id="5" name="Turinio vietos rezervavimo ženklas 4"/>
          <p:cNvPicPr>
            <a:picLocks noGrp="1" noChangeAspect="1"/>
          </p:cNvPicPr>
          <p:nvPr>
            <p:ph idx="1"/>
          </p:nvPr>
        </p:nvPicPr>
        <p:blipFill rotWithShape="1">
          <a:blip r:embed="rId2"/>
          <a:srcRect b="6883"/>
          <a:stretch/>
        </p:blipFill>
        <p:spPr>
          <a:xfrm>
            <a:off x="3007645" y="1289304"/>
            <a:ext cx="6758147" cy="3539789"/>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
        <p:nvSpPr>
          <p:cNvPr id="6" name="Stačiakampis 5"/>
          <p:cNvSpPr/>
          <p:nvPr/>
        </p:nvSpPr>
        <p:spPr>
          <a:xfrm>
            <a:off x="3292839" y="4956054"/>
            <a:ext cx="6096000" cy="923330"/>
          </a:xfrm>
          <a:prstGeom prst="rect">
            <a:avLst/>
          </a:prstGeom>
        </p:spPr>
        <p:txBody>
          <a:bodyPr>
            <a:spAutoFit/>
          </a:bodyPr>
          <a:lstStyle/>
          <a:p>
            <a:r xmlns:a="http://schemas.openxmlformats.org/drawingml/2006/main" xmlns:r="http://schemas.openxmlformats.org/officeDocument/2006/relationships">
              <a:rPr lang="no" dirty="0">
                <a:hlinkClick r:id="rId3"/>
              </a:rPr>
              <a:t>https://www.coe.int/en/web/reference-framework-of-competences-for-democratic-culture </a:t>
            </a:r>
            <a:r xmlns:a="http://schemas.openxmlformats.org/drawingml/2006/main" xmlns:r="http://schemas.openxmlformats.org/officeDocument/2006/relationships">
              <a:rPr lang="no" dirty="0" smtClean="0">
                <a:hlinkClick r:id="rId3"/>
              </a:rPr>
              <a:t>/</a:t>
            </a:r>
            <a:endParaRPr xmlns:a="http://schemas.openxmlformats.org/drawingml/2006/main" lang="en-US" dirty="0" smtClean="0"/>
          </a:p>
          <a:p>
            <a:endParaRPr lang="en-US" dirty="0"/>
          </a:p>
        </p:txBody>
      </p:sp>
    </p:spTree>
    <p:extLst>
      <p:ext uri="{BB962C8B-B14F-4D97-AF65-F5344CB8AC3E}">
        <p14:creationId xmlns:p14="http://schemas.microsoft.com/office/powerpoint/2010/main" val="3003964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xmlns:a="http://schemas.openxmlformats.org/drawingml/2006/main" algn="ctr"/>
            <a:r xmlns:a="http://schemas.openxmlformats.org/drawingml/2006/main">
              <a:rPr lang="no" dirty="0" smtClean="0"/>
              <a:t>FOR Å UTØVE DINE </a:t>
            </a:r>
            <a:r xmlns:a="http://schemas.openxmlformats.org/drawingml/2006/main">
              <a:rPr lang="no" dirty="0" smtClean="0">
                <a:solidFill>
                  <a:srgbClr val="FF0000"/>
                </a:solidFill>
              </a:rPr>
              <a:t>RETTIGHETER </a:t>
            </a:r>
            <a:r xmlns:a="http://schemas.openxmlformats.org/drawingml/2006/main">
              <a:rPr lang="no" dirty="0" smtClean="0">
                <a:solidFill>
                  <a:schemeClr val="tx1"/>
                </a:solidFill>
              </a:rPr>
              <a:t>OG </a:t>
            </a:r>
            <a:r xmlns:a="http://schemas.openxmlformats.org/drawingml/2006/main">
              <a:rPr lang="no" dirty="0" smtClean="0">
                <a:solidFill>
                  <a:srgbClr val="FF0000"/>
                </a:solidFill>
              </a:rPr>
              <a:t>ANSVAR </a:t>
            </a:r>
            <a:r xmlns:a="http://schemas.openxmlformats.org/drawingml/2006/main">
              <a:rPr lang="no" dirty="0" smtClean="0"/>
              <a:t>TRENGER DU SPESIFIKKE KOMPETANSER</a:t>
            </a:r>
            <a:endParaRPr xmlns:a="http://schemas.openxmlformats.org/drawingml/2006/main" lang="en-US" dirty="0"/>
          </a:p>
        </p:txBody>
      </p:sp>
      <p:pic>
        <p:nvPicPr>
          <p:cNvPr id="5" name="Turinio vietos rezervavimo ženklas 4"/>
          <p:cNvPicPr>
            <a:picLocks noGrp="1" noChangeAspect="1"/>
          </p:cNvPicPr>
          <p:nvPr>
            <p:ph idx="1"/>
          </p:nvPr>
        </p:nvPicPr>
        <p:blipFill>
          <a:blip r:embed="rId2"/>
          <a:stretch>
            <a:fillRect/>
          </a:stretch>
        </p:blipFill>
        <p:spPr>
          <a:xfrm>
            <a:off x="3008376" y="2455807"/>
            <a:ext cx="7583409" cy="4265668"/>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83690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xmlns:a="http://schemas.openxmlformats.org/drawingml/2006/main" algn="ctr"/>
            <a:r xmlns:a="http://schemas.openxmlformats.org/drawingml/2006/main">
              <a:rPr lang="no" dirty="0" smtClean="0"/>
              <a:t>KJERNEKOMPETANSE</a:t>
            </a:r>
            <a:endParaRPr xmlns:a="http://schemas.openxmlformats.org/drawingml/2006/main" lang="en-US" dirty="0"/>
          </a:p>
        </p:txBody>
      </p:sp>
      <p:pic>
        <p:nvPicPr>
          <p:cNvPr id="5" name="Turinio vietos rezervavimo ženklas 4"/>
          <p:cNvPicPr>
            <a:picLocks noGrp="1" noChangeAspect="1"/>
          </p:cNvPicPr>
          <p:nvPr>
            <p:ph idx="1"/>
          </p:nvPr>
        </p:nvPicPr>
        <p:blipFill rotWithShape="1">
          <a:blip r:embed="rId2"/>
          <a:srcRect b="9173"/>
          <a:stretch/>
        </p:blipFill>
        <p:spPr>
          <a:xfrm>
            <a:off x="1798143" y="1179576"/>
            <a:ext cx="8930997" cy="5029200"/>
          </a:xfrm>
          <a:prstGeom prst="rect">
            <a:avLst/>
          </a:prstGeom>
        </p:spPr>
      </p:pic>
      <p:sp>
        <p:nvSpPr>
          <p:cNvPr id="4" name="Poraštės vietos rezervavimo ženklas 3"/>
          <p:cNvSpPr>
            <a:spLocks noGrp="1"/>
          </p:cNvSpPr>
          <p:nvPr>
            <p:ph type="ftr" sz="quarter" idx="11"/>
          </p:nvPr>
        </p:nvSpPr>
        <p:spPr/>
        <p:txBody>
          <a:bodyPr/>
          <a:lstStyle/>
          <a:p>
            <a:r xmlns:a="http://schemas.openxmlformats.org/drawingml/2006/main">
              <a:rPr lang="no" smtClean="0"/>
              <a:t>Prosjektnummer: 2020-1-UK01-KA227-SCH-094437</a:t>
            </a:r>
            <a:endParaRPr xmlns:a="http://schemas.openxmlformats.org/drawingml/2006/main" lang="en-US" dirty="0"/>
          </a:p>
        </p:txBody>
      </p:sp>
    </p:spTree>
    <p:extLst>
      <p:ext uri="{BB962C8B-B14F-4D97-AF65-F5344CB8AC3E}">
        <p14:creationId xmlns:p14="http://schemas.microsoft.com/office/powerpoint/2010/main" val="1119714214"/>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TotalTime>
  <Words>1421</Words>
  <Application>Microsoft Office PowerPoint</Application>
  <PresentationFormat>Plačiaekranė</PresentationFormat>
  <Paragraphs>111</Paragraphs>
  <Slides>24</Slides>
  <Notes>0</Notes>
  <HiddenSlides>0</HiddenSlides>
  <MMClips>0</MMClips>
  <ScaleCrop>false</ScaleCrop>
  <HeadingPairs>
    <vt:vector size="8" baseType="variant">
      <vt:variant>
        <vt:lpstr>Naudojami šriftai</vt:lpstr>
      </vt:variant>
      <vt:variant>
        <vt:i4>7</vt:i4>
      </vt:variant>
      <vt:variant>
        <vt:lpstr>Tema</vt:lpstr>
      </vt:variant>
      <vt:variant>
        <vt:i4>1</vt:i4>
      </vt:variant>
      <vt:variant>
        <vt:lpstr>Įdėtosios OLE paslaugos</vt:lpstr>
      </vt:variant>
      <vt:variant>
        <vt:i4>1</vt:i4>
      </vt:variant>
      <vt:variant>
        <vt:lpstr>Skaidrių pavadinimai</vt:lpstr>
      </vt:variant>
      <vt:variant>
        <vt:i4>24</vt:i4>
      </vt:variant>
    </vt:vector>
  </HeadingPairs>
  <TitlesOfParts>
    <vt:vector size="33" baseType="lpstr">
      <vt:lpstr>Arial</vt:lpstr>
      <vt:lpstr>Calibri</vt:lpstr>
      <vt:lpstr>Cambria</vt:lpstr>
      <vt:lpstr>Gill Sans MT</vt:lpstr>
      <vt:lpstr>Impact</vt:lpstr>
      <vt:lpstr>Times New Roman</vt:lpstr>
      <vt:lpstr>Verdana</vt:lpstr>
      <vt:lpstr>Badge</vt:lpstr>
      <vt:lpstr>Dokumentas</vt:lpstr>
      <vt:lpstr>DEMOCRATIC/ Civic  Citizenship module  Utena “Saulė’ Gymnasium </vt:lpstr>
      <vt:lpstr>TOPIC 4: INTRODUCTION TO CORE COMPETENCIES FOR DEMOCRATIC CITIZENSHIP    </vt:lpstr>
      <vt:lpstr>What is a competence? </vt:lpstr>
      <vt:lpstr>What are the core competences associated with ?</vt:lpstr>
      <vt:lpstr>Values. What are they?</vt:lpstr>
      <vt:lpstr> values </vt:lpstr>
      <vt:lpstr>WATCH A VIDEO ABOUT </vt:lpstr>
      <vt:lpstr>IN ORDER TO EXERCISE YOUR RIGHTS AND RESPONSIBILITIES, YOU NEED SPECIFIC COMPETENCES</vt:lpstr>
      <vt:lpstr>CORE COMPETENCES</vt:lpstr>
      <vt:lpstr>THESE COMPETENCES ARE NECESSARY IN VARIOUS LIFE SITUATIONS</vt:lpstr>
      <vt:lpstr>THESE COMPETENCES ARE NECESSARY IN VARIOUS LIFE SITUATIONS</vt:lpstr>
      <vt:lpstr>THESE COMPETENCES ARE NECESSARY IN VARIOUS LIFE SITUATIONS</vt:lpstr>
      <vt:lpstr>THESE COMPETENCES ARE NECESSARY IN VARIOUS LIFE SITUATIONS</vt:lpstr>
      <vt:lpstr>THESE COMPETENCES ARE NECESSARY IN VARIOUS LIFE SITUATIONS</vt:lpstr>
      <vt:lpstr>ARE YOU equipPED with all of the competences that are needed to take action to defend and promote human rights, democracy and the rule of law, to participate effectively in a culture of democracy, and to live peacefully together with others in culturally diverse societies?</vt:lpstr>
      <vt:lpstr>Form of work: individual and group work. </vt:lpstr>
      <vt:lpstr>make a list (on a piece of paper) of the DEMOCRATIC VALUES that are important.</vt:lpstr>
      <vt:lpstr>Let us discuss what you have written</vt:lpstr>
      <vt:lpstr>Results of the The questionnaire "Universal implementation of human rights and freedoms in school„  </vt:lpstr>
      <vt:lpstr>                          I don't know        no     sometimes                                                                             often    always </vt:lpstr>
      <vt:lpstr>make a list of your values and have a discussion</vt:lpstr>
      <vt:lpstr>Do you agree or Disagree? Why?</vt:lpstr>
      <vt:lpstr>video (optional) </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146</cp:revision>
  <dcterms:created xsi:type="dcterms:W3CDTF">2021-12-01T10:07:52Z</dcterms:created>
  <dcterms:modified xsi:type="dcterms:W3CDTF">2022-08-30T15:49:26Z</dcterms:modified>
</cp:coreProperties>
</file>