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8" r:id="rId2"/>
    <p:sldId id="256" r:id="rId3"/>
    <p:sldId id="257" r:id="rId4"/>
    <p:sldId id="259" r:id="rId5"/>
    <p:sldId id="272" r:id="rId6"/>
    <p:sldId id="273" r:id="rId7"/>
    <p:sldId id="274" r:id="rId8"/>
    <p:sldId id="275" r:id="rId9"/>
    <p:sldId id="276" r:id="rId10"/>
    <p:sldId id="277" r:id="rId11"/>
    <p:sldId id="278" r:id="rId12"/>
    <p:sldId id="260" r:id="rId13"/>
    <p:sldId id="268" r:id="rId14"/>
    <p:sldId id="270" r:id="rId15"/>
    <p:sldId id="271" r:id="rId16"/>
    <p:sldId id="261" r:id="rId17"/>
    <p:sldId id="262" r:id="rId18"/>
    <p:sldId id="263" r:id="rId19"/>
    <p:sldId id="264" r:id="rId20"/>
    <p:sldId id="279" r:id="rId21"/>
    <p:sldId id="265" r:id="rId22"/>
  </p:sldIdLst>
  <p:sldSz cx="12192000" cy="6858000"/>
  <p:notesSz cx="6858000" cy="9144000"/>
  <p:defaultTextStyle>
    <a:defPPr>
      <a:defRPr lang="no"/>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116" autoAdjust="0"/>
  </p:normalViewPr>
  <p:slideViewPr>
    <p:cSldViewPr snapToGrid="0" snapToObjects="1">
      <p:cViewPr varScale="1">
        <p:scale>
          <a:sx n="21" d="100"/>
          <a:sy n="21" d="100"/>
        </p:scale>
        <p:origin x="42" y="13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10/7/2022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07/10/2022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07/10/2022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07/10/2022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07/10/2022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07/10/2022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07/10/2022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07/10/2022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07/10/2022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07/10/2022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no"/>
              <a:t>Klikk for å redigere hovedtittelstilen</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no"/>
              <a:t>Klikk for å redigere hovedtekststiler</a:t>
            </a:r>
          </a:p>
          <a:p>
            <a:pPr lvl="1"/>
            <a:r>
              <a:rPr lang="no"/>
              <a:t>Andre nivå</a:t>
            </a:r>
          </a:p>
          <a:p>
            <a:pPr lvl="2"/>
            <a:r>
              <a:rPr lang="no"/>
              <a:t>Tredje nivå</a:t>
            </a:r>
          </a:p>
          <a:p>
            <a:pPr lvl="3"/>
            <a:r>
              <a:rPr lang="no"/>
              <a:t>Fjerde nivå</a:t>
            </a:r>
          </a:p>
          <a:p>
            <a:pPr lvl="4"/>
            <a:r>
              <a:rPr lang="no"/>
              <a:t>Femte nivå</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07/10/2022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no"/>
              <a:t>Prosjektnummer: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rm.coe.int/prems-005521-assessing-competences-for-democratic-culture/1680a3bd4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12" Type="http://schemas.openxmlformats.org/officeDocument/2006/relationships/hyperlink" Target="https://rm.coe.int/16806ccc07"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11" Type="http://schemas.openxmlformats.org/officeDocument/2006/relationships/hyperlink" Target="https://www.torontohhs.org/2019/01/21/when-we-dont-have-an-answer/" TargetMode="External"/><Relationship Id="rId5" Type="http://schemas.openxmlformats.org/officeDocument/2006/relationships/hyperlink" Target="http://savanoriaujam.lt/" TargetMode="External"/><Relationship Id="rId10" Type="http://schemas.openxmlformats.org/officeDocument/2006/relationships/hyperlink" Target="https://lingoties.com/en/conversation-questions/topic/positive-thinking" TargetMode="External"/><Relationship Id="rId4" Type="http://schemas.openxmlformats.org/officeDocument/2006/relationships/hyperlink" Target="http://www.utena.lt/?q=lt/node/5484" TargetMode="External"/><Relationship Id="rId9" Type="http://schemas.openxmlformats.org/officeDocument/2006/relationships/hyperlink" Target="https://rm.coe.int/prems-005521-assessing-competences-for-democratic-culture/1680a3bd4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no"/>
              <a:t>Prosjektnummer: 2020-1-UK01-KA227-SCH-094437</a:t>
            </a:r>
            <a:endParaRPr lang="en-US" dirty="0"/>
          </a:p>
        </p:txBody>
      </p:sp>
      <p:sp>
        <p:nvSpPr>
          <p:cNvPr id="6" name="Title 1">
            <a:extLst>
              <a:ext uri="{FF2B5EF4-FFF2-40B4-BE49-F238E27FC236}">
                <a16:creationId xmlns:a16="http://schemas.microsoft.com/office/drawing/2014/main" id="{D5DC3A23-FB57-9F67-B510-BA3F1818BB16}"/>
              </a:ext>
            </a:extLst>
          </p:cNvPr>
          <p:cNvSpPr txBox="1">
            <a:spLocks/>
          </p:cNvSpPr>
          <p:nvPr/>
        </p:nvSpPr>
        <p:spPr>
          <a:xfrm>
            <a:off x="1078523" y="5449151"/>
            <a:ext cx="10318418" cy="5238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10000" kern="1200" cap="all" spc="800" baseline="0">
                <a:solidFill>
                  <a:schemeClr val="tx2"/>
                </a:solidFill>
                <a:latin typeface="+mj-lt"/>
                <a:ea typeface="+mj-ea"/>
                <a:cs typeface="+mj-cs"/>
              </a:defRPr>
            </a:lvl1pPr>
          </a:lstStyle>
          <a:p>
            <a:r>
              <a:rPr lang="en-US" sz="2400">
                <a:solidFill>
                  <a:srgbClr val="2A1A00"/>
                </a:solidFill>
              </a:rPr>
              <a:t>Nobody will be left behind (nwblb)</a:t>
            </a:r>
            <a:endParaRPr lang="en-US" sz="2400" dirty="0">
              <a:solidFill>
                <a:srgbClr val="2A1A00"/>
              </a:solidFill>
            </a:endParaRPr>
          </a:p>
        </p:txBody>
      </p:sp>
      <p:pic>
        <p:nvPicPr>
          <p:cNvPr id="7" name="Picture 6">
            <a:extLst>
              <a:ext uri="{FF2B5EF4-FFF2-40B4-BE49-F238E27FC236}">
                <a16:creationId xmlns:a16="http://schemas.microsoft.com/office/drawing/2014/main" id="{01045D3E-0D8F-737C-19BD-488CA6EA93E9}"/>
              </a:ext>
            </a:extLst>
          </p:cNvPr>
          <p:cNvPicPr>
            <a:picLocks noChangeAspect="1"/>
          </p:cNvPicPr>
          <p:nvPr/>
        </p:nvPicPr>
        <p:blipFill>
          <a:blip r:embed="rId2"/>
          <a:stretch>
            <a:fillRect/>
          </a:stretch>
        </p:blipFill>
        <p:spPr>
          <a:xfrm>
            <a:off x="3443287" y="142875"/>
            <a:ext cx="5457825" cy="4921599"/>
          </a:xfrm>
          <a:prstGeom prst="rect">
            <a:avLst/>
          </a:prstGeom>
        </p:spPr>
      </p:pic>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Følelse av mestringsevne</a:t>
            </a:r>
            <a:br>
              <a:rPr lang="en-US" dirty="0"/>
            </a:br>
            <a:endParaRPr lang="en-US" dirty="0"/>
          </a:p>
        </p:txBody>
      </p:sp>
      <p:sp>
        <p:nvSpPr>
          <p:cNvPr id="3" name="Turinio vietos rezervavimo ženklas 2"/>
          <p:cNvSpPr>
            <a:spLocks noGrp="1"/>
          </p:cNvSpPr>
          <p:nvPr>
            <p:ph idx="1"/>
          </p:nvPr>
        </p:nvSpPr>
        <p:spPr/>
        <p:txBody>
          <a:bodyPr>
            <a:normAutofit/>
          </a:bodyPr>
          <a:lstStyle/>
          <a:p>
            <a:pPr algn="just"/>
            <a:r>
              <a:rPr lang="no" sz="2800" dirty="0">
                <a:solidFill>
                  <a:schemeClr val="tx1"/>
                </a:solidFill>
              </a:rPr>
              <a:t>"Selveffektivitet er en holdning til selvet. Det innebærer en positiv tro på sitt eget evne til å utføre de handlingene som kreves for å oppnå bestemte mål, og tillit til at man kan forstå problemer, velge passende metoder for å utføre oppgaver, navigere i hindringer med suksess og gjøre en forskjell i verden.»</a:t>
            </a:r>
          </a:p>
          <a:p>
            <a:pPr marL="0" indent="0" algn="just">
              <a:buNone/>
            </a:pPr>
            <a:r>
              <a:rPr lang="no" sz="2800" dirty="0">
                <a:solidFill>
                  <a:schemeClr val="tx1"/>
                </a:solidFill>
                <a:hlinkClick r:id="rId2"/>
              </a:rPr>
              <a:t>https://rm.coe.int/16806ccc07</a:t>
            </a:r>
            <a:endParaRPr lang="en-US" sz="2800" dirty="0">
              <a:solidFill>
                <a:schemeClr val="tx1"/>
              </a:solidFill>
            </a:endParaRPr>
          </a:p>
          <a:p>
            <a:pPr algn="just"/>
            <a:endParaRPr lang="en-US" sz="28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9654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Toleranse for tvetydighet</a:t>
            </a:r>
          </a:p>
        </p:txBody>
      </p:sp>
      <p:sp>
        <p:nvSpPr>
          <p:cNvPr id="3" name="Turinio vietos rezervavimo ženklas 2"/>
          <p:cNvSpPr>
            <a:spLocks noGrp="1"/>
          </p:cNvSpPr>
          <p:nvPr>
            <p:ph idx="1"/>
          </p:nvPr>
        </p:nvSpPr>
        <p:spPr/>
        <p:txBody>
          <a:bodyPr>
            <a:normAutofit/>
          </a:bodyPr>
          <a:lstStyle/>
          <a:p>
            <a:pPr algn="just"/>
            <a:r>
              <a:rPr lang="no" sz="3200" dirty="0">
                <a:solidFill>
                  <a:schemeClr val="tx1"/>
                </a:solidFill>
              </a:rPr>
              <a:t>«Toleranse for tvetydighet er en holdning til situasjoner som er usikre og gjenstand for flere motstridende tolkninger. Det innebærer å vurdere slike situasjoner positivt og håndtere dem konstruktivt.»</a:t>
            </a:r>
            <a:endParaRPr lang="lt-LT" sz="3200" dirty="0">
              <a:solidFill>
                <a:schemeClr val="tx1"/>
              </a:solidFill>
            </a:endParaRPr>
          </a:p>
          <a:p>
            <a:pPr algn="just"/>
            <a:endParaRPr lang="lt-LT" sz="3200" dirty="0">
              <a:solidFill>
                <a:schemeClr val="tx1"/>
              </a:solidFill>
            </a:endParaRPr>
          </a:p>
          <a:p>
            <a:pPr algn="just"/>
            <a:r>
              <a:rPr lang="no" sz="1400" dirty="0">
                <a:solidFill>
                  <a:schemeClr val="tx1"/>
                </a:solidFill>
                <a:hlinkClick r:id="rId2"/>
              </a:rPr>
              <a:t>https://rm.coe.int/prems-005521-assessing-competences-for-democratic-culture/1680a3bd41</a:t>
            </a:r>
            <a:endParaRPr lang="lt-LT" sz="1400" dirty="0">
              <a:solidFill>
                <a:schemeClr val="tx1"/>
              </a:solidFill>
            </a:endParaRPr>
          </a:p>
          <a:p>
            <a:pPr algn="just"/>
            <a:endParaRPr lang="en-US" sz="32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105643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no" dirty="0"/>
              <a:t>Interaktiv aktivitet "Er vi alle like"?</a:t>
            </a:r>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251678" y="1968760"/>
            <a:ext cx="10178322" cy="4406919"/>
          </a:xfrm>
        </p:spPr>
        <p:txBody>
          <a:bodyPr>
            <a:normAutofit/>
          </a:bodyPr>
          <a:lstStyle/>
          <a:p>
            <a:pPr marL="0" lvl="0" indent="-182880" algn="ctr">
              <a:lnSpc>
                <a:spcPct val="90000"/>
              </a:lnSpc>
              <a:spcAft>
                <a:spcPts val="600"/>
              </a:spcAft>
              <a:buClr>
                <a:schemeClr val="accent1">
                  <a:lumMod val="75000"/>
                </a:schemeClr>
              </a:buClr>
              <a:buSzPct val="85000"/>
              <a:buFont typeface="Wingdings" pitchFamily="2" charset="2"/>
              <a:buChar char="§"/>
              <a:defRPr/>
            </a:pPr>
            <a:r>
              <a:rPr lang="no" b="1" dirty="0">
                <a:solidFill>
                  <a:srgbClr val="FF0000"/>
                </a:solidFill>
              </a:rPr>
              <a:t>Rollekortsett.</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ikke-arbeidende alenemor/far,</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student;</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vellykket forretningsmann/kvinne;</a:t>
            </a:r>
          </a:p>
          <a:p>
            <a:pPr mar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sønn av en innvandrer med en lønnsom virksomhet.</a:t>
            </a:r>
          </a:p>
          <a:p>
            <a:pPr mar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soldat i militærtjeneste.</a:t>
            </a:r>
          </a:p>
          <a:p>
            <a:pPr mar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arbeidsledig lærer.</a:t>
            </a:r>
          </a:p>
          <a:p>
            <a:pPr mar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ulovlig emigrant;</a:t>
            </a:r>
          </a:p>
          <a:p>
            <a:pPr mar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Du er en politiker.</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no"/>
              <a:t>Prosjektnummer: 2020-1-UK01-KA227-SCH-094437</a:t>
            </a:r>
            <a:endParaRPr lang="en-US" dirty="0"/>
          </a:p>
        </p:txBody>
      </p:sp>
      <p:pic>
        <p:nvPicPr>
          <p:cNvPr id="5" name="Picture 4">
            <a:extLst>
              <a:ext uri="{FF2B5EF4-FFF2-40B4-BE49-F238E27FC236}">
                <a16:creationId xmlns:a16="http://schemas.microsoft.com/office/drawing/2014/main" id="{A22F31E1-34E0-42C6-AE86-253E12511F54}"/>
              </a:ext>
            </a:extLst>
          </p:cNvPr>
          <p:cNvPicPr>
            <a:picLocks noChangeAspect="1"/>
          </p:cNvPicPr>
          <p:nvPr/>
        </p:nvPicPr>
        <p:blipFill>
          <a:blip r:embed="rId2"/>
          <a:stretch>
            <a:fillRect/>
          </a:stretch>
        </p:blipFill>
        <p:spPr>
          <a:xfrm>
            <a:off x="5001208" y="4172219"/>
            <a:ext cx="6428792" cy="2168938"/>
          </a:xfrm>
          <a:prstGeom prst="rect">
            <a:avLst/>
          </a:prstGeom>
        </p:spPr>
      </p:pic>
    </p:spTree>
    <p:extLst>
      <p:ext uri="{BB962C8B-B14F-4D97-AF65-F5344CB8AC3E}">
        <p14:creationId xmlns:p14="http://schemas.microsoft.com/office/powerpoint/2010/main" val="3309621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dirty="0"/>
              <a:t>Ekstraroller (hvis nødvendig)</a:t>
            </a: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
        <p:nvSpPr>
          <p:cNvPr id="6" name="Turinio vietos rezervavimo ženklas 5"/>
          <p:cNvSpPr>
            <a:spLocks noGrp="1"/>
          </p:cNvSpPr>
          <p:nvPr>
            <p:ph idx="1"/>
          </p:nvPr>
        </p:nvSpPr>
        <p:spPr/>
        <p:txBody>
          <a:bodyPr/>
          <a:lstStyle/>
          <a:p>
            <a:r>
              <a:rPr lang="no" dirty="0">
                <a:solidFill>
                  <a:schemeClr val="tx1"/>
                </a:solidFill>
              </a:rPr>
              <a:t>Du er leder av en ungdomsorganisasjon som tilhører det regjerende politiske partiet.</a:t>
            </a:r>
          </a:p>
          <a:p>
            <a:r>
              <a:rPr lang="no" dirty="0">
                <a:solidFill>
                  <a:schemeClr val="tx1"/>
                </a:solidFill>
              </a:rPr>
              <a:t>Du er datter av en lokal banksjef. Du studerer økonomi på universitetet.</a:t>
            </a:r>
          </a:p>
          <a:p>
            <a:r>
              <a:rPr lang="no" dirty="0">
                <a:solidFill>
                  <a:schemeClr val="tx1"/>
                </a:solidFill>
              </a:rPr>
              <a:t>Du er sønn av en kinesisk immigrant som driver et blomstrende hurtigmatfirma.</a:t>
            </a:r>
          </a:p>
          <a:p>
            <a:r>
              <a:rPr lang="no" dirty="0">
                <a:solidFill>
                  <a:schemeClr val="tx1"/>
                </a:solidFill>
              </a:rPr>
              <a:t>Du er en muslimsk jente som bor sammen med religiøse foreldre.</a:t>
            </a:r>
          </a:p>
          <a:p>
            <a:r>
              <a:rPr lang="no" dirty="0">
                <a:solidFill>
                  <a:schemeClr val="tx1"/>
                </a:solidFill>
              </a:rPr>
              <a:t>Du er datteren til den amerikanske ambassadøren i Litauen.</a:t>
            </a:r>
          </a:p>
          <a:p>
            <a:r>
              <a:rPr lang="no" dirty="0">
                <a:solidFill>
                  <a:schemeClr val="tx1"/>
                </a:solidFill>
              </a:rPr>
              <a:t>Du er eier av et lønnsomt import-eksportselskap.</a:t>
            </a:r>
          </a:p>
          <a:p>
            <a:endParaRPr lang="en-US" dirty="0"/>
          </a:p>
        </p:txBody>
      </p:sp>
      <p:pic>
        <p:nvPicPr>
          <p:cNvPr id="8" name="Paveikslėlis 7"/>
          <p:cNvPicPr>
            <a:picLocks noChangeAspect="1"/>
          </p:cNvPicPr>
          <p:nvPr/>
        </p:nvPicPr>
        <p:blipFill>
          <a:blip r:embed="rId2"/>
          <a:stretch>
            <a:fillRect/>
          </a:stretch>
        </p:blipFill>
        <p:spPr>
          <a:xfrm>
            <a:off x="6255459" y="4650329"/>
            <a:ext cx="5301391" cy="1788905"/>
          </a:xfrm>
          <a:prstGeom prst="rect">
            <a:avLst/>
          </a:prstGeom>
        </p:spPr>
      </p:pic>
    </p:spTree>
    <p:extLst>
      <p:ext uri="{BB962C8B-B14F-4D97-AF65-F5344CB8AC3E}">
        <p14:creationId xmlns:p14="http://schemas.microsoft.com/office/powerpoint/2010/main" val="488271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736531"/>
            <a:ext cx="10178322" cy="1053383"/>
          </a:xfrm>
        </p:spPr>
        <p:txBody>
          <a:bodyPr>
            <a:normAutofit fontScale="90000"/>
          </a:bodyPr>
          <a:lstStyle/>
          <a:p>
            <a:pPr lvl="0" indent="-182880">
              <a:spcBef>
                <a:spcPts val="700"/>
              </a:spcBef>
              <a:spcAft>
                <a:spcPts val="600"/>
              </a:spcAft>
              <a:buClr>
                <a:srgbClr val="F8B323">
                  <a:lumMod val="75000"/>
                </a:srgbClr>
              </a:buClr>
              <a:buSzPct val="85000"/>
              <a:buFont typeface="Wingdings" pitchFamily="2" charset="2"/>
              <a:buChar char="§"/>
              <a:defRPr/>
            </a:pPr>
            <a:r>
              <a:rPr lang="no" b="1" dirty="0"/>
              <a:t>Liste over argumenter</a:t>
            </a:r>
            <a:br>
              <a:rPr lang="lt-LT" sz="1700" cap="none" spc="0" dirty="0">
                <a:solidFill>
                  <a:prstClr val="black">
                    <a:lumMod val="65000"/>
                    <a:lumOff val="35000"/>
                  </a:prstClr>
                </a:solidFill>
                <a:latin typeface="Gill Sans MT" panose="020B0502020104020203"/>
                <a:ea typeface="+mn-ea"/>
                <a:cs typeface="+mn-cs"/>
              </a:rPr>
            </a:br>
            <a:br>
              <a:rPr lang="en-US" dirty="0"/>
            </a:br>
            <a:endParaRPr lang="en-US" dirty="0"/>
          </a:p>
        </p:txBody>
      </p:sp>
      <p:sp>
        <p:nvSpPr>
          <p:cNvPr id="3" name="Turinio vietos rezervavimo ženklas 2"/>
          <p:cNvSpPr>
            <a:spLocks noGrp="1"/>
          </p:cNvSpPr>
          <p:nvPr>
            <p:ph idx="1"/>
          </p:nvPr>
        </p:nvSpPr>
        <p:spPr>
          <a:xfrm>
            <a:off x="1251678" y="2286001"/>
            <a:ext cx="10178322" cy="3968749"/>
          </a:xfrm>
        </p:spPr>
        <p:txBody>
          <a:bodyPr>
            <a:normAutofit/>
          </a:bodyPr>
          <a:lstStyle/>
          <a:p>
            <a:r>
              <a:rPr lang="no" dirty="0">
                <a:solidFill>
                  <a:schemeClr val="tx1"/>
                </a:solidFill>
              </a:rPr>
              <a:t>1. Jeg har aldri hatt alvorlige økonomiske problemer.</a:t>
            </a:r>
          </a:p>
          <a:p>
            <a:r>
              <a:rPr lang="no" dirty="0">
                <a:solidFill>
                  <a:schemeClr val="tx1"/>
                </a:solidFill>
              </a:rPr>
              <a:t>2. Jeg har et bra hus/leilighet, telefon, TV.</a:t>
            </a:r>
          </a:p>
          <a:p>
            <a:r>
              <a:rPr lang="no" dirty="0">
                <a:solidFill>
                  <a:schemeClr val="tx1"/>
                </a:solidFill>
              </a:rPr>
              <a:t>3. Folk konsulterer meg i ulike spørsmål.</a:t>
            </a:r>
          </a:p>
          <a:p>
            <a:r>
              <a:rPr lang="no" dirty="0">
                <a:solidFill>
                  <a:schemeClr val="tx1"/>
                </a:solidFill>
              </a:rPr>
              <a:t>4. Jeg er ikke redd for å bli stoppet av politiet.</a:t>
            </a:r>
          </a:p>
          <a:p>
            <a:r>
              <a:rPr lang="no" dirty="0">
                <a:solidFill>
                  <a:schemeClr val="tx1"/>
                </a:solidFill>
              </a:rPr>
              <a:t>5. Livet mitt er interessant, jeg ser positivt på fremtiden.</a:t>
            </a:r>
          </a:p>
          <a:p>
            <a:r>
              <a:rPr lang="no" dirty="0">
                <a:solidFill>
                  <a:schemeClr val="tx1"/>
                </a:solidFill>
              </a:rPr>
              <a:t>6. Jeg kan stemme ved stats- og kommunevalg.</a:t>
            </a:r>
          </a:p>
          <a:p>
            <a:r>
              <a:rPr lang="no" dirty="0">
                <a:solidFill>
                  <a:schemeClr val="tx1"/>
                </a:solidFill>
              </a:rPr>
              <a:t>7. Minst en gang i uken kan jeg gå på kino eller teater.</a:t>
            </a:r>
          </a:p>
          <a:p>
            <a:r>
              <a:rPr lang="no" dirty="0">
                <a:solidFill>
                  <a:schemeClr val="tx1"/>
                </a:solidFill>
              </a:rPr>
              <a:t>8. Jeg føler at livet mitt er verdsatt og respektert i samfunnet.</a:t>
            </a:r>
          </a:p>
          <a:p>
            <a:endParaRPr lang="en-US" dirty="0"/>
          </a:p>
          <a:p>
            <a:endParaRPr lang="en-US" dirty="0"/>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
          <a:stretch>
            <a:fillRect/>
          </a:stretch>
        </p:blipFill>
        <p:spPr>
          <a:xfrm>
            <a:off x="8291075" y="5133473"/>
            <a:ext cx="3322885" cy="1121277"/>
          </a:xfrm>
          <a:prstGeom prst="rect">
            <a:avLst/>
          </a:prstGeom>
        </p:spPr>
      </p:pic>
    </p:spTree>
    <p:extLst>
      <p:ext uri="{BB962C8B-B14F-4D97-AF65-F5344CB8AC3E}">
        <p14:creationId xmlns:p14="http://schemas.microsoft.com/office/powerpoint/2010/main" val="1248909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no" b="1" dirty="0"/>
              <a:t>Ekstra liste over argumenter</a:t>
            </a:r>
            <a:endParaRPr lang="en-US" dirty="0"/>
          </a:p>
        </p:txBody>
      </p:sp>
      <p:sp>
        <p:nvSpPr>
          <p:cNvPr id="3" name="Turinio vietos rezervavimo ženklas 2"/>
          <p:cNvSpPr>
            <a:spLocks noGrp="1"/>
          </p:cNvSpPr>
          <p:nvPr>
            <p:ph idx="1"/>
          </p:nvPr>
        </p:nvSpPr>
        <p:spPr/>
        <p:txBody>
          <a:bodyPr/>
          <a:lstStyle/>
          <a:p>
            <a:r>
              <a:rPr lang="no" dirty="0">
                <a:solidFill>
                  <a:schemeClr val="tx1"/>
                </a:solidFill>
              </a:rPr>
              <a:t>Jeg føler at språket, kulturen, troen min blir respektert i samfunnet jeg lever i.</a:t>
            </a:r>
          </a:p>
          <a:p>
            <a:r>
              <a:rPr lang="no" dirty="0">
                <a:solidFill>
                  <a:schemeClr val="tx1"/>
                </a:solidFill>
              </a:rPr>
              <a:t>Mitt syn på sosiale og politiske spørsmål blir respektert og mine synspunkter blir hørt.</a:t>
            </a:r>
          </a:p>
          <a:p>
            <a:r>
              <a:rPr lang="no" dirty="0">
                <a:solidFill>
                  <a:schemeClr val="tx1"/>
                </a:solidFill>
              </a:rPr>
              <a:t>Jeg vet hvor jeg skal henvende meg for å få hjelp og råd hvis det er nødvendig.</a:t>
            </a:r>
          </a:p>
          <a:p>
            <a:r>
              <a:rPr lang="no" dirty="0">
                <a:solidFill>
                  <a:schemeClr val="tx1"/>
                </a:solidFill>
              </a:rPr>
              <a:t>Jeg har aldri følt meg diskriminert på bakgrunn av opprinnelse.</a:t>
            </a:r>
          </a:p>
          <a:p>
            <a:r>
              <a:rPr lang="no" dirty="0">
                <a:solidFill>
                  <a:schemeClr val="tx1"/>
                </a:solidFill>
              </a:rPr>
              <a:t>Jeg har trygd og medisinsk behandling som dekker mine behov.</a:t>
            </a:r>
          </a:p>
          <a:p>
            <a:endParaRPr lang="en-US" dirty="0"/>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5" name="Paveikslėlis 4"/>
          <p:cNvPicPr>
            <a:picLocks noChangeAspect="1"/>
          </p:cNvPicPr>
          <p:nvPr/>
        </p:nvPicPr>
        <p:blipFill>
          <a:blip r:embed="rId2"/>
          <a:stretch>
            <a:fillRect/>
          </a:stretch>
        </p:blipFill>
        <p:spPr>
          <a:xfrm>
            <a:off x="6336632" y="4776237"/>
            <a:ext cx="4739918" cy="1599442"/>
          </a:xfrm>
          <a:prstGeom prst="rect">
            <a:avLst/>
          </a:prstGeom>
        </p:spPr>
      </p:pic>
    </p:spTree>
    <p:extLst>
      <p:ext uri="{BB962C8B-B14F-4D97-AF65-F5344CB8AC3E}">
        <p14:creationId xmlns:p14="http://schemas.microsoft.com/office/powerpoint/2010/main" val="3232324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lstStyle/>
          <a:p>
            <a:r>
              <a:rPr lang="no" dirty="0" err="1"/>
              <a:t>Spill</a:t>
            </a:r>
            <a:r>
              <a:rPr lang="no" dirty="0"/>
              <a:t> regler</a:t>
            </a:r>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p:txBody>
          <a:bodyPr/>
          <a:lstStyle/>
          <a:p>
            <a:r>
              <a:rPr lang="no"/>
              <a:t>Prosjektnummer: 2020-1-UK01-KA227-SCH-094437</a:t>
            </a:r>
            <a:endParaRPr lang="en-US" dirty="0"/>
          </a:p>
        </p:txBody>
      </p:sp>
      <p:sp>
        <p:nvSpPr>
          <p:cNvPr id="8" name="Turinio vietos rezervavimo ženklas 7"/>
          <p:cNvSpPr>
            <a:spLocks noGrp="1"/>
          </p:cNvSpPr>
          <p:nvPr>
            <p:ph idx="1"/>
          </p:nvPr>
        </p:nvSpPr>
        <p:spPr>
          <a:xfrm>
            <a:off x="1251678" y="1385700"/>
            <a:ext cx="10178322"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Les uttalelsene høyt. Hver gang en utøver i en bestemt rolle er enig i en uttalelse som er lest, må de ta et skritt fremover, men ikke slippe (så langt det er mulig) hendene til stående deltakere. Utsagnene leses sakte slik at deltakerne kan tenke og ta noen avgjørelser. På slutten blir alle bedt om å se seg rundt, vurdere posisjonene andre har, og fullføre rollespillet.</a:t>
            </a:r>
            <a:endParaRPr lang="lt-LT"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Det diskuteres deretter: hva dukket opp under denne interaktive øvelsen, kunne det forstås hvilken rolle hvem spilte? Alle har lov til å nevne sin rolle som førte til at uttalelsene gikk videre eller sto stille. Ville andre ha gjort det samme hvis de hadde fått denne rollen? Hvordan føltes det å gå fremover eller stå stille? Hvordan følte alle det når de ble trukket frem, men ikke kunne bevege seg, eller gikk frem, men andre hindret og trakk seg tilbake?</a:t>
            </a:r>
            <a:endParaRPr lang="lt-LT"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pic>
        <p:nvPicPr>
          <p:cNvPr id="5" name="Picture 4">
            <a:extLst>
              <a:ext uri="{FF2B5EF4-FFF2-40B4-BE49-F238E27FC236}">
                <a16:creationId xmlns:a16="http://schemas.microsoft.com/office/drawing/2014/main" id="{4C2E7C63-844D-42E2-ACAA-7A123BA9C968}"/>
              </a:ext>
            </a:extLst>
          </p:cNvPr>
          <p:cNvPicPr>
            <a:picLocks noChangeAspect="1"/>
          </p:cNvPicPr>
          <p:nvPr/>
        </p:nvPicPr>
        <p:blipFill>
          <a:blip r:embed="rId2"/>
          <a:stretch>
            <a:fillRect/>
          </a:stretch>
        </p:blipFill>
        <p:spPr>
          <a:xfrm>
            <a:off x="3753852" y="4557567"/>
            <a:ext cx="6995013" cy="1818111"/>
          </a:xfrm>
          <a:prstGeom prst="rect">
            <a:avLst/>
          </a:prstGeom>
        </p:spPr>
      </p:pic>
    </p:spTree>
    <p:extLst>
      <p:ext uri="{BB962C8B-B14F-4D97-AF65-F5344CB8AC3E}">
        <p14:creationId xmlns:p14="http://schemas.microsoft.com/office/powerpoint/2010/main" val="4128599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117454" y="773582"/>
            <a:ext cx="10178322" cy="1492132"/>
          </a:xfrm>
        </p:spPr>
        <p:txBody>
          <a:bodyPr/>
          <a:lstStyle/>
          <a:p>
            <a:r>
              <a:rPr lang="no" dirty="0"/>
              <a:t>G AME vurdering</a:t>
            </a:r>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117454" y="1767744"/>
            <a:ext cx="10178322"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Var det lett/vanskelig å føle med de ulike rollene?</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Hvordan forestilte du deg personene du rollen spilt?</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Hvor mye av det inneholder en stereotyp vurdering av en eller annen sosial gruppe?</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Gjenspeiler dette yrket situasjonen i samfunnet? Hvordan?</a:t>
            </a:r>
          </a:p>
          <a:p>
            <a:pPr marL="0" lvl="0" indent="-182880">
              <a:lnSpc>
                <a:spcPct val="90000"/>
              </a:lnSpc>
              <a:spcAft>
                <a:spcPts val="600"/>
              </a:spcAft>
              <a:buClr>
                <a:schemeClr val="accent1">
                  <a:lumMod val="75000"/>
                </a:schemeClr>
              </a:buClr>
              <a:buSzPct val="85000"/>
              <a:buFont typeface="Wingdings" pitchFamily="2" charset="2"/>
              <a:buChar char="§"/>
              <a:defRPr/>
            </a:pPr>
            <a:r>
              <a:rPr lang="no" dirty="0">
                <a:solidFill>
                  <a:schemeClr val="tx1"/>
                </a:solidFill>
              </a:rPr>
              <a:t>Blir vår forståelse påvirket av stereotypier og fordommer?</a:t>
            </a:r>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no"/>
              <a:t>Prosjektnummer: 2020-1-UK01-KA227-SCH-094437</a:t>
            </a:r>
            <a:endParaRPr lang="en-US" dirty="0"/>
          </a:p>
        </p:txBody>
      </p:sp>
      <p:pic>
        <p:nvPicPr>
          <p:cNvPr id="5" name="Picture 4">
            <a:extLst>
              <a:ext uri="{FF2B5EF4-FFF2-40B4-BE49-F238E27FC236}">
                <a16:creationId xmlns:a16="http://schemas.microsoft.com/office/drawing/2014/main" id="{55584B6D-6B04-4BD4-B2FF-D1806BBAB2EE}"/>
              </a:ext>
            </a:extLst>
          </p:cNvPr>
          <p:cNvPicPr>
            <a:picLocks noChangeAspect="1"/>
          </p:cNvPicPr>
          <p:nvPr/>
        </p:nvPicPr>
        <p:blipFill>
          <a:blip r:embed="rId2"/>
          <a:stretch>
            <a:fillRect/>
          </a:stretch>
        </p:blipFill>
        <p:spPr>
          <a:xfrm>
            <a:off x="6860535" y="3804643"/>
            <a:ext cx="5331465" cy="2465803"/>
          </a:xfrm>
          <a:prstGeom prst="rect">
            <a:avLst/>
          </a:prstGeom>
        </p:spPr>
      </p:pic>
    </p:spTree>
    <p:extLst>
      <p:ext uri="{BB962C8B-B14F-4D97-AF65-F5344CB8AC3E}">
        <p14:creationId xmlns:p14="http://schemas.microsoft.com/office/powerpoint/2010/main" val="670862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7598362" y="1978090"/>
            <a:ext cx="4317017" cy="2987359"/>
          </a:xfrm>
          <a:prstGeom prst="rect">
            <a:avLst/>
          </a:prstGeom>
        </p:spPr>
      </p:pic>
      <p:sp>
        <p:nvSpPr>
          <p:cNvPr id="2" name="Title 1">
            <a:extLst>
              <a:ext uri="{FF2B5EF4-FFF2-40B4-BE49-F238E27FC236}">
                <a16:creationId xmlns:a16="http://schemas.microsoft.com/office/drawing/2014/main" id="{6E4F810D-713C-8F4C-A3D0-9307F22F26D6}"/>
              </a:ext>
            </a:extLst>
          </p:cNvPr>
          <p:cNvSpPr>
            <a:spLocks noGrp="1"/>
          </p:cNvSpPr>
          <p:nvPr>
            <p:ph type="title"/>
          </p:nvPr>
        </p:nvSpPr>
        <p:spPr/>
        <p:txBody>
          <a:bodyPr/>
          <a:lstStyle/>
          <a:p>
            <a:r>
              <a:rPr lang="no" dirty="0"/>
              <a:t>Kompetanser til en demokratisk borger:</a:t>
            </a:r>
          </a:p>
        </p:txBody>
      </p:sp>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251678" y="1978090"/>
            <a:ext cx="6380763" cy="3593591"/>
          </a:xfrm>
        </p:spPr>
        <p:txBody>
          <a:bodyPr>
            <a:normAutofit/>
          </a:bodyPr>
          <a:lstStyle/>
          <a:p>
            <a:r>
              <a:rPr lang="no" dirty="0">
                <a:solidFill>
                  <a:schemeClr val="tx1"/>
                </a:solidFill>
              </a:rPr>
              <a:t>Dette er ikke så mye rettigheter som en forpliktelse til å påta seg rettigheter og plikter,</a:t>
            </a:r>
          </a:p>
          <a:p>
            <a:r>
              <a:rPr lang="no" dirty="0">
                <a:solidFill>
                  <a:schemeClr val="tx1"/>
                </a:solidFill>
              </a:rPr>
              <a:t>Ta vare på samfunnets fremtid</a:t>
            </a:r>
          </a:p>
          <a:p>
            <a:r>
              <a:rPr lang="no" dirty="0">
                <a:solidFill>
                  <a:schemeClr val="tx1"/>
                </a:solidFill>
              </a:rPr>
              <a:t>Delta aktivt i livet til samfunnet, staten,.</a:t>
            </a:r>
          </a:p>
          <a:p>
            <a:r>
              <a:rPr lang="no" dirty="0">
                <a:solidFill>
                  <a:schemeClr val="tx1"/>
                </a:solidFill>
              </a:rPr>
              <a:t>Politisk </a:t>
            </a:r>
            <a:r>
              <a:rPr lang="no" dirty="0" err="1">
                <a:solidFill>
                  <a:schemeClr val="tx1"/>
                </a:solidFill>
              </a:rPr>
              <a:t>aktivitet </a:t>
            </a:r>
            <a:r>
              <a:rPr lang="no" dirty="0">
                <a:solidFill>
                  <a:schemeClr val="tx1"/>
                </a:solidFill>
              </a:rPr>
              <a:t>/ </a:t>
            </a:r>
            <a:r>
              <a:rPr lang="no" dirty="0" err="1">
                <a:solidFill>
                  <a:schemeClr val="tx1"/>
                </a:solidFill>
              </a:rPr>
              <a:t>aktivitet </a:t>
            </a:r>
            <a:endParaRPr lang="lt-LT" dirty="0">
              <a:solidFill>
                <a:schemeClr val="tx1"/>
              </a:solidFill>
            </a:endParaRPr>
          </a:p>
          <a:p>
            <a:r>
              <a:rPr lang="no" dirty="0">
                <a:solidFill>
                  <a:schemeClr val="tx1"/>
                </a:solidFill>
              </a:rPr>
              <a:t>Dyd er respekt for deg selv og de rundt deg.</a:t>
            </a:r>
          </a:p>
          <a:p>
            <a:r>
              <a:rPr lang="no" dirty="0">
                <a:solidFill>
                  <a:schemeClr val="tx1"/>
                </a:solidFill>
              </a:rPr>
              <a:t>Vi må ikke glemme ulike sosiale problemer hvis vi ønsker å drive det gode.</a:t>
            </a:r>
            <a:endParaRPr lang="lt-LT" dirty="0">
              <a:solidFill>
                <a:schemeClr val="tx1"/>
              </a:solidFill>
            </a:endParaRPr>
          </a:p>
          <a:p>
            <a:pPr marL="0" indent="0">
              <a:buNone/>
            </a:pPr>
            <a:endParaRPr lang="lt-LT" dirty="0"/>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898561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881525" y="0"/>
            <a:ext cx="11052328" cy="6846066"/>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r>
              <a:rPr lang="no"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Arenaen for kompetanse til en demokratisk borger:</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p:txBody>
          <a:bodyPr>
            <a:normAutofit lnSpcReduction="1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Dette er mer enn en borgers status</a:t>
            </a:r>
          </a:p>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Dette er en slags aktivitet som må gjøres,</a:t>
            </a:r>
          </a:p>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Ikke vær redd for å kritisere og si din mening åpent,</a:t>
            </a:r>
          </a:p>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Forstå viktigheten av toleranse for en annen person</a:t>
            </a:r>
          </a:p>
          <a:p>
            <a:pPr marL="0" lvl="0" indent="-182880">
              <a:lnSpc>
                <a:spcPct val="90000"/>
              </a:lnSpc>
              <a:spcAft>
                <a:spcPts val="600"/>
              </a:spcAft>
              <a:buClr>
                <a:schemeClr val="accent1">
                  <a:lumMod val="75000"/>
                </a:schemeClr>
              </a:buClr>
              <a:buSzPct val="85000"/>
              <a:buFont typeface="Wingdings" pitchFamily="2" charset="2"/>
              <a:buChar char="§"/>
              <a:defRPr/>
            </a:pPr>
            <a:r>
              <a:rPr lang="no" sz="3600" dirty="0">
                <a:solidFill>
                  <a:schemeClr val="tx1"/>
                </a:solidFill>
                <a:latin typeface="Calibri" panose="020F0502020204030204" pitchFamily="34" charset="0"/>
                <a:cs typeface="Calibri" panose="020F0502020204030204" pitchFamily="34" charset="0"/>
              </a:rPr>
              <a:t>Forstå viktigheten av solidaritet med andre sosiale grupper.</a:t>
            </a:r>
            <a:endParaRPr lang="lt-LT" sz="3600" dirty="0">
              <a:solidFill>
                <a:schemeClr val="tx1"/>
              </a:solidFill>
              <a:latin typeface="Calibri" panose="020F0502020204030204" pitchFamily="34" charset="0"/>
              <a:cs typeface="Calibri" panose="020F0502020204030204" pitchFamily="34" charset="0"/>
            </a:endParaRP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286669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no"/>
              <a:t>DEMOCRATIC/ </a:t>
            </a:r>
            <a:br>
              <a:rPr lang="lt-LT"/>
            </a:br>
            <a:r>
              <a:rPr lang="no"/>
              <a:t>Civic Citizenship-modul </a:t>
            </a:r>
            <a:br>
              <a:rPr lang="en-US"/>
            </a:br>
            <a:r>
              <a:rPr lang="no" sz="3600" b="1"/>
              <a:t>Utena “Saulė' Gymnasium</a:t>
            </a:r>
            <a:r>
              <a:rPr lang="no"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no" dirty="0"/>
              <a:t>Prosjektnummer: 2020-1-UK01-KA227-SCH-094437</a:t>
            </a:r>
          </a:p>
        </p:txBody>
      </p:sp>
    </p:spTree>
    <p:extLst>
      <p:ext uri="{BB962C8B-B14F-4D97-AF65-F5344CB8AC3E}">
        <p14:creationId xmlns:p14="http://schemas.microsoft.com/office/powerpoint/2010/main" val="580695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err="1"/>
              <a:t>Diskusjon</a:t>
            </a:r>
            <a:r>
              <a:rPr lang="no" dirty="0"/>
              <a:t> </a:t>
            </a:r>
            <a:r>
              <a:rPr lang="no" dirty="0" err="1"/>
              <a:t>og</a:t>
            </a:r>
            <a:r>
              <a:rPr lang="no" dirty="0"/>
              <a:t> </a:t>
            </a:r>
            <a:r>
              <a:rPr lang="no" dirty="0" err="1"/>
              <a:t>din</a:t>
            </a:r>
            <a:r>
              <a:rPr lang="no" dirty="0"/>
              <a:t> </a:t>
            </a:r>
            <a:r>
              <a:rPr lang="no" dirty="0" err="1"/>
              <a:t>kunnskap</a:t>
            </a:r>
            <a:r>
              <a:rPr lang="no" dirty="0"/>
              <a:t> </a:t>
            </a:r>
            <a:r>
              <a:rPr lang="no" dirty="0" err="1"/>
              <a:t>test</a:t>
            </a:r>
            <a:endParaRPr lang="en-US" dirty="0"/>
          </a:p>
        </p:txBody>
      </p:sp>
      <p:sp>
        <p:nvSpPr>
          <p:cNvPr id="3" name="Turinio vietos rezervavimo ženklas 2"/>
          <p:cNvSpPr>
            <a:spLocks noGrp="1"/>
          </p:cNvSpPr>
          <p:nvPr>
            <p:ph idx="1"/>
          </p:nvPr>
        </p:nvSpPr>
        <p:spPr/>
        <p:txBody>
          <a:bodyPr>
            <a:normAutofit/>
          </a:bodyPr>
          <a:lstStyle/>
          <a:p>
            <a:r>
              <a:rPr lang="no" sz="3200" dirty="0">
                <a:solidFill>
                  <a:schemeClr val="tx1"/>
                </a:solidFill>
              </a:rPr>
              <a:t>Gå til </a:t>
            </a:r>
            <a:r>
              <a:rPr lang="no" sz="3200" dirty="0" err="1">
                <a:solidFill>
                  <a:schemeClr val="tx1"/>
                </a:solidFill>
              </a:rPr>
              <a:t>din</a:t>
            </a:r>
            <a:r>
              <a:rPr lang="no" sz="3200" dirty="0">
                <a:solidFill>
                  <a:schemeClr val="tx1"/>
                </a:solidFill>
              </a:rPr>
              <a:t> </a:t>
            </a:r>
            <a:r>
              <a:rPr lang="no" sz="3200" dirty="0" err="1">
                <a:solidFill>
                  <a:schemeClr val="tx1"/>
                </a:solidFill>
              </a:rPr>
              <a:t>studentens</a:t>
            </a:r>
            <a:r>
              <a:rPr lang="no" sz="3200" dirty="0">
                <a:solidFill>
                  <a:schemeClr val="tx1"/>
                </a:solidFill>
              </a:rPr>
              <a:t> </a:t>
            </a:r>
            <a:r>
              <a:rPr lang="no" sz="3200" dirty="0" err="1">
                <a:solidFill>
                  <a:schemeClr val="tx1"/>
                </a:solidFill>
              </a:rPr>
              <a:t>håndbok</a:t>
            </a:r>
            <a:r>
              <a:rPr lang="no" sz="3200" dirty="0">
                <a:solidFill>
                  <a:schemeClr val="tx1"/>
                </a:solidFill>
              </a:rPr>
              <a:t> </a:t>
            </a:r>
            <a:r>
              <a:rPr lang="no" sz="3200" dirty="0" err="1">
                <a:solidFill>
                  <a:schemeClr val="tx1"/>
                </a:solidFill>
              </a:rPr>
              <a:t>og</a:t>
            </a:r>
            <a:r>
              <a:rPr lang="no" sz="3200" dirty="0">
                <a:solidFill>
                  <a:schemeClr val="tx1"/>
                </a:solidFill>
              </a:rPr>
              <a:t> </a:t>
            </a:r>
            <a:r>
              <a:rPr lang="no" sz="3200" dirty="0" err="1">
                <a:solidFill>
                  <a:schemeClr val="tx1"/>
                </a:solidFill>
              </a:rPr>
              <a:t>finne</a:t>
            </a:r>
            <a:r>
              <a:rPr lang="no" sz="3200" dirty="0">
                <a:solidFill>
                  <a:schemeClr val="tx1"/>
                </a:solidFill>
              </a:rPr>
              <a:t> </a:t>
            </a:r>
            <a:r>
              <a:rPr lang="no" sz="3200" dirty="0" err="1">
                <a:solidFill>
                  <a:schemeClr val="tx1"/>
                </a:solidFill>
              </a:rPr>
              <a:t>spørsmål </a:t>
            </a:r>
            <a:r>
              <a:rPr lang="no" sz="3200" dirty="0">
                <a:solidFill>
                  <a:schemeClr val="tx1"/>
                </a:solidFill>
              </a:rPr>
              <a:t>som skal </a:t>
            </a:r>
            <a:r>
              <a:rPr lang="no" sz="3200" dirty="0" err="1">
                <a:solidFill>
                  <a:schemeClr val="tx1"/>
                </a:solidFill>
              </a:rPr>
              <a:t>diskuteres</a:t>
            </a:r>
            <a:r>
              <a:rPr lang="no" sz="3200" dirty="0">
                <a:solidFill>
                  <a:schemeClr val="tx1"/>
                </a:solidFill>
              </a:rPr>
              <a:t> </a:t>
            </a:r>
            <a:r>
              <a:rPr lang="no" sz="3200" dirty="0" err="1">
                <a:solidFill>
                  <a:schemeClr val="tx1"/>
                </a:solidFill>
              </a:rPr>
              <a:t>og</a:t>
            </a:r>
            <a:r>
              <a:rPr lang="no" sz="3200" dirty="0">
                <a:solidFill>
                  <a:schemeClr val="tx1"/>
                </a:solidFill>
              </a:rPr>
              <a:t> </a:t>
            </a:r>
            <a:r>
              <a:rPr lang="no" sz="3200" dirty="0" err="1">
                <a:solidFill>
                  <a:schemeClr val="tx1"/>
                </a:solidFill>
              </a:rPr>
              <a:t>kunnskap</a:t>
            </a:r>
            <a:r>
              <a:rPr lang="no" sz="3200" dirty="0">
                <a:solidFill>
                  <a:schemeClr val="tx1"/>
                </a:solidFill>
              </a:rPr>
              <a:t> </a:t>
            </a:r>
            <a:r>
              <a:rPr lang="no" sz="3200" dirty="0" err="1">
                <a:solidFill>
                  <a:schemeClr val="tx1"/>
                </a:solidFill>
              </a:rPr>
              <a:t>testet</a:t>
            </a:r>
            <a:endParaRPr lang="lt-LT" sz="3200" dirty="0">
              <a:solidFill>
                <a:schemeClr val="tx1"/>
              </a:solidFill>
            </a:endParaRPr>
          </a:p>
          <a:p>
            <a:endParaRPr lang="lt-LT" sz="3200" dirty="0">
              <a:solidFill>
                <a:schemeClr val="tx1"/>
              </a:solidFill>
            </a:endParaRPr>
          </a:p>
          <a:p>
            <a:endParaRPr lang="en-US" sz="32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pic>
        <p:nvPicPr>
          <p:cNvPr id="6" name="Paveikslėlis 5"/>
          <p:cNvPicPr>
            <a:picLocks noChangeAspect="1"/>
          </p:cNvPicPr>
          <p:nvPr/>
        </p:nvPicPr>
        <p:blipFill>
          <a:blip r:embed="rId2"/>
          <a:stretch>
            <a:fillRect/>
          </a:stretch>
        </p:blipFill>
        <p:spPr>
          <a:xfrm>
            <a:off x="6431552" y="3529584"/>
            <a:ext cx="4181183" cy="2350008"/>
          </a:xfrm>
          <a:prstGeom prst="rect">
            <a:avLst/>
          </a:prstGeom>
        </p:spPr>
      </p:pic>
    </p:spTree>
    <p:extLst>
      <p:ext uri="{BB962C8B-B14F-4D97-AF65-F5344CB8AC3E}">
        <p14:creationId xmlns:p14="http://schemas.microsoft.com/office/powerpoint/2010/main" val="2450312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006839" y="545826"/>
            <a:ext cx="10423161" cy="1492132"/>
          </a:xfrm>
        </p:spPr>
        <p:txBody>
          <a:bodyPr>
            <a:normAutofit/>
          </a:bodyPr>
          <a:lstStyle/>
          <a:p>
            <a:r>
              <a:rPr lang="no" sz="5400" dirty="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Referanser</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a:xfrm>
            <a:off x="1251678" y="1463041"/>
            <a:ext cx="10178322" cy="3593591"/>
          </a:xfrm>
        </p:spPr>
        <p:txBody>
          <a:bodyPr>
            <a:normAutofit fontScale="70000" lnSpcReduction="20000"/>
          </a:bodyPr>
          <a:lstStyle/>
          <a:p>
            <a:r>
              <a:rPr lang="no" sz="2400" dirty="0">
                <a:solidFill>
                  <a:schemeClr val="tx1"/>
                </a:solidFill>
                <a:hlinkClick r:id="rId3"/>
              </a:rPr>
              <a:t>https://www.ziniuradijas.lt/laidos/verslo-pozicija/kaip-lietuvius-mato-investuotojai?video=1</a:t>
            </a:r>
            <a:r>
              <a:rPr lang="no" sz="2400" dirty="0">
                <a:solidFill>
                  <a:schemeClr val="tx1"/>
                </a:solidFill>
              </a:rPr>
              <a:t> </a:t>
            </a:r>
          </a:p>
          <a:p>
            <a:r>
              <a:rPr lang="no" sz="2400" dirty="0">
                <a:hlinkClick r:id="rId4"/>
              </a:rPr>
              <a:t>http://www.utena.lt/?q=lt/node/5484</a:t>
            </a:r>
            <a:endParaRPr lang="en-US" sz="2400" dirty="0"/>
          </a:p>
          <a:p>
            <a:r>
              <a:rPr lang="no" sz="2400" dirty="0">
                <a:hlinkClick r:id="rId5"/>
              </a:rPr>
              <a:t>http://savanoriaujam.lt/</a:t>
            </a:r>
            <a:endParaRPr lang="en-US" sz="2400" dirty="0"/>
          </a:p>
          <a:p>
            <a:r>
              <a:rPr lang="no" sz="2400" dirty="0">
                <a:hlinkClick r:id="rId6"/>
              </a:rPr>
              <a:t>http://www.youtube.com/watch?v=vv5VYEpRFCI</a:t>
            </a:r>
            <a:endParaRPr lang="en-US" sz="2400" dirty="0"/>
          </a:p>
          <a:p>
            <a:r>
              <a:rPr lang="no" sz="2400" dirty="0">
                <a:hlinkClick r:id="rId7"/>
              </a:rPr>
              <a:t>http://www.pilieciams.eu/uploads/ramonaite-pilietiskumo-savoka.pdf</a:t>
            </a:r>
            <a:endParaRPr lang="en-US" sz="2400" dirty="0"/>
          </a:p>
          <a:p>
            <a:r>
              <a:rPr lang="no" sz="2400" dirty="0">
                <a:hlinkClick r:id="rId8"/>
              </a:rPr>
              <a:t>http://www.youtube.com/watch?v=q5pkIBz59PE</a:t>
            </a:r>
            <a:r>
              <a:rPr lang="no" sz="2400" dirty="0"/>
              <a:t> </a:t>
            </a:r>
            <a:endParaRPr lang="lt-LT" sz="2400" dirty="0"/>
          </a:p>
          <a:p>
            <a:r>
              <a:rPr lang="no" sz="2400" dirty="0">
                <a:hlinkClick r:id="rId9"/>
              </a:rPr>
              <a:t>https://rm.coe.int/prems-005521-assessing-competences-for-democratic-culture/1680a3bd41</a:t>
            </a:r>
            <a:endParaRPr lang="lt-LT" sz="2400" dirty="0"/>
          </a:p>
          <a:p>
            <a:r>
              <a:rPr lang="no" dirty="0"/>
              <a:t>Projektas „Piliečiai kartu“ MOKOMOJI PRIEMONĖ APIE GALIMYBES DALYVAUTI VIEŠAJAME VALDYME IR ŽMOGAUS TEISES</a:t>
            </a:r>
            <a:endParaRPr lang="lt-LT" dirty="0"/>
          </a:p>
          <a:p>
            <a:r>
              <a:rPr lang="no" dirty="0">
                <a:hlinkClick r:id="rId10"/>
              </a:rPr>
              <a:t>https://lingoties.com/en/conversation-questions/topic/positive-thinking</a:t>
            </a:r>
            <a:endParaRPr lang="lt-LT" dirty="0"/>
          </a:p>
          <a:p>
            <a:r>
              <a:rPr lang="no" dirty="0">
                <a:hlinkClick r:id="rId11"/>
              </a:rPr>
              <a:t>https://www.torontohhs.org/2019/01/21/when-we-dont-have-an-answer/</a:t>
            </a:r>
            <a:endParaRPr lang="en-US" dirty="0"/>
          </a:p>
          <a:p>
            <a:r>
              <a:rPr lang="no" dirty="0">
                <a:hlinkClick r:id="rId12"/>
              </a:rPr>
              <a:t>https://rm.coe.int/16806ccc07</a:t>
            </a:r>
            <a:endParaRPr lang="en-US" dirty="0"/>
          </a:p>
          <a:p>
            <a:endParaRPr lang="lt-LT" dirty="0"/>
          </a:p>
          <a:p>
            <a:endParaRPr lang="lt-LT" dirty="0"/>
          </a:p>
          <a:p>
            <a:endParaRPr lang="en-US" dirty="0"/>
          </a:p>
          <a:p>
            <a:endParaRPr lang="lt-LT" sz="2400" dirty="0"/>
          </a:p>
          <a:p>
            <a:endParaRPr lang="lt-LT" sz="2400" dirty="0"/>
          </a:p>
          <a:p>
            <a:endParaRPr lang="en-US"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r>
              <a:rPr lang="no" b="1" dirty="0"/>
              <a:t>TEMA 5:</a:t>
            </a:r>
            <a:r>
              <a:rPr lang="no" dirty="0"/>
              <a:t> </a:t>
            </a:r>
            <a:br>
              <a:rPr lang="en-US" dirty="0"/>
            </a:br>
            <a:r>
              <a:rPr lang="no" dirty="0"/>
              <a:t>Kjernekompetanse for demokratisk medborgerskap. </a:t>
            </a:r>
            <a:r>
              <a:rPr lang="no" b="1" dirty="0"/>
              <a:t>Holdninger.</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no"/>
              <a:t>Prosjektnummer: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Prosjektnummer </a:t>
            </a:r>
            <a:r>
              <a:rPr kumimoji="0" lang="no"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2020-1 - </a:t>
            </a:r>
            <a:r>
              <a:rPr kumimoji="0" lang="no"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UK01 </a:t>
            </a:r>
            <a:r>
              <a:rPr kumimoji="0" lang="no"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-KA227-SCH-094437</a:t>
            </a:r>
            <a:r>
              <a:rPr kumimoji="0" lang="no"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no"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o"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o"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a:xfrm>
            <a:off x="1323867" y="55969"/>
            <a:ext cx="10178322" cy="1492132"/>
          </a:xfrm>
        </p:spPr>
        <p:txBody>
          <a:bodyPr>
            <a:normAutofit fontScale="90000"/>
          </a:bodyPr>
          <a:lstStyle/>
          <a:p>
            <a:r>
              <a:rPr lang="no" sz="5400" dirty="0">
                <a:solidFill>
                  <a:schemeClr val="tx1"/>
                </a:solidFill>
              </a:rPr>
              <a:t>TEMA 5: </a:t>
            </a:r>
            <a:br>
              <a:rPr lang="en-US" sz="5400" dirty="0">
                <a:solidFill>
                  <a:schemeClr val="tx1"/>
                </a:solidFill>
              </a:rPr>
            </a:br>
            <a:r>
              <a:rPr lang="no" sz="5400" dirty="0">
                <a:solidFill>
                  <a:schemeClr val="tx1"/>
                </a:solidFill>
              </a:rPr>
              <a:t>Kjernekompetanse for demokratisk medborgerskap. </a:t>
            </a:r>
            <a:r>
              <a:rPr lang="no" sz="5400" dirty="0">
                <a:solidFill>
                  <a:srgbClr val="FF0000"/>
                </a:solidFill>
              </a:rPr>
              <a:t>Holdninger.</a:t>
            </a:r>
            <a:br>
              <a:rPr lang="en-US" sz="5400" dirty="0">
                <a:solidFill>
                  <a:schemeClr val="tx1"/>
                </a:solidFill>
              </a:rPr>
            </a:b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251678" y="2199471"/>
            <a:ext cx="10178322" cy="3593591"/>
          </a:xfrm>
        </p:spPr>
        <p:txBody>
          <a:bodyPr>
            <a:normAutofit/>
          </a:bodyPr>
          <a:lstStyle/>
          <a:p>
            <a:r>
              <a:rPr lang="no" dirty="0">
                <a:solidFill>
                  <a:schemeClr val="tx1"/>
                </a:solidFill>
              </a:rPr>
              <a:t>I dette emnet vil du utvide kunnskapen din om utøvelse av menneskerettigheter og ansvar,</a:t>
            </a:r>
          </a:p>
          <a:p>
            <a:r>
              <a:rPr lang="no" dirty="0">
                <a:solidFill>
                  <a:schemeClr val="tx1"/>
                </a:solidFill>
              </a:rPr>
              <a:t>Å ta vare på og respektere andres og minoritetens synspunkter,</a:t>
            </a:r>
          </a:p>
          <a:p>
            <a:r>
              <a:rPr lang="no" dirty="0">
                <a:solidFill>
                  <a:schemeClr val="tx1"/>
                </a:solidFill>
              </a:rPr>
              <a:t>Tillit til deg selv og andre.</a:t>
            </a:r>
          </a:p>
          <a:p>
            <a:r>
              <a:rPr lang="no" dirty="0">
                <a:solidFill>
                  <a:schemeClr val="tx1"/>
                </a:solidFill>
              </a:rPr>
              <a:t>Arbeidsform: Interaktiv aktivitet «Er vi alle likeverdige»?</a:t>
            </a:r>
          </a:p>
          <a:p>
            <a:r>
              <a:rPr lang="no" dirty="0">
                <a:solidFill>
                  <a:schemeClr val="tx1"/>
                </a:solidFill>
              </a:rPr>
              <a:t>Leksjonsdeltakere - frivillige får roller og må svare på argumentene som leses, forstå sin rolle, lære å være selvsikker og ta ansvar.</a:t>
            </a:r>
          </a:p>
          <a:p>
            <a:r>
              <a:rPr lang="no" dirty="0">
                <a:solidFill>
                  <a:schemeClr val="tx1"/>
                </a:solidFill>
              </a:rPr>
              <a:t>Deltakere-frivillige står i en rett linje og holder hender, går frem eller står stille når de hører uttalelsen lest.</a:t>
            </a:r>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HOLDNINGER</a:t>
            </a:r>
            <a:endParaRPr lang="en-US" dirty="0"/>
          </a:p>
        </p:txBody>
      </p:sp>
      <p:pic>
        <p:nvPicPr>
          <p:cNvPr id="5" name="Turinio vietos rezervavimo ženklas 4"/>
          <p:cNvPicPr>
            <a:picLocks noGrp="1" noChangeAspect="1"/>
          </p:cNvPicPr>
          <p:nvPr>
            <p:ph idx="1"/>
          </p:nvPr>
        </p:nvPicPr>
        <p:blipFill rotWithShape="1">
          <a:blip r:embed="rId2"/>
          <a:srcRect l="42501" t="28495" r="22294" b="28763"/>
          <a:stretch/>
        </p:blipFill>
        <p:spPr>
          <a:xfrm>
            <a:off x="3703320" y="1836383"/>
            <a:ext cx="6391656" cy="4365033"/>
          </a:xfrm>
          <a:prstGeom prst="rect">
            <a:avLst/>
          </a:prstGeom>
        </p:spPr>
      </p:pic>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17665847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no" dirty="0"/>
              <a:t>Åpenhet for kulturell annerledeshet og for annen tro, verdenssyn og praksis</a:t>
            </a:r>
            <a:br>
              <a:rPr lang="lt-LT" dirty="0"/>
            </a:br>
            <a:br>
              <a:rPr lang="en-US" dirty="0"/>
            </a:br>
            <a:endParaRPr lang="en-US" dirty="0"/>
          </a:p>
        </p:txBody>
      </p:sp>
      <p:sp>
        <p:nvSpPr>
          <p:cNvPr id="3" name="Turinio vietos rezervavimo ženklas 2"/>
          <p:cNvSpPr>
            <a:spLocks noGrp="1"/>
          </p:cNvSpPr>
          <p:nvPr>
            <p:ph idx="1"/>
          </p:nvPr>
        </p:nvSpPr>
        <p:spPr/>
        <p:txBody>
          <a:bodyPr>
            <a:normAutofit/>
          </a:bodyPr>
          <a:lstStyle/>
          <a:p>
            <a:pPr algn="just"/>
            <a:r>
              <a:rPr lang="no" sz="3600" dirty="0">
                <a:solidFill>
                  <a:schemeClr val="tx1"/>
                </a:solidFill>
              </a:rPr>
              <a:t>«Åpenhet er en holdning til mennesker som oppfattes å ha forskjellig kultur tilknytninger fra en selv eller til tro, verdenssyn og praksiser som er forskjellige.»</a:t>
            </a:r>
          </a:p>
          <a:p>
            <a:pPr marL="0" indent="0" algn="just">
              <a:buNone/>
            </a:pPr>
            <a:r>
              <a:rPr lang="no" sz="3600" dirty="0">
                <a:solidFill>
                  <a:schemeClr val="tx1"/>
                </a:solidFill>
                <a:hlinkClick r:id="rId2"/>
              </a:rPr>
              <a:t>https://rm.coe.int/16806ccc07</a:t>
            </a:r>
            <a:endParaRPr lang="en-US" sz="3600" dirty="0">
              <a:solidFill>
                <a:schemeClr val="tx1"/>
              </a:solidFill>
            </a:endParaRPr>
          </a:p>
          <a:p>
            <a:pPr algn="just"/>
            <a:endParaRPr lang="en-US" sz="3600" dirty="0">
              <a:solidFill>
                <a:schemeClr val="tx1"/>
              </a:solidFill>
            </a:endParaRPr>
          </a:p>
          <a:p>
            <a:pPr algn="just"/>
            <a:endParaRPr lang="en-US" sz="36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945802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RESPEKT</a:t>
            </a:r>
            <a:endParaRPr lang="en-US" dirty="0"/>
          </a:p>
        </p:txBody>
      </p:sp>
      <p:sp>
        <p:nvSpPr>
          <p:cNvPr id="3" name="Turinio vietos rezervavimo ženklas 2"/>
          <p:cNvSpPr>
            <a:spLocks noGrp="1"/>
          </p:cNvSpPr>
          <p:nvPr>
            <p:ph idx="1"/>
          </p:nvPr>
        </p:nvSpPr>
        <p:spPr>
          <a:xfrm>
            <a:off x="1251678" y="1499617"/>
            <a:ext cx="10178322" cy="3593591"/>
          </a:xfrm>
        </p:spPr>
        <p:txBody>
          <a:bodyPr>
            <a:noAutofit/>
          </a:bodyPr>
          <a:lstStyle/>
          <a:p>
            <a:pPr algn="just"/>
            <a:r>
              <a:rPr lang="no" sz="2800" dirty="0">
                <a:solidFill>
                  <a:schemeClr val="tx1"/>
                </a:solidFill>
              </a:rPr>
              <a:t>«Respekt består av positiv respekt og aktelse for noen eller noe, basert på dommen om at de har iboende betydning, verdi eller verdi. Å ha respekt for andre mennesker som oppfattes å ha en annen kulturell tilhørighet eller en annen tro, mening eller praksis enn ens egen er avgjørende for effektiv </a:t>
            </a:r>
            <a:r>
              <a:rPr lang="no" sz="2800" dirty="0" err="1">
                <a:solidFill>
                  <a:schemeClr val="tx1"/>
                </a:solidFill>
              </a:rPr>
              <a:t>interkulturell dialog </a:t>
            </a:r>
            <a:r>
              <a:rPr lang="no" sz="2800" dirty="0">
                <a:solidFill>
                  <a:schemeClr val="tx1"/>
                </a:solidFill>
              </a:rPr>
              <a:t>og en demokratikultur."</a:t>
            </a:r>
          </a:p>
          <a:p>
            <a:pPr marL="0" indent="0" algn="just">
              <a:buNone/>
            </a:pPr>
            <a:r>
              <a:rPr lang="no" sz="2800" dirty="0">
                <a:solidFill>
                  <a:schemeClr val="tx1"/>
                </a:solidFill>
                <a:hlinkClick r:id="rId2"/>
              </a:rPr>
              <a:t>https://rm.coe.int/16806ccc07</a:t>
            </a:r>
            <a:endParaRPr lang="en-US" sz="2800" dirty="0">
              <a:solidFill>
                <a:schemeClr val="tx1"/>
              </a:solidFill>
            </a:endParaRPr>
          </a:p>
          <a:p>
            <a:pPr algn="just"/>
            <a:endParaRPr lang="en-US" sz="28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03219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Borgerlig sinn</a:t>
            </a:r>
            <a:br>
              <a:rPr lang="en-US" dirty="0"/>
            </a:br>
            <a:endParaRPr lang="en-US" dirty="0"/>
          </a:p>
        </p:txBody>
      </p:sp>
      <p:sp>
        <p:nvSpPr>
          <p:cNvPr id="3" name="Turinio vietos rezervavimo ženklas 2"/>
          <p:cNvSpPr>
            <a:spLocks noGrp="1"/>
          </p:cNvSpPr>
          <p:nvPr>
            <p:ph idx="1"/>
          </p:nvPr>
        </p:nvSpPr>
        <p:spPr>
          <a:xfrm>
            <a:off x="1251678" y="1243585"/>
            <a:ext cx="10178322" cy="3593591"/>
          </a:xfrm>
        </p:spPr>
        <p:txBody>
          <a:bodyPr>
            <a:noAutofit/>
          </a:bodyPr>
          <a:lstStyle/>
          <a:p>
            <a:pPr algn="just"/>
            <a:r>
              <a:rPr lang="no" sz="3200" dirty="0">
                <a:solidFill>
                  <a:schemeClr val="tx1"/>
                </a:solidFill>
              </a:rPr>
              <a:t>"Sivic-mindedness er en holdning til et samfunn eller sosial gruppe som man tilhører som er større enn ens nærmeste krets av familie og venner. Det involverer en følelse av tilhørighet til det fellesskapet, en bevissthet om andre mennesker i samfunnet, en bevissthet om virkningene av ens handlinger på disse menneskene, solidaritet med andre medlemmer av samfunnet, og en følelse av samfunnsplikt overfor samfunnet.»</a:t>
            </a:r>
          </a:p>
          <a:p>
            <a:pPr marL="0" indent="0" algn="just">
              <a:buNone/>
            </a:pPr>
            <a:r>
              <a:rPr lang="no" sz="3200" dirty="0">
                <a:solidFill>
                  <a:schemeClr val="tx1"/>
                </a:solidFill>
                <a:hlinkClick r:id="rId2"/>
              </a:rPr>
              <a:t>https://rm.coe.int/16806ccc07</a:t>
            </a:r>
            <a:endParaRPr lang="en-US" sz="3200" dirty="0">
              <a:solidFill>
                <a:schemeClr val="tx1"/>
              </a:solidFill>
            </a:endParaRPr>
          </a:p>
          <a:p>
            <a:pPr algn="just"/>
            <a:endParaRPr lang="en-US" sz="32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4046601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no" dirty="0"/>
              <a:t>Ansvar</a:t>
            </a:r>
            <a:br>
              <a:rPr lang="en-US" dirty="0"/>
            </a:br>
            <a:endParaRPr lang="en-US" dirty="0"/>
          </a:p>
        </p:txBody>
      </p:sp>
      <p:sp>
        <p:nvSpPr>
          <p:cNvPr id="3" name="Turinio vietos rezervavimo ženklas 2"/>
          <p:cNvSpPr>
            <a:spLocks noGrp="1"/>
          </p:cNvSpPr>
          <p:nvPr>
            <p:ph idx="1"/>
          </p:nvPr>
        </p:nvSpPr>
        <p:spPr/>
        <p:txBody>
          <a:bodyPr>
            <a:noAutofit/>
          </a:bodyPr>
          <a:lstStyle/>
          <a:p>
            <a:pPr algn="just"/>
            <a:r>
              <a:rPr lang="no" sz="2800" dirty="0">
                <a:solidFill>
                  <a:schemeClr val="tx1"/>
                </a:solidFill>
              </a:rPr>
              <a:t>«Ansvar er en holdning til egne handlinger. Det innebærer å være reflektert om ens handlinger, danner intensjoner om hvordan man skal handle på en moralsk passende måte måte, samvittighetsfullt å utføre disse handlingene, og holde seg selv ansvarlig for resultatene av disse handlingene."</a:t>
            </a:r>
          </a:p>
          <a:p>
            <a:pPr algn="just"/>
            <a:r>
              <a:rPr lang="no" sz="2800" dirty="0">
                <a:solidFill>
                  <a:schemeClr val="tx1"/>
                </a:solidFill>
                <a:hlinkClick r:id="rId2"/>
              </a:rPr>
              <a:t>https://rm.coe.int/16806ccc07</a:t>
            </a:r>
            <a:endParaRPr lang="en-US" sz="2800" dirty="0">
              <a:solidFill>
                <a:schemeClr val="tx1"/>
              </a:solidFill>
            </a:endParaRPr>
          </a:p>
          <a:p>
            <a:pPr algn="just"/>
            <a:endParaRPr lang="en-US" sz="2800" dirty="0">
              <a:solidFill>
                <a:schemeClr val="tx1"/>
              </a:solidFill>
            </a:endParaRPr>
          </a:p>
        </p:txBody>
      </p:sp>
      <p:sp>
        <p:nvSpPr>
          <p:cNvPr id="4" name="Poraštės vietos rezervavimo ženklas 3"/>
          <p:cNvSpPr>
            <a:spLocks noGrp="1"/>
          </p:cNvSpPr>
          <p:nvPr>
            <p:ph type="ftr" sz="quarter" idx="11"/>
          </p:nvPr>
        </p:nvSpPr>
        <p:spPr/>
        <p:txBody>
          <a:bodyPr/>
          <a:lstStyle/>
          <a:p>
            <a:r>
              <a:rPr lang="no"/>
              <a:t>Prosjektnummer: 2020-1-UK01-KA227-SCH-094437</a:t>
            </a:r>
            <a:endParaRPr lang="en-US" dirty="0"/>
          </a:p>
        </p:txBody>
      </p:sp>
    </p:spTree>
    <p:extLst>
      <p:ext uri="{BB962C8B-B14F-4D97-AF65-F5344CB8AC3E}">
        <p14:creationId xmlns:p14="http://schemas.microsoft.com/office/powerpoint/2010/main" val="352853019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TotalTime>
  <Words>1416</Words>
  <Application>Microsoft Office PowerPoint</Application>
  <PresentationFormat>Widescreen</PresentationFormat>
  <Paragraphs>131</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Gill Sans MT</vt:lpstr>
      <vt:lpstr>Impact</vt:lpstr>
      <vt:lpstr>Verdana</vt:lpstr>
      <vt:lpstr>Wingdings</vt:lpstr>
      <vt:lpstr>Badge</vt:lpstr>
      <vt:lpstr>PowerPoint Presentation</vt:lpstr>
      <vt:lpstr>DEMOCRATIC/  Civic Citizenship-modul  Utena “Saulė' Gymnasium </vt:lpstr>
      <vt:lpstr>TEMA 5:  Kjernekompetanse for demokratisk medborgerskap. Holdninger.</vt:lpstr>
      <vt:lpstr>TEMA 5:  Kjernekompetanse for demokratisk medborgerskap. Holdninger.  </vt:lpstr>
      <vt:lpstr>HOLDNINGER</vt:lpstr>
      <vt:lpstr>Åpenhet for kulturell annerledeshet og for annen tro, verdenssyn og praksis  </vt:lpstr>
      <vt:lpstr>RESPEKT</vt:lpstr>
      <vt:lpstr>Borgerlig sinn </vt:lpstr>
      <vt:lpstr>Ansvar </vt:lpstr>
      <vt:lpstr>Følelse av mestringsevne </vt:lpstr>
      <vt:lpstr>Toleranse for tvetydighet</vt:lpstr>
      <vt:lpstr>Interaktiv aktivitet "Er vi alle like"?</vt:lpstr>
      <vt:lpstr>Ekstraroller (hvis nødvendig)</vt:lpstr>
      <vt:lpstr>Liste over argumenter  </vt:lpstr>
      <vt:lpstr>Ekstra liste over argumenter</vt:lpstr>
      <vt:lpstr>Spill regler</vt:lpstr>
      <vt:lpstr>G AME vurdering</vt:lpstr>
      <vt:lpstr>Kompetanser til en demokratisk borger:</vt:lpstr>
      <vt:lpstr>Arenaen for kompetanse til en demokratisk borger:  </vt:lpstr>
      <vt:lpstr>Diskusjon og din kunnskap test</vt:lpstr>
      <vt:lpstr>Referanser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Volga Sezen</cp:lastModifiedBy>
  <cp:revision>66</cp:revision>
  <dcterms:created xsi:type="dcterms:W3CDTF">2021-12-01T10:07:52Z</dcterms:created>
  <dcterms:modified xsi:type="dcterms:W3CDTF">2022-10-07T11:16:39Z</dcterms:modified>
</cp:coreProperties>
</file>