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258" r:id="rId2"/>
    <p:sldId id="256" r:id="rId3"/>
    <p:sldId id="257" r:id="rId4"/>
    <p:sldId id="259" r:id="rId5"/>
    <p:sldId id="271" r:id="rId6"/>
    <p:sldId id="272" r:id="rId7"/>
    <p:sldId id="273" r:id="rId8"/>
    <p:sldId id="274" r:id="rId9"/>
    <p:sldId id="260" r:id="rId10"/>
    <p:sldId id="261" r:id="rId11"/>
    <p:sldId id="262" r:id="rId12"/>
    <p:sldId id="263" r:id="rId13"/>
    <p:sldId id="264" r:id="rId14"/>
    <p:sldId id="266" r:id="rId15"/>
    <p:sldId id="267" r:id="rId16"/>
    <p:sldId id="265" r:id="rId17"/>
    <p:sldId id="268" r:id="rId18"/>
  </p:sldIdLst>
  <p:sldSz cx="12192000" cy="6858000"/>
  <p:notesSz cx="6858000" cy="9144000"/>
  <p:defaultTextStyle>
    <a:defPPr>
      <a:defRPr lang="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81"/>
  </p:normalViewPr>
  <p:slideViewPr>
    <p:cSldViewPr snapToGrid="0" snapToObjects="1">
      <p:cViewPr varScale="1">
        <p:scale>
          <a:sx n="42" d="100"/>
          <a:sy n="42" d="100"/>
        </p:scale>
        <p:origin x="60" y="9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10/7/2022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07/10/2022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07/10/2022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07/10/2022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07/10/2022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07/10/2022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07/10/2022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07/10/2022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07/10/2022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o"/>
              <a:t>Klikk for å redigere hovedtittelstilen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07/10/2022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no"/>
              <a:t>Prosjektnummer: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un.org/esa/socdev/egms/docs/2013/EmpowermentPolicies/Elia%20Armstrong%20presentation.pdf"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www.theguardian.com/sustainable-business/blog/business-attempts-consult-public-creativit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i1.rgstatic.net/publication/318116346_Becoming_a_Democratic_Citizen_-_Summary/links/595a9b63aca272f3c083f7a3/largepreview.pn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5" Type="http://schemas.openxmlformats.org/officeDocument/2006/relationships/hyperlink" Target="http://savanoriaujam.lt/" TargetMode="External"/><Relationship Id="rId4" Type="http://schemas.openxmlformats.org/officeDocument/2006/relationships/hyperlink" Target="http://www.utena.lt/?q=lt/node/5484"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www.theparliamentmagazine.eu/news/article/conference-on-the-future-of-europe-advancing-eu-citizenship" TargetMode="External"/><Relationship Id="rId3" Type="http://schemas.openxmlformats.org/officeDocument/2006/relationships/hyperlink" Target="file:///C:\Users\Alma\Downloads\_book_edcoll_9789462091726_BP000005-preview.pdf" TargetMode="External"/><Relationship Id="rId7" Type="http://schemas.openxmlformats.org/officeDocument/2006/relationships/hyperlink" Target="https://trulybelong.com/wp-content/uploads/2019/11/SOC-voting-image-TEXTLESS-1280x640.jpg" TargetMode="Externa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hyperlink" Target="https://www.youtube.com/watch?v=kiZNO_Lca8k&amp;t=102s" TargetMode="External"/><Relationship Id="rId5" Type="http://schemas.openxmlformats.org/officeDocument/2006/relationships/hyperlink" Target="https://www.learningtogive.org/resources/civic-responsibility" TargetMode="External"/><Relationship Id="rId10" Type="http://schemas.openxmlformats.org/officeDocument/2006/relationships/hyperlink" Target="http://www.3sektorius.lt/trecias-sektorius/kas-yra-nvo/pilieciu-dalyvavimo-valstybes-valdyme-svarba" TargetMode="External"/><Relationship Id="rId4" Type="http://schemas.openxmlformats.org/officeDocument/2006/relationships/hyperlink" Target="https://rm.coe.int/CoERMPublicCommonSearchServices/DisplayDCTMContent?documentId=09000016803034e5" TargetMode="External"/><Relationship Id="rId9" Type="http://schemas.openxmlformats.org/officeDocument/2006/relationships/hyperlink" Target="https://www.theguardian.com/sustainable-business/blog/business-attempts-consult-public-creativit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trulybelong.com/wp-content/uploads/2019/11/SOC-voting-image-TEXTLESS-1280x640.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3sektorius.lt/trecias-sektorius/kas-yra-nvo/pilieciu-dalyvavimo-valstybes-valdyme-svarba"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3sektorius.lt/trecias-sektorius/kas-yra-nvo/pilieciu-dalyvavimo-valstybes-valdyme-svarb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fundit.fr/en/calls/horizon-europe-cluster-2-destination-1-future-democracy-and-civic-participatio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no"/>
              <a:t>Prosjektnummer: 2020-1-UK01-KA227-SCH-094437</a:t>
            </a:r>
            <a:endParaRPr lang="en-US" dirty="0"/>
          </a:p>
        </p:txBody>
      </p:sp>
      <p:sp>
        <p:nvSpPr>
          <p:cNvPr id="6" name="Title 1">
            <a:extLst>
              <a:ext uri="{FF2B5EF4-FFF2-40B4-BE49-F238E27FC236}">
                <a16:creationId xmlns:a16="http://schemas.microsoft.com/office/drawing/2014/main" id="{7CB1D648-0778-EC38-B59D-FBA18FBD16AD}"/>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7" name="Picture 6">
            <a:extLst>
              <a:ext uri="{FF2B5EF4-FFF2-40B4-BE49-F238E27FC236}">
                <a16:creationId xmlns:a16="http://schemas.microsoft.com/office/drawing/2014/main" id="{E1640FA7-2B9F-6B51-D891-716D14205499}"/>
              </a:ext>
            </a:extLst>
          </p:cNvPr>
          <p:cNvPicPr>
            <a:picLocks noChangeAspect="1"/>
          </p:cNvPicPr>
          <p:nvPr/>
        </p:nvPicPr>
        <p:blipFill>
          <a:blip r:embed="rId2"/>
          <a:stretch>
            <a:fillRect/>
          </a:stretch>
        </p:blipFill>
        <p:spPr>
          <a:xfrm>
            <a:off x="3443287" y="142875"/>
            <a:ext cx="5457825" cy="4921599"/>
          </a:xfrm>
          <a:prstGeom prst="rect">
            <a:avLst/>
          </a:prstGeom>
        </p:spPr>
      </p:pic>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05057-6F14-D649-8F5F-9C5F5D98CD99}"/>
              </a:ext>
            </a:extLst>
          </p:cNvPr>
          <p:cNvSpPr>
            <a:spLocks noGrp="1"/>
          </p:cNvSpPr>
          <p:nvPr>
            <p:ph type="title"/>
          </p:nvPr>
        </p:nvSpPr>
        <p:spPr/>
        <p:txBody>
          <a:bodyPr>
            <a:normAutofit fontScale="90000"/>
          </a:bodyPr>
          <a:lstStyle/>
          <a:p>
            <a:r>
              <a:rPr lang="no" dirty="0"/>
              <a:t>Innbyggernes deltakelse i beslutningsprosesser :</a:t>
            </a:r>
            <a:br>
              <a:rPr lang="lt-LT" dirty="0"/>
            </a:br>
            <a:br>
              <a:rPr lang="lt-LT" dirty="0"/>
            </a:br>
            <a:endParaRPr lang="en-US" dirty="0"/>
          </a:p>
        </p:txBody>
      </p:sp>
      <p:sp>
        <p:nvSpPr>
          <p:cNvPr id="4" name="Footer Placeholder 3">
            <a:extLst>
              <a:ext uri="{FF2B5EF4-FFF2-40B4-BE49-F238E27FC236}">
                <a16:creationId xmlns:a16="http://schemas.microsoft.com/office/drawing/2014/main" id="{5A0A76F9-C86C-1141-A135-928E8DAD7C71}"/>
              </a:ext>
            </a:extLst>
          </p:cNvPr>
          <p:cNvSpPr>
            <a:spLocks noGrp="1"/>
          </p:cNvSpPr>
          <p:nvPr>
            <p:ph type="ftr" sz="quarter" idx="11"/>
          </p:nvPr>
        </p:nvSpPr>
        <p:spPr/>
        <p:txBody>
          <a:bodyPr/>
          <a:lstStyle/>
          <a:p>
            <a:r>
              <a:rPr lang="no"/>
              <a:t>Prosjektnummer: 2020-1-UK01-KA227-SCH-094437</a:t>
            </a:r>
            <a:endParaRPr lang="en-US" dirty="0"/>
          </a:p>
        </p:txBody>
      </p:sp>
      <p:sp>
        <p:nvSpPr>
          <p:cNvPr id="8" name="Turinio vietos rezervavimo ženklas 7"/>
          <p:cNvSpPr>
            <a:spLocks noGrp="1"/>
          </p:cNvSpPr>
          <p:nvPr>
            <p:ph idx="1"/>
          </p:nvPr>
        </p:nvSpPr>
        <p:spPr>
          <a:xfrm>
            <a:off x="1251678" y="1959429"/>
            <a:ext cx="10178322" cy="428897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Fremmer dialog mellom samfunnet og lokale myndigheter.</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Øker åpenheten og ansvarligheten til offentlige myndigheter.</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Bidrar til å løse samfunnsproblemer.</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Hjelper med å identifisere fellesskapets behov og prioriteringer.</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Gir tilgang til informasjonen du </a:t>
            </a:r>
            <a:r>
              <a:rPr lang="no" b="1" dirty="0" err="1">
                <a:solidFill>
                  <a:schemeClr val="tx1"/>
                </a:solidFill>
              </a:rPr>
              <a:t>trenger</a:t>
            </a:r>
            <a:r>
              <a:rPr lang="no" b="1" dirty="0">
                <a:solidFill>
                  <a:schemeClr val="tx1"/>
                </a:solidFill>
              </a:rPr>
              <a:t> </a:t>
            </a:r>
            <a:r>
              <a:rPr lang="no" b="1" dirty="0" err="1">
                <a:solidFill>
                  <a:schemeClr val="tx1"/>
                </a:solidFill>
              </a:rPr>
              <a:t>ta den </a:t>
            </a:r>
            <a:r>
              <a:rPr lang="no" b="1" dirty="0">
                <a:solidFill>
                  <a:schemeClr val="tx1"/>
                </a:solidFill>
              </a:rPr>
              <a:t>beste avgjørelsen.</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Oppmuntrer samfunnets kreativitet </a:t>
            </a:r>
            <a:r>
              <a:rPr lang="no" b="1" dirty="0" err="1">
                <a:solidFill>
                  <a:schemeClr val="tx1"/>
                </a:solidFill>
              </a:rPr>
              <a:t>og</a:t>
            </a:r>
            <a:r>
              <a:rPr lang="no" b="1" dirty="0">
                <a:solidFill>
                  <a:schemeClr val="tx1"/>
                </a:solidFill>
              </a:rPr>
              <a:t> gjør det mulig å bruke innbyggernes talenter og initiativ.</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Tillater offentlig støtte fordi folk liker det når deres meninger blir lyttet til.</a:t>
            </a:r>
            <a:endParaRPr lang="lt-LT" b="1"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endParaRPr lang="en-US" b="1" dirty="0">
              <a:solidFill>
                <a:schemeClr val="tx1"/>
              </a:solidFill>
            </a:endParaRPr>
          </a:p>
        </p:txBody>
      </p:sp>
    </p:spTree>
    <p:extLst>
      <p:ext uri="{BB962C8B-B14F-4D97-AF65-F5344CB8AC3E}">
        <p14:creationId xmlns:p14="http://schemas.microsoft.com/office/powerpoint/2010/main" val="4128599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056E-52B6-6542-994D-3FEE0D938CEE}"/>
              </a:ext>
            </a:extLst>
          </p:cNvPr>
          <p:cNvSpPr>
            <a:spLocks noGrp="1"/>
          </p:cNvSpPr>
          <p:nvPr>
            <p:ph type="title"/>
          </p:nvPr>
        </p:nvSpPr>
        <p:spPr>
          <a:xfrm>
            <a:off x="1117454" y="773582"/>
            <a:ext cx="10178322" cy="1492132"/>
          </a:xfrm>
        </p:spPr>
        <p:txBody>
          <a:bodyPr>
            <a:normAutofit fontScale="90000"/>
          </a:bodyPr>
          <a:lstStyle/>
          <a:p>
            <a:r>
              <a:rPr lang="no" dirty="0"/>
              <a:t>Mål for deltakelse i offentlig </a:t>
            </a:r>
            <a:r>
              <a:rPr lang="no" dirty="0" err="1"/>
              <a:t>styring </a:t>
            </a:r>
            <a:r>
              <a:rPr lang="no" dirty="0"/>
              <a:t>:</a:t>
            </a:r>
            <a:br>
              <a:rPr lang="lt-LT" dirty="0"/>
            </a:br>
            <a:endParaRPr lang="en-US" dirty="0"/>
          </a:p>
        </p:txBody>
      </p:sp>
      <p:sp>
        <p:nvSpPr>
          <p:cNvPr id="3" name="Content Placeholder 2">
            <a:extLst>
              <a:ext uri="{FF2B5EF4-FFF2-40B4-BE49-F238E27FC236}">
                <a16:creationId xmlns:a16="http://schemas.microsoft.com/office/drawing/2014/main" id="{177F51AB-735B-2548-A883-E5AC9389F7A4}"/>
              </a:ext>
            </a:extLst>
          </p:cNvPr>
          <p:cNvSpPr>
            <a:spLocks noGrp="1"/>
          </p:cNvSpPr>
          <p:nvPr>
            <p:ph idx="1"/>
          </p:nvPr>
        </p:nvSpPr>
        <p:spPr>
          <a:xfrm>
            <a:off x="1251678" y="2286001"/>
            <a:ext cx="6427416" cy="3593591"/>
          </a:xfrm>
        </p:spPr>
        <p:txBody>
          <a:bodyPr>
            <a:normAutofit fontScale="92500" lnSpcReduction="10000"/>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Meninger uttrykkes rett før beslutninger tas.</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Problemer diskutert.</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Forventninger innfris i beslutningsprosessen.</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Målet er å sikre at beslutningene som tas er av høy kvalitet og forstås av publikum.</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Målet er å finne ut hva andre medlemmer av samfunnet har på saker som er viktige for hele samfunnet.</a:t>
            </a:r>
          </a:p>
          <a:p>
            <a:pPr marL="0" lvl="0" indent="-182880">
              <a:lnSpc>
                <a:spcPct val="90000"/>
              </a:lnSpc>
              <a:spcAft>
                <a:spcPts val="600"/>
              </a:spcAft>
              <a:buClr>
                <a:schemeClr val="accent1">
                  <a:lumMod val="75000"/>
                </a:schemeClr>
              </a:buClr>
              <a:buSzPct val="85000"/>
              <a:buFont typeface="Wingdings" pitchFamily="2" charset="2"/>
              <a:buChar char="§"/>
              <a:defRPr/>
            </a:pPr>
            <a:r>
              <a:rPr lang="no" b="1" dirty="0">
                <a:solidFill>
                  <a:schemeClr val="tx1"/>
                </a:solidFill>
              </a:rPr>
              <a:t>Samfunnets passivitet sikrer ikke offentlig politikkutforming av høy kvalitet, og fremmer heller ikke offentlighetens åpenhet.</a:t>
            </a:r>
            <a:endParaRPr lang="lt-LT" b="1"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endParaRPr lang="lt-LT" dirty="0"/>
          </a:p>
          <a:p>
            <a:pPr marL="0" lvl="0" indent="-182880">
              <a:lnSpc>
                <a:spcPct val="90000"/>
              </a:lnSpc>
              <a:spcAft>
                <a:spcPts val="600"/>
              </a:spcAft>
              <a:buClr>
                <a:schemeClr val="accent1">
                  <a:lumMod val="75000"/>
                </a:schemeClr>
              </a:buClr>
              <a:buSzPct val="85000"/>
              <a:buFont typeface="Wingdings" pitchFamily="2" charset="2"/>
              <a:buChar char="§"/>
              <a:defRPr/>
            </a:pPr>
            <a:endParaRPr lang="lt-LT" dirty="0"/>
          </a:p>
        </p:txBody>
      </p:sp>
      <p:sp>
        <p:nvSpPr>
          <p:cNvPr id="4" name="Footer Placeholder 3">
            <a:extLst>
              <a:ext uri="{FF2B5EF4-FFF2-40B4-BE49-F238E27FC236}">
                <a16:creationId xmlns:a16="http://schemas.microsoft.com/office/drawing/2014/main" id="{1383EEEA-E32B-934A-9482-78082CCE15D7}"/>
              </a:ext>
            </a:extLst>
          </p:cNvPr>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2"/>
          <a:stretch>
            <a:fillRect/>
          </a:stretch>
        </p:blipFill>
        <p:spPr>
          <a:xfrm>
            <a:off x="7583704" y="1965960"/>
            <a:ext cx="4102047" cy="2779775"/>
          </a:xfrm>
          <a:prstGeom prst="rect">
            <a:avLst/>
          </a:prstGeom>
        </p:spPr>
      </p:pic>
      <p:sp>
        <p:nvSpPr>
          <p:cNvPr id="7" name="Stačiakampis 6"/>
          <p:cNvSpPr/>
          <p:nvPr/>
        </p:nvSpPr>
        <p:spPr>
          <a:xfrm>
            <a:off x="5699760" y="5442332"/>
            <a:ext cx="6096000" cy="923330"/>
          </a:xfrm>
          <a:prstGeom prst="rect">
            <a:avLst/>
          </a:prstGeom>
        </p:spPr>
        <p:txBody>
          <a:bodyPr>
            <a:spAutoFit/>
          </a:bodyPr>
          <a:lstStyle/>
          <a:p>
            <a:r>
              <a:rPr lang="no" dirty="0">
                <a:hlinkClick r:id="rId3"/>
              </a:rPr>
              <a:t>https://www.un.org/esa/socdev/egms/docs/2013/EmpowermentPolicies/Elia%20Armstrong%20presentation.pdf</a:t>
            </a:r>
            <a:endParaRPr lang="lt-LT" dirty="0"/>
          </a:p>
          <a:p>
            <a:endParaRPr lang="en-US" dirty="0"/>
          </a:p>
        </p:txBody>
      </p:sp>
    </p:spTree>
    <p:extLst>
      <p:ext uri="{BB962C8B-B14F-4D97-AF65-F5344CB8AC3E}">
        <p14:creationId xmlns:p14="http://schemas.microsoft.com/office/powerpoint/2010/main" val="670862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F682F5-481F-A042-8046-99683EE4A7CA}"/>
              </a:ext>
            </a:extLst>
          </p:cNvPr>
          <p:cNvSpPr>
            <a:spLocks noGrp="1"/>
          </p:cNvSpPr>
          <p:nvPr>
            <p:ph idx="1"/>
          </p:nvPr>
        </p:nvSpPr>
        <p:spPr>
          <a:xfrm>
            <a:off x="1187510" y="1848241"/>
            <a:ext cx="10178322" cy="4700336"/>
          </a:xfrm>
        </p:spPr>
        <p:txBody>
          <a:bodyPr>
            <a:normAutofit/>
          </a:bodyPr>
          <a:lstStyle/>
          <a:p>
            <a:r>
              <a:rPr lang="no" sz="2400" b="1" dirty="0">
                <a:solidFill>
                  <a:schemeClr val="tx1"/>
                </a:solidFill>
              </a:rPr>
              <a:t>Elevene blir bedt om å huske de 3 mest demokratiske medlemmene i skolesamfunnet (lærer, tjenestepersonell, foreldre, elever).</a:t>
            </a:r>
          </a:p>
          <a:p>
            <a:r>
              <a:rPr lang="no" sz="2400" b="1" dirty="0">
                <a:solidFill>
                  <a:schemeClr val="tx1"/>
                </a:solidFill>
              </a:rPr>
              <a:t>Ett navn om gangen sies og en liste over alle navn </a:t>
            </a:r>
            <a:r>
              <a:rPr lang="no" sz="2400" b="1" dirty="0" err="1">
                <a:solidFill>
                  <a:schemeClr val="tx1"/>
                </a:solidFill>
              </a:rPr>
              <a:t>lages </a:t>
            </a:r>
            <a:r>
              <a:rPr lang="no" sz="2400" b="1" dirty="0">
                <a:solidFill>
                  <a:schemeClr val="tx1"/>
                </a:solidFill>
              </a:rPr>
              <a:t>.</a:t>
            </a:r>
          </a:p>
          <a:p>
            <a:r>
              <a:rPr lang="no" sz="2400" b="1" dirty="0">
                <a:solidFill>
                  <a:schemeClr val="tx1"/>
                </a:solidFill>
              </a:rPr>
              <a:t>Stemmesedler deles ut.</a:t>
            </a:r>
          </a:p>
          <a:p>
            <a:r>
              <a:rPr lang="no" sz="2400" b="1" dirty="0">
                <a:solidFill>
                  <a:schemeClr val="tx1"/>
                </a:solidFill>
              </a:rPr>
              <a:t>Elevene skriver inn navnenummeret sitt og legger inn </a:t>
            </a:r>
            <a:r>
              <a:rPr lang="no" sz="2400" b="1" dirty="0" err="1">
                <a:solidFill>
                  <a:schemeClr val="tx1"/>
                </a:solidFill>
              </a:rPr>
              <a:t>sitt</a:t>
            </a:r>
            <a:r>
              <a:rPr lang="no" sz="2400" b="1" dirty="0">
                <a:solidFill>
                  <a:schemeClr val="tx1"/>
                </a:solidFill>
              </a:rPr>
              <a:t> stemmeseddel i en stemmeurne.</a:t>
            </a:r>
          </a:p>
          <a:p>
            <a:r>
              <a:rPr lang="no" sz="2400" b="1" dirty="0">
                <a:solidFill>
                  <a:schemeClr val="tx1"/>
                </a:solidFill>
              </a:rPr>
              <a:t>På slutten av stemmeseddelen åpnes valgurnen, stemmesedlene tas én etter én, og tallene på tavlen ved siden av listen markeres med pluss. Personen med flest </a:t>
            </a:r>
            <a:r>
              <a:rPr lang="no" sz="2400" b="1" dirty="0" err="1">
                <a:solidFill>
                  <a:schemeClr val="tx1"/>
                </a:solidFill>
              </a:rPr>
              <a:t>stemmer </a:t>
            </a:r>
            <a:r>
              <a:rPr lang="no" sz="2400" b="1" dirty="0">
                <a:solidFill>
                  <a:schemeClr val="tx1"/>
                </a:solidFill>
              </a:rPr>
              <a:t>erklæres som det mest demokratiske medlemmet av skolesamfunnet.</a:t>
            </a:r>
            <a:endParaRPr lang="lt-LT" sz="2400" b="1" dirty="0">
              <a:solidFill>
                <a:schemeClr val="tx1"/>
              </a:solidFill>
            </a:endParaRPr>
          </a:p>
        </p:txBody>
      </p:sp>
      <p:sp>
        <p:nvSpPr>
          <p:cNvPr id="4" name="Footer Placeholder 3">
            <a:extLst>
              <a:ext uri="{FF2B5EF4-FFF2-40B4-BE49-F238E27FC236}">
                <a16:creationId xmlns:a16="http://schemas.microsoft.com/office/drawing/2014/main" id="{77A97FB1-5601-364F-A3EA-87835A95A186}"/>
              </a:ext>
            </a:extLst>
          </p:cNvPr>
          <p:cNvSpPr>
            <a:spLocks noGrp="1"/>
          </p:cNvSpPr>
          <p:nvPr>
            <p:ph type="ftr" sz="quarter" idx="11"/>
          </p:nvPr>
        </p:nvSpPr>
        <p:spPr/>
        <p:txBody>
          <a:bodyPr/>
          <a:lstStyle/>
          <a:p>
            <a:r>
              <a:rPr lang="no"/>
              <a:t>Prosjektnummer: 2020-1-UK01-KA227-SCH-094437</a:t>
            </a:r>
            <a:endParaRPr lang="en-US" dirty="0"/>
          </a:p>
        </p:txBody>
      </p:sp>
      <p:sp>
        <p:nvSpPr>
          <p:cNvPr id="6" name="Title 5">
            <a:extLst>
              <a:ext uri="{FF2B5EF4-FFF2-40B4-BE49-F238E27FC236}">
                <a16:creationId xmlns:a16="http://schemas.microsoft.com/office/drawing/2014/main" id="{86204E95-83FE-45AF-979E-0D562DDD1747}"/>
              </a:ext>
            </a:extLst>
          </p:cNvPr>
          <p:cNvSpPr>
            <a:spLocks noGrp="1"/>
          </p:cNvSpPr>
          <p:nvPr>
            <p:ph type="title"/>
          </p:nvPr>
        </p:nvSpPr>
        <p:spPr>
          <a:xfrm>
            <a:off x="916119" y="382385"/>
            <a:ext cx="10178322" cy="1086526"/>
          </a:xfrm>
        </p:spPr>
        <p:txBody>
          <a:bodyPr>
            <a:normAutofit fontScale="90000"/>
          </a:bodyPr>
          <a:lstStyle/>
          <a:p>
            <a:r>
              <a:rPr lang="no" sz="3600" dirty="0"/>
              <a:t>Valg av det mest demokratiske medlemmet av skolesamfunnet - Trinn 1 :</a:t>
            </a:r>
            <a:br>
              <a:rPr lang="lt-LT" dirty="0"/>
            </a:br>
            <a:endParaRPr lang="lt-LT" dirty="0"/>
          </a:p>
        </p:txBody>
      </p:sp>
    </p:spTree>
    <p:extLst>
      <p:ext uri="{BB962C8B-B14F-4D97-AF65-F5344CB8AC3E}">
        <p14:creationId xmlns:p14="http://schemas.microsoft.com/office/powerpoint/2010/main" val="898561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875324" y="5813"/>
            <a:ext cx="11062210" cy="6852187"/>
          </a:xfrm>
          <a:prstGeom prst="rect">
            <a:avLst/>
          </a:prstGeom>
        </p:spPr>
      </p:pic>
      <p:sp>
        <p:nvSpPr>
          <p:cNvPr id="2" name="Title 1">
            <a:extLst>
              <a:ext uri="{FF2B5EF4-FFF2-40B4-BE49-F238E27FC236}">
                <a16:creationId xmlns:a16="http://schemas.microsoft.com/office/drawing/2014/main" id="{A7E3FE61-0E10-BE40-9426-5CEEF510F319}"/>
              </a:ext>
            </a:extLst>
          </p:cNvPr>
          <p:cNvSpPr>
            <a:spLocks noGrp="1"/>
          </p:cNvSpPr>
          <p:nvPr>
            <p:ph type="title"/>
          </p:nvPr>
        </p:nvSpPr>
        <p:spPr/>
        <p:txBody>
          <a:bodyPr>
            <a:normAutofit fontScale="90000"/>
          </a:bodyPr>
          <a:lstStyle/>
          <a:p>
            <a:r>
              <a:rPr lang="no"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Trinn 2: Egenskaper til en demokratisk person:</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E048174-6ECB-1A49-90F7-7728DE54385C}"/>
              </a:ext>
            </a:extLst>
          </p:cNvPr>
          <p:cNvSpPr>
            <a:spLocks noGrp="1"/>
          </p:cNvSpPr>
          <p:nvPr>
            <p:ph idx="1"/>
          </p:nvPr>
        </p:nvSpPr>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Elevene </a:t>
            </a:r>
            <a:r>
              <a:rPr lang="no" sz="3600" dirty="0" err="1">
                <a:solidFill>
                  <a:schemeClr val="tx1"/>
                </a:solidFill>
                <a:latin typeface="Calibri" panose="020F0502020204030204" pitchFamily="34" charset="0"/>
                <a:cs typeface="Calibri" panose="020F0502020204030204" pitchFamily="34" charset="0"/>
              </a:rPr>
              <a:t>forklarer for </a:t>
            </a:r>
            <a:r>
              <a:rPr lang="no" sz="3600" dirty="0">
                <a:solidFill>
                  <a:schemeClr val="tx1"/>
                </a:solidFill>
                <a:latin typeface="Calibri" panose="020F0502020204030204" pitchFamily="34" charset="0"/>
                <a:cs typeface="Calibri" panose="020F0502020204030204" pitchFamily="34" charset="0"/>
              </a:rPr>
              <a:t>_ hvilke funksjoner og hva oppførsel det mest demokratiske samfunnsmedlemmet </a:t>
            </a:r>
            <a:r>
              <a:rPr lang="no" sz="3600" dirty="0" err="1">
                <a:solidFill>
                  <a:schemeClr val="tx1"/>
                </a:solidFill>
                <a:latin typeface="Calibri" panose="020F0502020204030204" pitchFamily="34" charset="0"/>
                <a:cs typeface="Calibri" panose="020F0502020204030204" pitchFamily="34" charset="0"/>
              </a:rPr>
              <a:t>er</a:t>
            </a:r>
            <a:r>
              <a:rPr lang="no" sz="3600" dirty="0">
                <a:solidFill>
                  <a:schemeClr val="tx1"/>
                </a:solidFill>
                <a:latin typeface="Calibri" panose="020F0502020204030204" pitchFamily="34" charset="0"/>
                <a:cs typeface="Calibri" panose="020F0502020204030204" pitchFamily="34" charset="0"/>
              </a:rPr>
              <a:t> valgt .</a:t>
            </a:r>
            <a:endParaRPr lang="en-US" sz="3600" dirty="0">
              <a:solidFill>
                <a:schemeClr val="tx1"/>
              </a:solidFill>
              <a:latin typeface="Calibri" panose="020F0502020204030204" pitchFamily="34" charset="0"/>
              <a:cs typeface="Calibri" panose="020F0502020204030204" pitchFamily="34" charset="0"/>
            </a:endParaRPr>
          </a:p>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D </a:t>
            </a:r>
            <a:r>
              <a:rPr lang="no" sz="3600" dirty="0" err="1">
                <a:solidFill>
                  <a:schemeClr val="tx1"/>
                </a:solidFill>
                <a:latin typeface="Calibri" panose="020F0502020204030204" pitchFamily="34" charset="0"/>
                <a:cs typeface="Calibri" panose="020F0502020204030204" pitchFamily="34" charset="0"/>
              </a:rPr>
              <a:t>diskusjon _</a:t>
            </a:r>
            <a:r>
              <a:rPr lang="no" sz="3600" dirty="0">
                <a:solidFill>
                  <a:schemeClr val="tx1"/>
                </a:solidFill>
                <a:latin typeface="Calibri" panose="020F0502020204030204" pitchFamily="34" charset="0"/>
                <a:cs typeface="Calibri" panose="020F0502020204030204" pitchFamily="34" charset="0"/>
              </a:rPr>
              <a:t> </a:t>
            </a:r>
            <a:r>
              <a:rPr lang="no" sz="3600" dirty="0" err="1">
                <a:solidFill>
                  <a:schemeClr val="tx1"/>
                </a:solidFill>
                <a:latin typeface="Calibri" panose="020F0502020204030204" pitchFamily="34" charset="0"/>
                <a:cs typeface="Calibri" panose="020F0502020204030204" pitchFamily="34" charset="0"/>
              </a:rPr>
              <a:t>med</a:t>
            </a:r>
            <a:r>
              <a:rPr lang="no" sz="3600" dirty="0">
                <a:solidFill>
                  <a:schemeClr val="tx1"/>
                </a:solidFill>
                <a:latin typeface="Calibri" panose="020F0502020204030204" pitchFamily="34" charset="0"/>
                <a:cs typeface="Calibri" panose="020F0502020204030204" pitchFamily="34" charset="0"/>
              </a:rPr>
              <a:t> </a:t>
            </a:r>
            <a:r>
              <a:rPr lang="no" sz="3600" dirty="0" err="1">
                <a:solidFill>
                  <a:schemeClr val="tx1"/>
                </a:solidFill>
                <a:latin typeface="Calibri" panose="020F0502020204030204" pitchFamily="34" charset="0"/>
                <a:cs typeface="Calibri" panose="020F0502020204030204" pitchFamily="34" charset="0"/>
              </a:rPr>
              <a:t>studenter</a:t>
            </a:r>
            <a:r>
              <a:rPr lang="no" sz="3600" dirty="0">
                <a:solidFill>
                  <a:schemeClr val="tx1"/>
                </a:solidFill>
                <a:latin typeface="Calibri" panose="020F0502020204030204" pitchFamily="34" charset="0"/>
                <a:cs typeface="Calibri" panose="020F0502020204030204" pitchFamily="34" charset="0"/>
              </a:rPr>
              <a:t> </a:t>
            </a:r>
            <a:r>
              <a:rPr lang="no" sz="3600" dirty="0" err="1">
                <a:solidFill>
                  <a:schemeClr val="tx1"/>
                </a:solidFill>
                <a:latin typeface="Calibri" panose="020F0502020204030204" pitchFamily="34" charset="0"/>
                <a:cs typeface="Calibri" panose="020F0502020204030204" pitchFamily="34" charset="0"/>
              </a:rPr>
              <a:t>om </a:t>
            </a:r>
            <a:r>
              <a:rPr lang="no" sz="3600" dirty="0">
                <a:solidFill>
                  <a:schemeClr val="tx1"/>
                </a:solidFill>
                <a:latin typeface="Calibri" panose="020F0502020204030204" pitchFamily="34" charset="0"/>
                <a:cs typeface="Calibri" panose="020F0502020204030204" pitchFamily="34" charset="0"/>
              </a:rPr>
              <a:t>hvilke verdier hans/hennes egenskaper og oppførsel gjenspeiler .</a:t>
            </a:r>
          </a:p>
          <a:p>
            <a:pPr marL="0" lvl="0" indent="0">
              <a:lnSpc>
                <a:spcPct val="90000"/>
              </a:lnSpc>
              <a:spcAft>
                <a:spcPts val="600"/>
              </a:spcAft>
              <a:buClr>
                <a:schemeClr val="accent1">
                  <a:lumMod val="75000"/>
                </a:schemeClr>
              </a:buClr>
              <a:buSzPct val="85000"/>
              <a:buNone/>
              <a:defRPr/>
            </a:pPr>
            <a:endParaRPr lang="lt-LT" sz="1200" dirty="0">
              <a:solidFill>
                <a:schemeClr val="tx1"/>
              </a:solidFill>
              <a:latin typeface="Calibri" panose="020F0502020204030204" pitchFamily="34" charset="0"/>
              <a:cs typeface="Calibri" panose="020F0502020204030204" pitchFamily="34" charset="0"/>
              <a:hlinkClick r:id="rId4"/>
            </a:endParaRPr>
          </a:p>
          <a:p>
            <a:pPr marL="0" lvl="0" indent="0">
              <a:lnSpc>
                <a:spcPct val="90000"/>
              </a:lnSpc>
              <a:spcAft>
                <a:spcPts val="600"/>
              </a:spcAft>
              <a:buClr>
                <a:schemeClr val="accent1">
                  <a:lumMod val="75000"/>
                </a:schemeClr>
              </a:buClr>
              <a:buSzPct val="85000"/>
              <a:buNone/>
              <a:defRPr/>
            </a:pPr>
            <a:r>
              <a:rPr lang="no" sz="1200" dirty="0">
                <a:solidFill>
                  <a:schemeClr val="tx1"/>
                </a:solidFill>
                <a:latin typeface="Calibri" panose="020F0502020204030204" pitchFamily="34" charset="0"/>
                <a:cs typeface="Calibri" panose="020F0502020204030204" pitchFamily="34" charset="0"/>
                <a:hlinkClick r:id="rId4"/>
              </a:rPr>
              <a:t>https://www.theguardian.com/sustainable-business/blog/business-attempts-consult-public-creativity</a:t>
            </a:r>
            <a:endParaRPr lang="lt-LT" sz="1200" dirty="0">
              <a:solidFill>
                <a:schemeClr val="tx1"/>
              </a:solidFill>
              <a:latin typeface="Calibri" panose="020F0502020204030204" pitchFamily="34" charset="0"/>
              <a:cs typeface="Calibri" panose="020F0502020204030204" pitchFamily="34" charset="0"/>
            </a:endParaRPr>
          </a:p>
          <a:p>
            <a:pPr marL="0" lvl="0" indent="-182880">
              <a:lnSpc>
                <a:spcPct val="90000"/>
              </a:lnSpc>
              <a:spcAft>
                <a:spcPts val="600"/>
              </a:spcAft>
              <a:buClr>
                <a:schemeClr val="accent1">
                  <a:lumMod val="75000"/>
                </a:schemeClr>
              </a:buClr>
              <a:buSzPct val="85000"/>
              <a:buFont typeface="Wingdings" pitchFamily="2" charset="2"/>
              <a:buChar char="§"/>
              <a:defRPr/>
            </a:pPr>
            <a:endParaRPr lang="lt-LT" sz="1200" dirty="0">
              <a:solidFill>
                <a:schemeClr val="tx1"/>
              </a:solidFill>
              <a:latin typeface="Calibri" panose="020F0502020204030204" pitchFamily="34" charset="0"/>
              <a:cs typeface="Calibri" panose="020F0502020204030204" pitchFamily="34" charset="0"/>
            </a:endParaRPr>
          </a:p>
        </p:txBody>
      </p:sp>
      <p:sp>
        <p:nvSpPr>
          <p:cNvPr id="4" name="Footer Placeholder 3">
            <a:extLst>
              <a:ext uri="{FF2B5EF4-FFF2-40B4-BE49-F238E27FC236}">
                <a16:creationId xmlns:a16="http://schemas.microsoft.com/office/drawing/2014/main" id="{C673CA65-7F72-6D46-BB89-D5E8BAB9DD02}"/>
              </a:ext>
            </a:extLst>
          </p:cNvPr>
          <p:cNvSpPr>
            <a:spLocks noGrp="1"/>
          </p:cNvSpPr>
          <p:nvPr>
            <p:ph type="ftr" sz="quarter" idx="11"/>
          </p:nvPr>
        </p:nvSpPr>
        <p:spPr/>
        <p:txBody>
          <a:bodyPr/>
          <a:lstStyle/>
          <a:p>
            <a:r>
              <a:rPr lang="no" dirty="0"/>
              <a:t>Prosjektnummer: 2020-1-UK01-KA227-SCH-094437</a:t>
            </a:r>
          </a:p>
        </p:txBody>
      </p:sp>
    </p:spTree>
    <p:extLst>
      <p:ext uri="{BB962C8B-B14F-4D97-AF65-F5344CB8AC3E}">
        <p14:creationId xmlns:p14="http://schemas.microsoft.com/office/powerpoint/2010/main" val="4286669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ADC00-0E6A-9E49-8B3F-0BFB588A47C9}"/>
              </a:ext>
            </a:extLst>
          </p:cNvPr>
          <p:cNvSpPr>
            <a:spLocks noGrp="1"/>
          </p:cNvSpPr>
          <p:nvPr>
            <p:ph type="title"/>
          </p:nvPr>
        </p:nvSpPr>
        <p:spPr/>
        <p:txBody>
          <a:bodyPr/>
          <a:lstStyle/>
          <a:p>
            <a:r>
              <a:rPr lang="no" dirty="0"/>
              <a:t>elevenes tanker er oppført i tabellen på arket:</a:t>
            </a:r>
          </a:p>
        </p:txBody>
      </p:sp>
      <p:graphicFrame>
        <p:nvGraphicFramePr>
          <p:cNvPr id="5" name="Table 5">
            <a:extLst>
              <a:ext uri="{FF2B5EF4-FFF2-40B4-BE49-F238E27FC236}">
                <a16:creationId xmlns:a16="http://schemas.microsoft.com/office/drawing/2014/main" id="{20647BAD-2C72-405E-BCC7-0F5B8B1521F8}"/>
              </a:ext>
            </a:extLst>
          </p:cNvPr>
          <p:cNvGraphicFramePr>
            <a:graphicFrameLocks noGrp="1"/>
          </p:cNvGraphicFramePr>
          <p:nvPr>
            <p:ph idx="1"/>
            <p:extLst>
              <p:ext uri="{D42A27DB-BD31-4B8C-83A1-F6EECF244321}">
                <p14:modId xmlns:p14="http://schemas.microsoft.com/office/powerpoint/2010/main" val="3148650419"/>
              </p:ext>
            </p:extLst>
          </p:nvPr>
        </p:nvGraphicFramePr>
        <p:xfrm>
          <a:off x="1351618" y="2898396"/>
          <a:ext cx="10179048" cy="2966720"/>
        </p:xfrm>
        <a:graphic>
          <a:graphicData uri="http://schemas.openxmlformats.org/drawingml/2006/table">
            <a:tbl>
              <a:tblPr firstRow="1" bandRow="1">
                <a:tableStyleId>{5C22544A-7EE6-4342-B048-85BDC9FD1C3A}</a:tableStyleId>
              </a:tblPr>
              <a:tblGrid>
                <a:gridCol w="3393016">
                  <a:extLst>
                    <a:ext uri="{9D8B030D-6E8A-4147-A177-3AD203B41FA5}">
                      <a16:colId xmlns:a16="http://schemas.microsoft.com/office/drawing/2014/main" val="2290800533"/>
                    </a:ext>
                  </a:extLst>
                </a:gridCol>
                <a:gridCol w="3393016">
                  <a:extLst>
                    <a:ext uri="{9D8B030D-6E8A-4147-A177-3AD203B41FA5}">
                      <a16:colId xmlns:a16="http://schemas.microsoft.com/office/drawing/2014/main" val="1240341566"/>
                    </a:ext>
                  </a:extLst>
                </a:gridCol>
                <a:gridCol w="3393016">
                  <a:extLst>
                    <a:ext uri="{9D8B030D-6E8A-4147-A177-3AD203B41FA5}">
                      <a16:colId xmlns:a16="http://schemas.microsoft.com/office/drawing/2014/main" val="278455744"/>
                    </a:ext>
                  </a:extLst>
                </a:gridCol>
              </a:tblGrid>
              <a:tr h="370840">
                <a:tc>
                  <a:txBody>
                    <a:bodyPr/>
                    <a:lstStyle/>
                    <a:p>
                      <a:r>
                        <a:rPr lang="no" noProof="0" dirty="0" err="1"/>
                        <a:t>Kjennetegn </a:t>
                      </a:r>
                      <a:r>
                        <a:rPr lang="no" noProof="0" dirty="0"/>
                        <a:t>/ </a:t>
                      </a:r>
                      <a:r>
                        <a:rPr lang="no" noProof="0" dirty="0" err="1"/>
                        <a:t>trekk</a:t>
                      </a:r>
                      <a:endParaRPr lang="lt-LT" dirty="0"/>
                    </a:p>
                  </a:txBody>
                  <a:tcPr/>
                </a:tc>
                <a:tc>
                  <a:txBody>
                    <a:bodyPr/>
                    <a:lstStyle/>
                    <a:p>
                      <a:r>
                        <a:rPr lang="no" dirty="0"/>
                        <a:t>Oppførsel</a:t>
                      </a:r>
                    </a:p>
                  </a:txBody>
                  <a:tcPr/>
                </a:tc>
                <a:tc>
                  <a:txBody>
                    <a:bodyPr/>
                    <a:lstStyle/>
                    <a:p>
                      <a:r>
                        <a:rPr lang="no" dirty="0" err="1"/>
                        <a:t>Verdier</a:t>
                      </a:r>
                      <a:endParaRPr lang="lt-LT" dirty="0"/>
                    </a:p>
                  </a:txBody>
                  <a:tcPr/>
                </a:tc>
                <a:extLst>
                  <a:ext uri="{0D108BD9-81ED-4DB2-BD59-A6C34878D82A}">
                    <a16:rowId xmlns:a16="http://schemas.microsoft.com/office/drawing/2014/main" val="1456682298"/>
                  </a:ext>
                </a:extLst>
              </a:tr>
              <a:tr h="370840">
                <a:tc>
                  <a:txBody>
                    <a:bodyPr/>
                    <a:lstStyle/>
                    <a:p>
                      <a:endParaRPr lang="lt-LT" dirty="0"/>
                    </a:p>
                  </a:txBody>
                  <a:tcPr/>
                </a:tc>
                <a:tc>
                  <a:txBody>
                    <a:bodyPr/>
                    <a:lstStyle/>
                    <a:p>
                      <a:endParaRPr lang="lt-LT" dirty="0"/>
                    </a:p>
                  </a:txBody>
                  <a:tcPr/>
                </a:tc>
                <a:tc>
                  <a:txBody>
                    <a:bodyPr/>
                    <a:lstStyle/>
                    <a:p>
                      <a:endParaRPr lang="lt-LT"/>
                    </a:p>
                  </a:txBody>
                  <a:tcPr/>
                </a:tc>
                <a:extLst>
                  <a:ext uri="{0D108BD9-81ED-4DB2-BD59-A6C34878D82A}">
                    <a16:rowId xmlns:a16="http://schemas.microsoft.com/office/drawing/2014/main" val="1297430934"/>
                  </a:ext>
                </a:extLst>
              </a:tr>
              <a:tr h="370840">
                <a:tc>
                  <a:txBody>
                    <a:bodyPr/>
                    <a:lstStyle/>
                    <a:p>
                      <a:endParaRPr lang="lt-LT" dirty="0"/>
                    </a:p>
                  </a:txBody>
                  <a:tcPr/>
                </a:tc>
                <a:tc>
                  <a:txBody>
                    <a:bodyPr/>
                    <a:lstStyle/>
                    <a:p>
                      <a:endParaRPr lang="lt-LT" dirty="0"/>
                    </a:p>
                  </a:txBody>
                  <a:tcPr/>
                </a:tc>
                <a:tc>
                  <a:txBody>
                    <a:bodyPr/>
                    <a:lstStyle/>
                    <a:p>
                      <a:endParaRPr lang="lt-LT"/>
                    </a:p>
                  </a:txBody>
                  <a:tcPr/>
                </a:tc>
                <a:extLst>
                  <a:ext uri="{0D108BD9-81ED-4DB2-BD59-A6C34878D82A}">
                    <a16:rowId xmlns:a16="http://schemas.microsoft.com/office/drawing/2014/main" val="2196199316"/>
                  </a:ext>
                </a:extLst>
              </a:tr>
              <a:tr h="370840">
                <a:tc>
                  <a:txBody>
                    <a:bodyPr/>
                    <a:lstStyle/>
                    <a:p>
                      <a:endParaRPr lang="lt-LT"/>
                    </a:p>
                  </a:txBody>
                  <a:tcPr/>
                </a:tc>
                <a:tc>
                  <a:txBody>
                    <a:bodyPr/>
                    <a:lstStyle/>
                    <a:p>
                      <a:endParaRPr lang="lt-LT" dirty="0"/>
                    </a:p>
                  </a:txBody>
                  <a:tcPr/>
                </a:tc>
                <a:tc>
                  <a:txBody>
                    <a:bodyPr/>
                    <a:lstStyle/>
                    <a:p>
                      <a:endParaRPr lang="lt-LT"/>
                    </a:p>
                  </a:txBody>
                  <a:tcPr/>
                </a:tc>
                <a:extLst>
                  <a:ext uri="{0D108BD9-81ED-4DB2-BD59-A6C34878D82A}">
                    <a16:rowId xmlns:a16="http://schemas.microsoft.com/office/drawing/2014/main" val="4236012888"/>
                  </a:ext>
                </a:extLst>
              </a:tr>
              <a:tr h="370840">
                <a:tc>
                  <a:txBody>
                    <a:bodyPr/>
                    <a:lstStyle/>
                    <a:p>
                      <a:endParaRPr lang="lt-LT"/>
                    </a:p>
                  </a:txBody>
                  <a:tcPr/>
                </a:tc>
                <a:tc>
                  <a:txBody>
                    <a:bodyPr/>
                    <a:lstStyle/>
                    <a:p>
                      <a:endParaRPr lang="lt-LT" dirty="0"/>
                    </a:p>
                  </a:txBody>
                  <a:tcPr/>
                </a:tc>
                <a:tc>
                  <a:txBody>
                    <a:bodyPr/>
                    <a:lstStyle/>
                    <a:p>
                      <a:endParaRPr lang="lt-LT"/>
                    </a:p>
                  </a:txBody>
                  <a:tcPr/>
                </a:tc>
                <a:extLst>
                  <a:ext uri="{0D108BD9-81ED-4DB2-BD59-A6C34878D82A}">
                    <a16:rowId xmlns:a16="http://schemas.microsoft.com/office/drawing/2014/main" val="194029037"/>
                  </a:ext>
                </a:extLst>
              </a:tr>
              <a:tr h="370840">
                <a:tc>
                  <a:txBody>
                    <a:bodyPr/>
                    <a:lstStyle/>
                    <a:p>
                      <a:endParaRPr lang="lt-LT" dirty="0"/>
                    </a:p>
                  </a:txBody>
                  <a:tcPr/>
                </a:tc>
                <a:tc>
                  <a:txBody>
                    <a:bodyPr/>
                    <a:lstStyle/>
                    <a:p>
                      <a:endParaRPr lang="lt-LT"/>
                    </a:p>
                  </a:txBody>
                  <a:tcPr/>
                </a:tc>
                <a:tc>
                  <a:txBody>
                    <a:bodyPr/>
                    <a:lstStyle/>
                    <a:p>
                      <a:endParaRPr lang="lt-LT"/>
                    </a:p>
                  </a:txBody>
                  <a:tcPr/>
                </a:tc>
                <a:extLst>
                  <a:ext uri="{0D108BD9-81ED-4DB2-BD59-A6C34878D82A}">
                    <a16:rowId xmlns:a16="http://schemas.microsoft.com/office/drawing/2014/main" val="580159935"/>
                  </a:ext>
                </a:extLst>
              </a:tr>
              <a:tr h="370840">
                <a:tc>
                  <a:txBody>
                    <a:bodyPr/>
                    <a:lstStyle/>
                    <a:p>
                      <a:endParaRPr lang="lt-LT"/>
                    </a:p>
                  </a:txBody>
                  <a:tcPr/>
                </a:tc>
                <a:tc>
                  <a:txBody>
                    <a:bodyPr/>
                    <a:lstStyle/>
                    <a:p>
                      <a:endParaRPr lang="lt-LT"/>
                    </a:p>
                  </a:txBody>
                  <a:tcPr/>
                </a:tc>
                <a:tc>
                  <a:txBody>
                    <a:bodyPr/>
                    <a:lstStyle/>
                    <a:p>
                      <a:endParaRPr lang="lt-LT"/>
                    </a:p>
                  </a:txBody>
                  <a:tcPr/>
                </a:tc>
                <a:extLst>
                  <a:ext uri="{0D108BD9-81ED-4DB2-BD59-A6C34878D82A}">
                    <a16:rowId xmlns:a16="http://schemas.microsoft.com/office/drawing/2014/main" val="2306974845"/>
                  </a:ext>
                </a:extLst>
              </a:tr>
              <a:tr h="370840">
                <a:tc>
                  <a:txBody>
                    <a:bodyPr/>
                    <a:lstStyle/>
                    <a:p>
                      <a:endParaRPr lang="lt-LT"/>
                    </a:p>
                  </a:txBody>
                  <a:tcPr/>
                </a:tc>
                <a:tc>
                  <a:txBody>
                    <a:bodyPr/>
                    <a:lstStyle/>
                    <a:p>
                      <a:endParaRPr lang="lt-LT"/>
                    </a:p>
                  </a:txBody>
                  <a:tcPr/>
                </a:tc>
                <a:tc>
                  <a:txBody>
                    <a:bodyPr/>
                    <a:lstStyle/>
                    <a:p>
                      <a:endParaRPr lang="lt-LT" dirty="0"/>
                    </a:p>
                  </a:txBody>
                  <a:tcPr/>
                </a:tc>
                <a:extLst>
                  <a:ext uri="{0D108BD9-81ED-4DB2-BD59-A6C34878D82A}">
                    <a16:rowId xmlns:a16="http://schemas.microsoft.com/office/drawing/2014/main" val="2668438909"/>
                  </a:ext>
                </a:extLst>
              </a:tr>
            </a:tbl>
          </a:graphicData>
        </a:graphic>
      </p:graphicFrame>
      <p:sp>
        <p:nvSpPr>
          <p:cNvPr id="4" name="Footer Placeholder 3">
            <a:extLst>
              <a:ext uri="{FF2B5EF4-FFF2-40B4-BE49-F238E27FC236}">
                <a16:creationId xmlns:a16="http://schemas.microsoft.com/office/drawing/2014/main" id="{30395598-ACA8-154B-8390-F4A312FFF066}"/>
              </a:ext>
            </a:extLst>
          </p:cNvPr>
          <p:cNvSpPr>
            <a:spLocks noGrp="1"/>
          </p:cNvSpPr>
          <p:nvPr>
            <p:ph type="ftr" sz="quarter" idx="11"/>
          </p:nvPr>
        </p:nvSpPr>
        <p:spPr/>
        <p:txBody>
          <a:bodyPr/>
          <a:lstStyle/>
          <a:p>
            <a:r>
              <a:rPr lang="no"/>
              <a:t>Prosjektnummer: 2020-1-UK01-KA227-SCH-094437</a:t>
            </a:r>
            <a:endParaRPr lang="en-US" dirty="0"/>
          </a:p>
        </p:txBody>
      </p:sp>
      <p:sp>
        <p:nvSpPr>
          <p:cNvPr id="7" name="TextBox 6">
            <a:extLst>
              <a:ext uri="{FF2B5EF4-FFF2-40B4-BE49-F238E27FC236}">
                <a16:creationId xmlns:a16="http://schemas.microsoft.com/office/drawing/2014/main" id="{46DA835A-6053-4A5E-982B-A97AF92C1747}"/>
              </a:ext>
            </a:extLst>
          </p:cNvPr>
          <p:cNvSpPr txBox="1"/>
          <p:nvPr/>
        </p:nvSpPr>
        <p:spPr>
          <a:xfrm>
            <a:off x="1351618" y="2273783"/>
            <a:ext cx="7859494" cy="461665"/>
          </a:xfrm>
          <a:prstGeom prst="rect">
            <a:avLst/>
          </a:prstGeom>
          <a:noFill/>
        </p:spPr>
        <p:txBody>
          <a:bodyPr wrap="square">
            <a:spAutoFit/>
          </a:bodyPr>
          <a:lstStyle/>
          <a:p>
            <a:r>
              <a:rPr lang="no" sz="2400" dirty="0"/>
              <a:t>Refleksjon av verdier i personlige egenskaper og atferd</a:t>
            </a:r>
            <a:endParaRPr lang="lt-LT" sz="2400" dirty="0"/>
          </a:p>
        </p:txBody>
      </p:sp>
    </p:spTree>
    <p:extLst>
      <p:ext uri="{BB962C8B-B14F-4D97-AF65-F5344CB8AC3E}">
        <p14:creationId xmlns:p14="http://schemas.microsoft.com/office/powerpoint/2010/main" val="2692625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EE621-0A9E-1F4E-8B98-940B26DD7598}"/>
              </a:ext>
            </a:extLst>
          </p:cNvPr>
          <p:cNvSpPr>
            <a:spLocks noGrp="1"/>
          </p:cNvSpPr>
          <p:nvPr>
            <p:ph type="title"/>
          </p:nvPr>
        </p:nvSpPr>
        <p:spPr/>
        <p:txBody>
          <a:bodyPr/>
          <a:lstStyle/>
          <a:p>
            <a:r>
              <a:rPr lang="no" dirty="0"/>
              <a:t>Trinn 3: </a:t>
            </a:r>
            <a:r>
              <a:rPr lang="no" dirty="0" err="1"/>
              <a:t>Konklusjon</a:t>
            </a:r>
            <a:endParaRPr lang="lt-LT" dirty="0"/>
          </a:p>
        </p:txBody>
      </p:sp>
      <p:sp>
        <p:nvSpPr>
          <p:cNvPr id="3" name="Content Placeholder 2">
            <a:extLst>
              <a:ext uri="{FF2B5EF4-FFF2-40B4-BE49-F238E27FC236}">
                <a16:creationId xmlns:a16="http://schemas.microsoft.com/office/drawing/2014/main" id="{93262D6B-3DC8-2647-81E8-F8CC34681901}"/>
              </a:ext>
            </a:extLst>
          </p:cNvPr>
          <p:cNvSpPr>
            <a:spLocks noGrp="1"/>
          </p:cNvSpPr>
          <p:nvPr>
            <p:ph idx="1"/>
          </p:nvPr>
        </p:nvSpPr>
        <p:spPr>
          <a:xfrm>
            <a:off x="1251678" y="1389894"/>
            <a:ext cx="10336942" cy="2494210"/>
          </a:xfrm>
        </p:spPr>
        <p:txBody>
          <a:bodyPr>
            <a:no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sz="3200" b="1" dirty="0">
                <a:solidFill>
                  <a:srgbClr val="00B050"/>
                </a:solidFill>
                <a:latin typeface="Calibri" panose="020F0502020204030204" pitchFamily="34" charset="0"/>
                <a:cs typeface="Calibri" panose="020F0502020204030204" pitchFamily="34" charset="0"/>
              </a:rPr>
              <a:t>Det konkluderes med </a:t>
            </a:r>
            <a:r>
              <a:rPr lang="no" sz="3200" dirty="0">
                <a:solidFill>
                  <a:schemeClr val="tx1"/>
                </a:solidFill>
                <a:latin typeface="Calibri" panose="020F0502020204030204" pitchFamily="34" charset="0"/>
                <a:cs typeface="Calibri" panose="020F0502020204030204" pitchFamily="34" charset="0"/>
              </a:rPr>
              <a:t>at demokrati bestemmes av menneskelige verdier, som </a:t>
            </a:r>
            <a:r>
              <a:rPr lang="no" sz="3200" dirty="0" err="1">
                <a:solidFill>
                  <a:schemeClr val="tx1"/>
                </a:solidFill>
                <a:latin typeface="Calibri" panose="020F0502020204030204" pitchFamily="34" charset="0"/>
                <a:cs typeface="Calibri" panose="020F0502020204030204" pitchFamily="34" charset="0"/>
              </a:rPr>
              <a:t>han </a:t>
            </a:r>
            <a:r>
              <a:rPr lang="no" sz="3200" dirty="0">
                <a:solidFill>
                  <a:schemeClr val="tx1"/>
                </a:solidFill>
                <a:latin typeface="Calibri" panose="020F0502020204030204" pitchFamily="34" charset="0"/>
                <a:cs typeface="Calibri" panose="020F0502020204030204" pitchFamily="34" charset="0"/>
              </a:rPr>
              <a:t>/ hun erklærer ikke bare (selv om de vanligvis ikke erklærer </a:t>
            </a:r>
            <a:r>
              <a:rPr lang="no" sz="3200" dirty="0" err="1">
                <a:solidFill>
                  <a:schemeClr val="tx1"/>
                </a:solidFill>
                <a:latin typeface="Calibri" panose="020F0502020204030204" pitchFamily="34" charset="0"/>
                <a:cs typeface="Calibri" panose="020F0502020204030204" pitchFamily="34" charset="0"/>
              </a:rPr>
              <a:t>dem</a:t>
            </a:r>
            <a:r>
              <a:rPr lang="no" sz="3200" dirty="0">
                <a:solidFill>
                  <a:schemeClr val="tx1"/>
                </a:solidFill>
                <a:latin typeface="Calibri" panose="020F0502020204030204" pitchFamily="34" charset="0"/>
                <a:cs typeface="Calibri" panose="020F0502020204030204" pitchFamily="34" charset="0"/>
              </a:rPr>
              <a:t> i det hele tatt), men </a:t>
            </a:r>
            <a:r>
              <a:rPr lang="no" sz="3200" dirty="0" err="1">
                <a:solidFill>
                  <a:schemeClr val="tx1"/>
                </a:solidFill>
                <a:latin typeface="Calibri" panose="020F0502020204030204" pitchFamily="34" charset="0"/>
                <a:cs typeface="Calibri" panose="020F0502020204030204" pitchFamily="34" charset="0"/>
              </a:rPr>
              <a:t>følger </a:t>
            </a:r>
            <a:r>
              <a:rPr lang="no" sz="3200" dirty="0">
                <a:solidFill>
                  <a:schemeClr val="tx1"/>
                </a:solidFill>
                <a:latin typeface="Calibri" panose="020F0502020204030204" pitchFamily="34" charset="0"/>
                <a:cs typeface="Calibri" panose="020F0502020204030204" pitchFamily="34" charset="0"/>
              </a:rPr>
              <a:t>også s hver dag; disse verdiene avsløres gjennom hva en person gjør og hvordan de oppfører seg i forskjellige situasjoner. </a:t>
            </a:r>
          </a:p>
        </p:txBody>
      </p:sp>
      <p:sp>
        <p:nvSpPr>
          <p:cNvPr id="4" name="Footer Placeholder 3">
            <a:extLst>
              <a:ext uri="{FF2B5EF4-FFF2-40B4-BE49-F238E27FC236}">
                <a16:creationId xmlns:a16="http://schemas.microsoft.com/office/drawing/2014/main" id="{FE26985F-3D5A-0944-B2F1-05A7B63834C3}"/>
              </a:ext>
            </a:extLst>
          </p:cNvPr>
          <p:cNvSpPr>
            <a:spLocks noGrp="1"/>
          </p:cNvSpPr>
          <p:nvPr>
            <p:ph type="ftr" sz="quarter" idx="11"/>
          </p:nvPr>
        </p:nvSpPr>
        <p:spPr/>
        <p:txBody>
          <a:bodyPr/>
          <a:lstStyle/>
          <a:p>
            <a:r>
              <a:rPr lang="no"/>
              <a:t>Prosjektnummer: 2020-1-UK01-KA227-SCH-094437</a:t>
            </a:r>
            <a:endParaRPr lang="en-US" dirty="0"/>
          </a:p>
        </p:txBody>
      </p:sp>
      <p:sp>
        <p:nvSpPr>
          <p:cNvPr id="6" name="Stačiakampis 5"/>
          <p:cNvSpPr/>
          <p:nvPr/>
        </p:nvSpPr>
        <p:spPr>
          <a:xfrm>
            <a:off x="1251678" y="5299055"/>
            <a:ext cx="6096000" cy="1200329"/>
          </a:xfrm>
          <a:prstGeom prst="rect">
            <a:avLst/>
          </a:prstGeom>
        </p:spPr>
        <p:txBody>
          <a:bodyPr>
            <a:spAutoFit/>
          </a:bodyPr>
          <a:lstStyle/>
          <a:p>
            <a:r>
              <a:rPr lang="no" dirty="0">
                <a:hlinkClick r:id="rId2"/>
              </a:rPr>
              <a:t>https://i1.rgstatic.net/publication/318116346_Becoming_a_Democratic_Citizen_-_Summary/links/595a9b63aca272f3c083f7a3/largepreview.png</a:t>
            </a:r>
            <a:endParaRPr lang="lt-LT" dirty="0"/>
          </a:p>
          <a:p>
            <a:endParaRPr lang="en-US" dirty="0"/>
          </a:p>
        </p:txBody>
      </p:sp>
      <p:pic>
        <p:nvPicPr>
          <p:cNvPr id="7" name="Paveikslėlis 6"/>
          <p:cNvPicPr>
            <a:picLocks noChangeAspect="1"/>
          </p:cNvPicPr>
          <p:nvPr/>
        </p:nvPicPr>
        <p:blipFill>
          <a:blip r:embed="rId3"/>
          <a:stretch>
            <a:fillRect/>
          </a:stretch>
        </p:blipFill>
        <p:spPr>
          <a:xfrm>
            <a:off x="7391400" y="3595026"/>
            <a:ext cx="4038600" cy="2448833"/>
          </a:xfrm>
          <a:prstGeom prst="rect">
            <a:avLst/>
          </a:prstGeom>
        </p:spPr>
      </p:pic>
    </p:spTree>
    <p:extLst>
      <p:ext uri="{BB962C8B-B14F-4D97-AF65-F5344CB8AC3E}">
        <p14:creationId xmlns:p14="http://schemas.microsoft.com/office/powerpoint/2010/main" val="3928099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03C5D-9E15-8147-92DA-67B64967739D}"/>
              </a:ext>
            </a:extLst>
          </p:cNvPr>
          <p:cNvSpPr>
            <a:spLocks noGrp="1"/>
          </p:cNvSpPr>
          <p:nvPr>
            <p:ph type="title"/>
          </p:nvPr>
        </p:nvSpPr>
        <p:spPr>
          <a:xfrm>
            <a:off x="1072153" y="144609"/>
            <a:ext cx="10178322" cy="1492132"/>
          </a:xfrm>
        </p:spPr>
        <p:txBody>
          <a:bodyPr>
            <a:normAutofit/>
          </a:bodyPr>
          <a:lstStyle/>
          <a:p>
            <a:r>
              <a:rPr lang="no" sz="5400" dirty="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Referanser</a:t>
            </a:r>
            <a:endParaRPr lang="en-US" dirty="0"/>
          </a:p>
        </p:txBody>
      </p:sp>
      <p:sp>
        <p:nvSpPr>
          <p:cNvPr id="3" name="Content Placeholder 2">
            <a:extLst>
              <a:ext uri="{FF2B5EF4-FFF2-40B4-BE49-F238E27FC236}">
                <a16:creationId xmlns:a16="http://schemas.microsoft.com/office/drawing/2014/main" id="{3E809F05-A6E8-0944-A985-8125353EA7EE}"/>
              </a:ext>
            </a:extLst>
          </p:cNvPr>
          <p:cNvSpPr>
            <a:spLocks noGrp="1"/>
          </p:cNvSpPr>
          <p:nvPr>
            <p:ph idx="1"/>
          </p:nvPr>
        </p:nvSpPr>
        <p:spPr/>
        <p:txBody>
          <a:bodyPr>
            <a:normAutofit fontScale="92500" lnSpcReduction="20000"/>
          </a:bodyPr>
          <a:lstStyle/>
          <a:p>
            <a:r>
              <a:rPr lang="no" sz="2400" dirty="0">
                <a:solidFill>
                  <a:schemeClr val="tx1"/>
                </a:solidFill>
                <a:hlinkClick r:id="rId3"/>
              </a:rPr>
              <a:t>https://www.ziniuradijas.lt/laidos/verslo-pozicija/kaip-lietuvius-mato-investuotojai?video=1</a:t>
            </a:r>
            <a:r>
              <a:rPr lang="no" sz="2400" dirty="0">
                <a:solidFill>
                  <a:schemeClr val="tx1"/>
                </a:solidFill>
              </a:rPr>
              <a:t> </a:t>
            </a:r>
          </a:p>
          <a:p>
            <a:r>
              <a:rPr lang="no" sz="2400" dirty="0">
                <a:hlinkClick r:id="rId4"/>
              </a:rPr>
              <a:t>http://www.utena.lt/?q=lt/node/5484</a:t>
            </a:r>
            <a:endParaRPr lang="en-US" sz="2400" dirty="0"/>
          </a:p>
          <a:p>
            <a:r>
              <a:rPr lang="no" sz="2400" dirty="0">
                <a:hlinkClick r:id="rId5"/>
              </a:rPr>
              <a:t>http://savanoriaujam.lt/</a:t>
            </a:r>
            <a:endParaRPr lang="en-US" sz="2400" dirty="0"/>
          </a:p>
          <a:p>
            <a:r>
              <a:rPr lang="no" sz="2400" dirty="0">
                <a:hlinkClick r:id="rId6"/>
              </a:rPr>
              <a:t>http://www.youtube.com/watch?v=vv5VYEpRFCI</a:t>
            </a:r>
            <a:endParaRPr lang="en-US" sz="2400" dirty="0"/>
          </a:p>
          <a:p>
            <a:r>
              <a:rPr lang="no" sz="2400" dirty="0">
                <a:hlinkClick r:id="rId7"/>
              </a:rPr>
              <a:t>http://www.pilieciams.eu/uploads/ramonaite-pilietiskumo-savoka.pdf</a:t>
            </a:r>
            <a:endParaRPr lang="en-US" sz="2400" dirty="0"/>
          </a:p>
          <a:p>
            <a:r>
              <a:rPr lang="no" sz="2400" dirty="0">
                <a:hlinkClick r:id="rId8"/>
              </a:rPr>
              <a:t>http://www.youtube.com/watch?v=q5pkIBz59PE</a:t>
            </a:r>
            <a:r>
              <a:rPr lang="no" sz="2400" dirty="0"/>
              <a:t> </a:t>
            </a:r>
          </a:p>
          <a:p>
            <a:r>
              <a:rPr lang="no" sz="2400" dirty="0" err="1"/>
              <a:t>Prosjekter </a:t>
            </a:r>
            <a:r>
              <a:rPr lang="no" sz="2400" dirty="0"/>
              <a:t>" </a:t>
            </a:r>
            <a:r>
              <a:rPr lang="no" sz="2400" dirty="0" err="1"/>
              <a:t>Piliečiai</a:t>
            </a:r>
            <a:r>
              <a:rPr lang="no" sz="2400" dirty="0"/>
              <a:t> </a:t>
            </a:r>
            <a:r>
              <a:rPr lang="no" sz="2400" dirty="0" err="1"/>
              <a:t>kartu </a:t>
            </a:r>
            <a:r>
              <a:rPr lang="no" sz="2400" dirty="0"/>
              <a:t>“ MOKOMOJI PRIEMONĖ APIE GALIMYBES DALYVAUTI VIEŠAJAME VALDYME IR ŽMOGAUS TEISES Vilnius, 2018 , </a:t>
            </a:r>
            <a:r>
              <a:rPr lang="no" sz="2400" dirty="0" err="1"/>
              <a:t>side </a:t>
            </a:r>
            <a:r>
              <a:rPr lang="no" sz="2400" dirty="0"/>
              <a:t>24</a:t>
            </a:r>
            <a:endParaRPr lang="en-US" sz="2400" dirty="0"/>
          </a:p>
        </p:txBody>
      </p:sp>
      <p:sp>
        <p:nvSpPr>
          <p:cNvPr id="4" name="Footer Placeholder 3">
            <a:extLst>
              <a:ext uri="{FF2B5EF4-FFF2-40B4-BE49-F238E27FC236}">
                <a16:creationId xmlns:a16="http://schemas.microsoft.com/office/drawing/2014/main" id="{4276933F-BF22-3D40-AD45-B66E6F14CD97}"/>
              </a:ext>
            </a:extLst>
          </p:cNvPr>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94309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sz="4800" dirty="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Referanser</a:t>
            </a:r>
            <a:endParaRPr lang="en-US" dirty="0"/>
          </a:p>
        </p:txBody>
      </p:sp>
      <p:sp>
        <p:nvSpPr>
          <p:cNvPr id="3" name="Turinio vietos rezervavimo ženklas 2"/>
          <p:cNvSpPr>
            <a:spLocks noGrp="1"/>
          </p:cNvSpPr>
          <p:nvPr>
            <p:ph idx="1"/>
          </p:nvPr>
        </p:nvSpPr>
        <p:spPr/>
        <p:txBody>
          <a:bodyPr>
            <a:normAutofit fontScale="92500" lnSpcReduction="20000"/>
          </a:bodyPr>
          <a:lstStyle/>
          <a:p>
            <a:r>
              <a:rPr lang="no" dirty="0">
                <a:hlinkClick r:id="rId3" action="ppaction://hlinkfile"/>
              </a:rPr>
              <a:t>file:///C:/Users/Alma/Downloads/_book_edcoll_9789462091726_BP000005-preview.pdf</a:t>
            </a:r>
            <a:endParaRPr lang="lt-LT" dirty="0"/>
          </a:p>
          <a:p>
            <a:r>
              <a:rPr lang="no" dirty="0">
                <a:hlinkClick r:id="rId4"/>
              </a:rPr>
              <a:t>https://rm.coe.int/CoERMPublicCommonSearchServices/DisplayDCTMContent?documentId=09000016803034e5</a:t>
            </a:r>
            <a:endParaRPr lang="lt-LT" dirty="0"/>
          </a:p>
          <a:p>
            <a:r>
              <a:rPr lang="no" dirty="0">
                <a:hlinkClick r:id="rId5"/>
              </a:rPr>
              <a:t>https://www.learningtogive.org/resources/civic-responsibility</a:t>
            </a:r>
            <a:endParaRPr lang="lt-LT" dirty="0"/>
          </a:p>
          <a:p>
            <a:r>
              <a:rPr lang="no" dirty="0">
                <a:hlinkClick r:id="rId6"/>
              </a:rPr>
              <a:t>https://www.youtube.com/watch?v=kiZNO_Lca8k&amp;t=102s</a:t>
            </a:r>
            <a:endParaRPr lang="lt-LT" dirty="0"/>
          </a:p>
          <a:p>
            <a:r>
              <a:rPr lang="no" dirty="0">
                <a:hlinkClick r:id="rId7"/>
              </a:rPr>
              <a:t>https://trulybelong.com/wp-content/uploads/2019/11/SOC-voting-image-TEXTLESS-1280x640.jpg</a:t>
            </a:r>
            <a:endParaRPr lang="lt-LT" dirty="0"/>
          </a:p>
          <a:p>
            <a:r>
              <a:rPr lang="no" dirty="0">
                <a:hlinkClick r:id="rId8"/>
              </a:rPr>
              <a:t>https://www.theparliamentmagazine.eu/news/article/conference-on-the-future-of-europe-advancing-eu-citizenship</a:t>
            </a:r>
            <a:endParaRPr lang="lt-LT" dirty="0"/>
          </a:p>
          <a:p>
            <a:r>
              <a:rPr lang="no" dirty="0">
                <a:hlinkClick r:id="rId9"/>
              </a:rPr>
              <a:t>https://www.theguardian.com/sustainable-business/blog/business-attempts-consult-public-creativity</a:t>
            </a:r>
            <a:endParaRPr lang="lt-LT" dirty="0"/>
          </a:p>
          <a:p>
            <a:r>
              <a:rPr lang="no" dirty="0">
                <a:hlinkClick r:id="rId10"/>
              </a:rPr>
              <a:t>http://www.3sektorius.lt/trecias-sektorius/kas-yra-nvo/pilieciu-dalyvavimo-valstybes-valdyme-svarba</a:t>
            </a:r>
            <a:endParaRPr lang="lt-LT" dirty="0"/>
          </a:p>
          <a:p>
            <a:endParaRPr lang="lt-LT" dirty="0"/>
          </a:p>
          <a:p>
            <a:endParaRPr lang="lt-LT" dirty="0"/>
          </a:p>
          <a:p>
            <a:endParaRPr lang="lt-LT" dirty="0"/>
          </a:p>
          <a:p>
            <a:endParaRPr lang="lt-LT" dirty="0"/>
          </a:p>
          <a:p>
            <a:endParaRPr lang="lt-LT" dirty="0"/>
          </a:p>
          <a:p>
            <a:endParaRPr lang="lt-LT" dirty="0"/>
          </a:p>
          <a:p>
            <a:endParaRPr lang="lt-LT"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4236339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no"/>
              <a:t>DEMOCRATIC/ </a:t>
            </a:r>
            <a:br>
              <a:rPr lang="lt-LT"/>
            </a:br>
            <a:r>
              <a:rPr lang="no"/>
              <a:t>Civic Citizenship-modul </a:t>
            </a:r>
            <a:br>
              <a:rPr lang="en-US"/>
            </a:br>
            <a:r>
              <a:rPr lang="no" sz="3600" b="1"/>
              <a:t>Utena “Saulė' Gymnasium</a:t>
            </a:r>
            <a:r>
              <a:rPr lang="no" sz="3600"/>
              <a:t> </a:t>
            </a:r>
            <a:endParaRPr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no" dirty="0"/>
              <a:t>Prosjektnummer: 2020-1-UK01-KA227-SCH-094437</a:t>
            </a:r>
          </a:p>
        </p:txBody>
      </p:sp>
    </p:spTree>
    <p:extLst>
      <p:ext uri="{BB962C8B-B14F-4D97-AF65-F5344CB8AC3E}">
        <p14:creationId xmlns:p14="http://schemas.microsoft.com/office/powerpoint/2010/main"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pPr algn="ctr"/>
            <a:r>
              <a:rPr lang="no" dirty="0" err="1"/>
              <a:t>Tema </a:t>
            </a:r>
            <a:r>
              <a:rPr lang="no" dirty="0"/>
              <a:t>9: Innbyggernes medvirkning i offentlig </a:t>
            </a:r>
            <a:r>
              <a:rPr lang="no" dirty="0" err="1"/>
              <a:t>styring</a:t>
            </a:r>
            <a:br>
              <a:rPr lang="en-US" dirty="0"/>
            </a:b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no"/>
              <a:t>Prosjektnummer: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Prosjektnummer </a:t>
            </a: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2020-1 -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UK01 </a:t>
            </a:r>
            <a:r>
              <a:rPr kumimoji="0" lang="no"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-KA227-SCH-094437</a:t>
            </a:r>
            <a:r>
              <a:rPr kumimoji="0" lang="no"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no"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o"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o"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r>
              <a:rPr lang="no" sz="5400" dirty="0">
                <a:solidFill>
                  <a:schemeClr val="tx1"/>
                </a:solidFill>
              </a:rPr>
              <a:t>T </a:t>
            </a:r>
            <a:r>
              <a:rPr lang="no" sz="5400" dirty="0" err="1">
                <a:solidFill>
                  <a:schemeClr val="tx1"/>
                </a:solidFill>
              </a:rPr>
              <a:t>opic</a:t>
            </a:r>
            <a:r>
              <a:rPr lang="no" sz="5400" dirty="0">
                <a:solidFill>
                  <a:schemeClr val="tx1"/>
                </a:solidFill>
              </a:rPr>
              <a:t> 9 - Innbyggernes deltakelse i offentlig </a:t>
            </a:r>
            <a:r>
              <a:rPr lang="no" sz="5400" dirty="0" err="1">
                <a:solidFill>
                  <a:schemeClr val="tx1"/>
                </a:solidFill>
              </a:rPr>
              <a:t>styring</a:t>
            </a: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a:xfrm>
            <a:off x="1251678" y="1878712"/>
            <a:ext cx="10178322" cy="3593591"/>
          </a:xfrm>
        </p:spPr>
        <p:txBody>
          <a:bodyPr>
            <a:normAutofit/>
          </a:bodyPr>
          <a:lstStyle/>
          <a:p>
            <a:r>
              <a:rPr lang="no" b="1" dirty="0" err="1">
                <a:solidFill>
                  <a:schemeClr val="tx1"/>
                </a:solidFill>
              </a:rPr>
              <a:t>I </a:t>
            </a:r>
            <a:r>
              <a:rPr lang="no" b="1" dirty="0">
                <a:solidFill>
                  <a:schemeClr val="tx1"/>
                </a:solidFill>
              </a:rPr>
              <a:t>hans </a:t>
            </a:r>
            <a:r>
              <a:rPr lang="no" b="1" dirty="0" err="1">
                <a:solidFill>
                  <a:schemeClr val="tx1"/>
                </a:solidFill>
              </a:rPr>
              <a:t>emne </a:t>
            </a:r>
            <a:r>
              <a:rPr lang="no" b="1" dirty="0">
                <a:solidFill>
                  <a:schemeClr val="tx1"/>
                </a:solidFill>
              </a:rPr>
              <a:t>_ </a:t>
            </a:r>
            <a:r>
              <a:rPr lang="no" b="1" dirty="0" err="1">
                <a:solidFill>
                  <a:schemeClr val="tx1"/>
                </a:solidFill>
              </a:rPr>
              <a:t>studentene </a:t>
            </a:r>
            <a:r>
              <a:rPr lang="no" b="1" dirty="0">
                <a:solidFill>
                  <a:schemeClr val="tx1"/>
                </a:solidFill>
              </a:rPr>
              <a:t>vil diskutere viktigheten av innbyggermedvirkning i offentlig styring.</a:t>
            </a:r>
            <a:endParaRPr lang="lt-LT" b="1" dirty="0">
              <a:solidFill>
                <a:schemeClr val="tx1"/>
              </a:solidFill>
            </a:endParaRPr>
          </a:p>
          <a:p>
            <a:r>
              <a:rPr lang="no" b="1" dirty="0">
                <a:solidFill>
                  <a:schemeClr val="tx1"/>
                </a:solidFill>
              </a:rPr>
              <a:t>Arbeidsform: Simuleringsspill: Valg av </a:t>
            </a:r>
            <a:r>
              <a:rPr lang="no" b="1" dirty="0" err="1">
                <a:solidFill>
                  <a:schemeClr val="tx1"/>
                </a:solidFill>
              </a:rPr>
              <a:t>skolens mest demokratiske medlem</a:t>
            </a:r>
            <a:r>
              <a:rPr lang="no" b="1" dirty="0">
                <a:solidFill>
                  <a:schemeClr val="tx1"/>
                </a:solidFill>
              </a:rPr>
              <a:t> samfunnet. </a:t>
            </a:r>
            <a:endParaRPr lang="en-US" b="1" dirty="0">
              <a:solidFill>
                <a:schemeClr val="tx1"/>
              </a:solidFill>
            </a:endParaRPr>
          </a:p>
          <a:p>
            <a:r>
              <a:rPr lang="no" b="1" dirty="0">
                <a:solidFill>
                  <a:schemeClr val="tx1"/>
                </a:solidFill>
              </a:rPr>
              <a:t>Et spørreskjema: "Refleksjon av verdier i personlige egenskaper og </a:t>
            </a:r>
            <a:r>
              <a:rPr lang="no" b="1" dirty="0" err="1">
                <a:solidFill>
                  <a:schemeClr val="tx1"/>
                </a:solidFill>
              </a:rPr>
              <a:t>atferd </a:t>
            </a:r>
            <a:r>
              <a:rPr lang="no" b="1" dirty="0">
                <a:solidFill>
                  <a:schemeClr val="tx1"/>
                </a:solidFill>
              </a:rPr>
              <a:t>".</a:t>
            </a:r>
            <a:endParaRPr lang="lt-LT" b="1" dirty="0">
              <a:solidFill>
                <a:schemeClr val="tx1"/>
              </a:solidFill>
            </a:endParaRPr>
          </a:p>
          <a:p>
            <a:endParaRPr lang="lt-LT" dirty="0"/>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no"/>
              <a:t>Prosjektnummer: 2020-1-UK01-KA227-SCH-094437</a:t>
            </a:r>
            <a:endParaRPr lang="en-US" dirty="0"/>
          </a:p>
        </p:txBody>
      </p:sp>
      <p:sp>
        <p:nvSpPr>
          <p:cNvPr id="7" name="Stačiakampis 6"/>
          <p:cNvSpPr/>
          <p:nvPr/>
        </p:nvSpPr>
        <p:spPr>
          <a:xfrm>
            <a:off x="1493520" y="5216759"/>
            <a:ext cx="6096000" cy="646331"/>
          </a:xfrm>
          <a:prstGeom prst="rect">
            <a:avLst/>
          </a:prstGeom>
        </p:spPr>
        <p:txBody>
          <a:bodyPr>
            <a:spAutoFit/>
          </a:bodyPr>
          <a:lstStyle/>
          <a:p>
            <a:pPr algn="ctr">
              <a:spcAft>
                <a:spcPts val="0"/>
              </a:spcAft>
            </a:pPr>
            <a:r>
              <a:rPr lang="no"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https://trulybelong.com/wp-content/uploads/2019/11/SOC-voting-image-TEXTLESS-1280x640.jpg</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pic>
        <p:nvPicPr>
          <p:cNvPr id="8" name="Paveikslėlis 7"/>
          <p:cNvPicPr>
            <a:picLocks noChangeAspect="1"/>
          </p:cNvPicPr>
          <p:nvPr/>
        </p:nvPicPr>
        <p:blipFill>
          <a:blip r:embed="rId3"/>
          <a:stretch>
            <a:fillRect/>
          </a:stretch>
        </p:blipFill>
        <p:spPr>
          <a:xfrm>
            <a:off x="8354446" y="4130101"/>
            <a:ext cx="2798307" cy="1402202"/>
          </a:xfrm>
          <a:prstGeom prst="rect">
            <a:avLst/>
          </a:prstGeom>
        </p:spPr>
      </p:pic>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Betydningen av innbyggermedvirkning i offentlig styring</a:t>
            </a:r>
          </a:p>
        </p:txBody>
      </p:sp>
      <p:sp>
        <p:nvSpPr>
          <p:cNvPr id="3" name="Turinio vietos rezervavimo ženklas 2"/>
          <p:cNvSpPr>
            <a:spLocks noGrp="1"/>
          </p:cNvSpPr>
          <p:nvPr>
            <p:ph idx="1"/>
          </p:nvPr>
        </p:nvSpPr>
        <p:spPr/>
        <p:txBody>
          <a:bodyPr/>
          <a:lstStyle/>
          <a:p>
            <a:pPr algn="just"/>
            <a:r>
              <a:rPr lang="no" dirty="0">
                <a:solidFill>
                  <a:schemeClr val="tx1"/>
                </a:solidFill>
              </a:rPr>
              <a:t>«Innbyggernes deltakelse i styresett er et av de viktigste trekkene ved demokrati og et fritt og åpent samfunn. Verden søker mer effektiv dialog og samarbeid med innbyggerne, involverer dem i beslutningsprosesser og oppmuntrer til deltakelse i offentlig styring. Offentligheten skal kreve at offentlige myndigheter fatter og gjennomfører beslutninger som imøtekommer samfunnets behov og yter administrative og offentlige tjenester av høy kvalitet. Innbyggerne bør involveres i offentlig regulering, ved å kombinere innbyggerrepresentasjon og deltakelse i beslutningstaking, utforming og gjennomføring av offentlige programmer og prosjekter.»</a:t>
            </a:r>
          </a:p>
          <a:p>
            <a:pPr marL="0" indent="0" algn="just">
              <a:buNone/>
            </a:pPr>
            <a:r>
              <a:rPr lang="no" dirty="0">
                <a:solidFill>
                  <a:schemeClr val="tx1"/>
                </a:solidFill>
                <a:hlinkClick r:id="rId2"/>
              </a:rPr>
              <a:t>http://www.3sektorius.lt/trecias-sektorius/kas-yra-nvo/pilieciu-dalyvavimo-valstybes-valdyme-svarba</a:t>
            </a:r>
            <a:endParaRPr lang="en-US" dirty="0">
              <a:solidFill>
                <a:schemeClr val="tx1"/>
              </a:solidFill>
            </a:endParaRPr>
          </a:p>
          <a:p>
            <a:pPr algn="just"/>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228635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Betydningen av innbyggermedvirkning i offentlig styring</a:t>
            </a:r>
          </a:p>
        </p:txBody>
      </p:sp>
      <p:sp>
        <p:nvSpPr>
          <p:cNvPr id="3" name="Turinio vietos rezervavimo ženklas 2"/>
          <p:cNvSpPr>
            <a:spLocks noGrp="1"/>
          </p:cNvSpPr>
          <p:nvPr>
            <p:ph idx="1"/>
          </p:nvPr>
        </p:nvSpPr>
        <p:spPr/>
        <p:txBody>
          <a:bodyPr/>
          <a:lstStyle/>
          <a:p>
            <a:pPr algn="just"/>
            <a:r>
              <a:rPr lang="no" dirty="0">
                <a:solidFill>
                  <a:schemeClr val="tx1"/>
                </a:solidFill>
              </a:rPr>
              <a:t>«Borgermedvirkning er kommunikasjonen mellom innbyggerne og myndighetene, når myndighetene informerer og lytter til innbyggerne, og innbyggerne uttrykker sine meninger og ønsker til myndighetene. Begrepet borgerdeltakelse er klart forstått og brukes ofte for å referere til former for indirekte deltakelse, som medlemskap i interessegrupper, stemmegivning ved valg eller deltakelse i ikke-statlige aktiviteter. Aktiv borgerdeltakelse forstås også som å ta personlig ansvar for å løse problemene i lokalsamfunnet, delta i beslutningsprosessen som er relevant for samfunnet og yte offentlige tjenester.»</a:t>
            </a:r>
          </a:p>
          <a:p>
            <a:pPr marL="0" indent="0" algn="just">
              <a:buNone/>
            </a:pPr>
            <a:r>
              <a:rPr lang="no" dirty="0">
                <a:solidFill>
                  <a:schemeClr val="tx1"/>
                </a:solidFill>
                <a:hlinkClick r:id="rId2"/>
              </a:rPr>
              <a:t>http://www.3sektorius.lt/trecias-sektorius/kas-yra-nvo/pilieciu-dalyvavimo-valstybes-valdyme-svarba</a:t>
            </a:r>
            <a:endParaRPr lang="en-US" dirty="0">
              <a:solidFill>
                <a:schemeClr val="tx1"/>
              </a:solidFill>
            </a:endParaRPr>
          </a:p>
          <a:p>
            <a:pPr algn="just"/>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26051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Betydningen av innbyggermedvirkning i offentlig styring</a:t>
            </a:r>
          </a:p>
        </p:txBody>
      </p:sp>
      <p:sp>
        <p:nvSpPr>
          <p:cNvPr id="3" name="Turinio vietos rezervavimo ženklas 2"/>
          <p:cNvSpPr>
            <a:spLocks noGrp="1"/>
          </p:cNvSpPr>
          <p:nvPr>
            <p:ph idx="1"/>
          </p:nvPr>
        </p:nvSpPr>
        <p:spPr/>
        <p:txBody>
          <a:bodyPr/>
          <a:lstStyle/>
          <a:p>
            <a:pPr algn="just"/>
            <a:r>
              <a:rPr lang="no" dirty="0">
                <a:solidFill>
                  <a:schemeClr val="tx1"/>
                </a:solidFill>
              </a:rPr>
              <a:t>Et nødvendig trekk ved en demokratisk stat er en beslutningsmekanisme som skaper måter grupper i samfunnet kan uttrykke sine synspunkter på. Selv et lavt nivå av aktivisme i det sivile samfunn kan ikke være en grunn til å unngå konsultasjoner med ikke-statlig sektor, da det er statens åpenhet og initiativ som fremmer/fremmer utviklingen av det sivile samfunn.</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28614505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no" dirty="0"/>
              <a:t>Betydningen av innbyggermedvirkning i offentlig styring</a:t>
            </a:r>
          </a:p>
        </p:txBody>
      </p:sp>
      <p:sp>
        <p:nvSpPr>
          <p:cNvPr id="3" name="Turinio vietos rezervavimo ženklas 2"/>
          <p:cNvSpPr>
            <a:spLocks noGrp="1"/>
          </p:cNvSpPr>
          <p:nvPr>
            <p:ph idx="1"/>
          </p:nvPr>
        </p:nvSpPr>
        <p:spPr/>
        <p:txBody>
          <a:bodyPr>
            <a:normAutofit fontScale="92500" lnSpcReduction="20000"/>
          </a:bodyPr>
          <a:lstStyle/>
          <a:p>
            <a:r>
              <a:rPr lang="no" dirty="0">
                <a:solidFill>
                  <a:schemeClr val="tx1"/>
                </a:solidFill>
              </a:rPr>
              <a:t>Innbyggermedvirkning i beslutningsprosesser er effektivt og viktig for offentlig forvaltning av en rekke årsaker .</a:t>
            </a:r>
          </a:p>
          <a:p>
            <a:endParaRPr lang="lt-LT" dirty="0">
              <a:solidFill>
                <a:schemeClr val="tx1"/>
              </a:solidFill>
            </a:endParaRPr>
          </a:p>
          <a:p>
            <a:r>
              <a:rPr lang="no" dirty="0">
                <a:solidFill>
                  <a:schemeClr val="tx1"/>
                </a:solidFill>
              </a:rPr>
              <a:t>DIN STUDENT HÅNDBOK OM DISSE GRUNNENE </a:t>
            </a:r>
            <a:endParaRPr lang="lt-LT" dirty="0">
              <a:solidFill>
                <a:schemeClr val="tx1"/>
              </a:solidFill>
            </a:endParaRPr>
          </a:p>
          <a:p>
            <a:endParaRPr lang="lt-LT" dirty="0">
              <a:solidFill>
                <a:schemeClr val="tx1"/>
              </a:solidFill>
            </a:endParaRPr>
          </a:p>
          <a:p>
            <a:endParaRPr lang="lt-LT" dirty="0">
              <a:solidFill>
                <a:schemeClr val="tx1"/>
              </a:solidFill>
            </a:endParaRPr>
          </a:p>
          <a:p>
            <a:endParaRPr lang="lt-LT" dirty="0">
              <a:solidFill>
                <a:schemeClr val="tx1"/>
              </a:solidFill>
            </a:endParaRPr>
          </a:p>
          <a:p>
            <a:endParaRPr lang="lt-LT" dirty="0">
              <a:solidFill>
                <a:schemeClr val="tx1"/>
              </a:solidFill>
            </a:endParaRPr>
          </a:p>
          <a:p>
            <a:r>
              <a:rPr lang="no" i="1" dirty="0">
                <a:solidFill>
                  <a:schemeClr val="tx1"/>
                </a:solidFill>
              </a:rPr>
              <a:t>Prosjekt «Citizens Together» UNDERVISNINGSVERKTØY OM MULIGHETER TIL Å DELTA I OFFENTLIG ADMINISTRASJON OG MENNESKERETTIGHETER, Vilnius 2018. Side 24</a:t>
            </a:r>
          </a:p>
          <a:p>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180053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98BB-62BA-8D4A-B6DC-573AD87A9453}"/>
              </a:ext>
            </a:extLst>
          </p:cNvPr>
          <p:cNvSpPr>
            <a:spLocks noGrp="1"/>
          </p:cNvSpPr>
          <p:nvPr>
            <p:ph type="title"/>
          </p:nvPr>
        </p:nvSpPr>
        <p:spPr/>
        <p:txBody>
          <a:bodyPr/>
          <a:lstStyle/>
          <a:p>
            <a:r>
              <a:rPr lang="no" sz="4800" dirty="0">
                <a:solidFill>
                  <a:schemeClr val="tx1"/>
                </a:solidFill>
              </a:rPr>
              <a:t>Innbyggernes deltakelse i offentlig </a:t>
            </a:r>
            <a:r>
              <a:rPr lang="no" sz="4800" dirty="0" err="1">
                <a:solidFill>
                  <a:schemeClr val="tx1"/>
                </a:solidFill>
              </a:rPr>
              <a:t>styring </a:t>
            </a:r>
            <a:r>
              <a:rPr lang="no" dirty="0"/>
              <a:t>:</a:t>
            </a:r>
            <a:endParaRPr lang="en-US" dirty="0"/>
          </a:p>
        </p:txBody>
      </p:sp>
      <p:sp>
        <p:nvSpPr>
          <p:cNvPr id="3" name="Content Placeholder 2">
            <a:extLst>
              <a:ext uri="{FF2B5EF4-FFF2-40B4-BE49-F238E27FC236}">
                <a16:creationId xmlns:a16="http://schemas.microsoft.com/office/drawing/2014/main" id="{BE2620A1-6AF6-054D-865E-8D3C7B61B7C7}"/>
              </a:ext>
            </a:extLst>
          </p:cNvPr>
          <p:cNvSpPr>
            <a:spLocks noGrp="1"/>
          </p:cNvSpPr>
          <p:nvPr>
            <p:ph idx="1"/>
          </p:nvPr>
        </p:nvSpPr>
        <p:spPr>
          <a:xfrm>
            <a:off x="1251678" y="2286001"/>
            <a:ext cx="6110175" cy="359359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Dette er et viktig fundament for demokrati og et fritt og åpent samfunn.</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Innbyggermedvirkning er kommunikasjonen mellom innbyggerne og myndighetene, når myndighetene informerer og lytter til innbyggerne.</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Innbyggerne uttrykker sine meninger og ønsker til regjeringen.</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Det handler om å ta personlig ansvar for å løse problemer i lokalsamfunnet.</a:t>
            </a:r>
            <a:endParaRPr lang="lt-LT"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
        <p:nvSpPr>
          <p:cNvPr id="4" name="Footer Placeholder 3">
            <a:extLst>
              <a:ext uri="{FF2B5EF4-FFF2-40B4-BE49-F238E27FC236}">
                <a16:creationId xmlns:a16="http://schemas.microsoft.com/office/drawing/2014/main" id="{C82A0FDC-1E2E-FB42-99B4-FB8323E30A0F}"/>
              </a:ext>
            </a:extLst>
          </p:cNvPr>
          <p:cNvSpPr>
            <a:spLocks noGrp="1"/>
          </p:cNvSpPr>
          <p:nvPr>
            <p:ph type="ftr" sz="quarter" idx="11"/>
          </p:nvPr>
        </p:nvSpPr>
        <p:spPr/>
        <p:txBody>
          <a:bodyPr/>
          <a:lstStyle/>
          <a:p>
            <a:r>
              <a:rPr lang="no"/>
              <a:t>Prosjektnummer: 2020-1-UK01-KA227-SCH-094437</a:t>
            </a:r>
            <a:endParaRPr lang="en-US" dirty="0"/>
          </a:p>
        </p:txBody>
      </p:sp>
      <p:sp>
        <p:nvSpPr>
          <p:cNvPr id="6" name="Stačiakampis 5"/>
          <p:cNvSpPr/>
          <p:nvPr/>
        </p:nvSpPr>
        <p:spPr>
          <a:xfrm>
            <a:off x="5708904" y="5257568"/>
            <a:ext cx="6096000" cy="923330"/>
          </a:xfrm>
          <a:prstGeom prst="rect">
            <a:avLst/>
          </a:prstGeom>
        </p:spPr>
        <p:txBody>
          <a:bodyPr>
            <a:spAutoFit/>
          </a:bodyPr>
          <a:lstStyle/>
          <a:p>
            <a:r>
              <a:rPr lang="no" dirty="0">
                <a:hlinkClick r:id="rId2"/>
              </a:rPr>
              <a:t>http://fundit.fr/en/calls/horizon-europe-cluster-2-destination-1-future-democracy-and-civic-participation</a:t>
            </a:r>
            <a:endParaRPr lang="lt-LT" dirty="0"/>
          </a:p>
          <a:p>
            <a:endParaRPr lang="en-US" dirty="0"/>
          </a:p>
        </p:txBody>
      </p:sp>
      <p:pic>
        <p:nvPicPr>
          <p:cNvPr id="7" name="Paveikslėlis 6"/>
          <p:cNvPicPr>
            <a:picLocks noChangeAspect="1"/>
          </p:cNvPicPr>
          <p:nvPr/>
        </p:nvPicPr>
        <p:blipFill>
          <a:blip r:embed="rId3"/>
          <a:stretch>
            <a:fillRect/>
          </a:stretch>
        </p:blipFill>
        <p:spPr>
          <a:xfrm>
            <a:off x="7522308" y="3282293"/>
            <a:ext cx="3584759" cy="1975275"/>
          </a:xfrm>
          <a:prstGeom prst="rect">
            <a:avLst/>
          </a:prstGeom>
        </p:spPr>
      </p:pic>
    </p:spTree>
    <p:extLst>
      <p:ext uri="{BB962C8B-B14F-4D97-AF65-F5344CB8AC3E}">
        <p14:creationId xmlns:p14="http://schemas.microsoft.com/office/powerpoint/2010/main" val="330962116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891</TotalTime>
  <Words>1227</Words>
  <Application>Microsoft Office PowerPoint</Application>
  <PresentationFormat>Widescreen</PresentationFormat>
  <Paragraphs>113</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Gill Sans MT</vt:lpstr>
      <vt:lpstr>Impact</vt:lpstr>
      <vt:lpstr>Verdana</vt:lpstr>
      <vt:lpstr>Wingdings</vt:lpstr>
      <vt:lpstr>Badge</vt:lpstr>
      <vt:lpstr>Nobody will be left behind (nwblb)</vt:lpstr>
      <vt:lpstr>DEMOCRATIC/  Civic Citizenship-modul  Utena “Saulė' Gymnasium </vt:lpstr>
      <vt:lpstr>Tema 9: Innbyggernes medvirkning i offentlig styring </vt:lpstr>
      <vt:lpstr>T opic 9 - Innbyggernes deltakelse i offentlig styring </vt:lpstr>
      <vt:lpstr>Betydningen av innbyggermedvirkning i offentlig styring</vt:lpstr>
      <vt:lpstr>Betydningen av innbyggermedvirkning i offentlig styring</vt:lpstr>
      <vt:lpstr>Betydningen av innbyggermedvirkning i offentlig styring</vt:lpstr>
      <vt:lpstr>Betydningen av innbyggermedvirkning i offentlig styring</vt:lpstr>
      <vt:lpstr>Innbyggernes deltakelse i offentlig styring :</vt:lpstr>
      <vt:lpstr>Innbyggernes deltakelse i beslutningsprosesser :  </vt:lpstr>
      <vt:lpstr>Mål for deltakelse i offentlig styring : </vt:lpstr>
      <vt:lpstr>Valg av det mest demokratiske medlemmet av skolesamfunnet - Trinn 1 : </vt:lpstr>
      <vt:lpstr>Trinn 2: Egenskaper til en demokratisk person:  </vt:lpstr>
      <vt:lpstr>elevenes tanker er oppført i tabellen på arket:</vt:lpstr>
      <vt:lpstr>Trinn 3: Konklusjon</vt:lpstr>
      <vt:lpstr>Referanser</vt:lpstr>
      <vt:lpstr>Referanser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Volga Sezen</cp:lastModifiedBy>
  <cp:revision>131</cp:revision>
  <dcterms:created xsi:type="dcterms:W3CDTF">2021-12-01T10:07:52Z</dcterms:created>
  <dcterms:modified xsi:type="dcterms:W3CDTF">2022-10-07T11:17:42Z</dcterms:modified>
</cp:coreProperties>
</file>