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8" r:id="rId2"/>
    <p:sldId id="256" r:id="rId3"/>
    <p:sldId id="257" r:id="rId4"/>
    <p:sldId id="259" r:id="rId5"/>
    <p:sldId id="260" r:id="rId6"/>
    <p:sldId id="262" r:id="rId7"/>
    <p:sldId id="263" r:id="rId8"/>
    <p:sldId id="268" r:id="rId9"/>
    <p:sldId id="265" r:id="rId10"/>
    <p:sldId id="264" r:id="rId11"/>
    <p:sldId id="266" r:id="rId12"/>
    <p:sldId id="261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9457" autoAdjust="0"/>
    <p:restoredTop sz="94681"/>
  </p:normalViewPr>
  <p:slideViewPr>
    <p:cSldViewPr snapToGrid="0" snapToObjects="1">
      <p:cViewPr varScale="1">
        <p:scale>
          <a:sx n="73" d="100"/>
          <a:sy n="73" d="100"/>
        </p:scale>
        <p:origin x="-84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pPr/>
              <a:t>4/6/2022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pPr/>
              <a:t>06/04/2022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e-justice.europa.eu/582/EN/fundamental_rights_in_the_european_union?init=true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europa.eu/youreurope/citizens/consumers/shopping/index_en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4VCYHTGjr-U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futureu.europa.eu/?locale=en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info/aid-development-cooperation-fundamental-rights/your-rights-eu/know-your-rights_e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saAJy-IRWA" TargetMode="External"/><Relationship Id="rId2" Type="http://schemas.openxmlformats.org/officeDocument/2006/relationships/hyperlink" Target="https://www.youtube.com/watch?v=4Qz4yqM6NX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info/aid-development-cooperation-fundamental-rights/your-rights-eu/know-your-rights/citizens-rights_e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33DFEFC0-99B4-4D27-9168-1B2F659A34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A2C20081-2005-4B05-BEA4-EB8D4C90A3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293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Haklar</a:t>
            </a:r>
            <a:r>
              <a:rPr lang="tr-TR" b="1" dirty="0" smtClean="0"/>
              <a:t>I</a:t>
            </a:r>
            <a:r>
              <a:rPr lang="en-US" b="1" dirty="0" smtClean="0"/>
              <a:t>n</a:t>
            </a:r>
            <a:r>
              <a:rPr lang="tr-TR" b="1" dirty="0" smtClean="0"/>
              <a:t>I</a:t>
            </a:r>
            <a:r>
              <a:rPr lang="en-US" b="1" dirty="0" smtClean="0"/>
              <a:t>z </a:t>
            </a:r>
            <a:r>
              <a:rPr lang="tr-TR" b="1" dirty="0" err="1" smtClean="0"/>
              <a:t>İ</a:t>
            </a:r>
            <a:r>
              <a:rPr lang="en-US" b="1" dirty="0" err="1" smtClean="0"/>
              <a:t>hlal</a:t>
            </a:r>
            <a:r>
              <a:rPr lang="en-US" b="1" dirty="0" smtClean="0"/>
              <a:t> </a:t>
            </a:r>
            <a:r>
              <a:rPr lang="en-US" b="1" dirty="0" err="1" smtClean="0"/>
              <a:t>ed</a:t>
            </a:r>
            <a:r>
              <a:rPr lang="tr-TR" b="1" dirty="0" smtClean="0"/>
              <a:t>İ</a:t>
            </a:r>
            <a:r>
              <a:rPr lang="en-US" b="1" dirty="0" smtClean="0"/>
              <a:t>ld</a:t>
            </a:r>
            <a:r>
              <a:rPr lang="tr-TR" b="1" dirty="0" smtClean="0"/>
              <a:t>İ</a:t>
            </a:r>
            <a:r>
              <a:rPr lang="en-US" b="1" dirty="0" err="1" smtClean="0"/>
              <a:t>yse</a:t>
            </a:r>
            <a:r>
              <a:rPr lang="en-US" b="1" dirty="0" smtClean="0"/>
              <a:t> </a:t>
            </a:r>
            <a:r>
              <a:rPr lang="en-US" b="1" dirty="0" smtClean="0"/>
              <a:t>ne </a:t>
            </a:r>
            <a:r>
              <a:rPr lang="en-US" b="1" dirty="0" err="1" smtClean="0"/>
              <a:t>yapmal</a:t>
            </a:r>
            <a:r>
              <a:rPr lang="tr-TR" b="1" dirty="0" smtClean="0"/>
              <a:t>I</a:t>
            </a:r>
            <a:r>
              <a:rPr lang="en-US" b="1" dirty="0" smtClean="0"/>
              <a:t>s</a:t>
            </a:r>
            <a:r>
              <a:rPr lang="tr-TR" b="1" dirty="0" smtClean="0"/>
              <a:t>I</a:t>
            </a:r>
            <a:r>
              <a:rPr lang="en-US" b="1" dirty="0" smtClean="0"/>
              <a:t>n</a:t>
            </a:r>
            <a:r>
              <a:rPr lang="tr-TR" b="1" dirty="0" smtClean="0"/>
              <a:t>IZ</a:t>
            </a:r>
            <a:r>
              <a:rPr lang="en-US" b="1" dirty="0" smtClean="0"/>
              <a:t> 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 </a:t>
            </a:r>
            <a:r>
              <a:rPr lang="en-US" dirty="0" err="1" smtClean="0"/>
              <a:t>ülkelerinin</a:t>
            </a:r>
            <a:r>
              <a:rPr lang="en-US" dirty="0" smtClean="0"/>
              <a:t> </a:t>
            </a:r>
            <a:r>
              <a:rPr lang="en-US" dirty="0" err="1" smtClean="0"/>
              <a:t>yetkilileri</a:t>
            </a:r>
            <a:r>
              <a:rPr lang="en-US" dirty="0" smtClean="0"/>
              <a:t>, </a:t>
            </a:r>
            <a:r>
              <a:rPr lang="en-US" dirty="0" err="1" smtClean="0"/>
              <a:t>yalnızca</a:t>
            </a:r>
            <a:r>
              <a:rPr lang="en-US" dirty="0" smtClean="0"/>
              <a:t> AB </a:t>
            </a:r>
            <a:r>
              <a:rPr lang="en-US" dirty="0" err="1" smtClean="0"/>
              <a:t>yasalarını</a:t>
            </a:r>
            <a:r>
              <a:rPr lang="en-US" dirty="0" smtClean="0"/>
              <a:t> </a:t>
            </a:r>
            <a:r>
              <a:rPr lang="en-US" dirty="0" err="1" smtClean="0"/>
              <a:t>uygularken</a:t>
            </a:r>
            <a:r>
              <a:rPr lang="en-US" dirty="0" smtClean="0"/>
              <a:t> </a:t>
            </a:r>
            <a:r>
              <a:rPr lang="en-US" dirty="0" err="1" smtClean="0"/>
              <a:t>Temel</a:t>
            </a:r>
            <a:r>
              <a:rPr lang="en-US" dirty="0" smtClean="0"/>
              <a:t> </a:t>
            </a:r>
            <a:r>
              <a:rPr lang="en-US" dirty="0" err="1" smtClean="0"/>
              <a:t>Haklar</a:t>
            </a:r>
            <a:r>
              <a:rPr lang="en-US" dirty="0" smtClean="0"/>
              <a:t> </a:t>
            </a:r>
            <a:r>
              <a:rPr lang="en-US" dirty="0" err="1" smtClean="0"/>
              <a:t>Şartı'na</a:t>
            </a:r>
            <a:r>
              <a:rPr lang="en-US" dirty="0" smtClean="0"/>
              <a:t> </a:t>
            </a:r>
            <a:r>
              <a:rPr lang="en-US" dirty="0" err="1" smtClean="0"/>
              <a:t>uymak</a:t>
            </a:r>
            <a:r>
              <a:rPr lang="en-US" dirty="0" smtClean="0"/>
              <a:t> </a:t>
            </a:r>
            <a:r>
              <a:rPr lang="en-US" dirty="0" err="1" smtClean="0"/>
              <a:t>zorundadır</a:t>
            </a:r>
            <a:r>
              <a:rPr lang="en-US" dirty="0" smtClean="0"/>
              <a:t>. </a:t>
            </a:r>
            <a:r>
              <a:rPr lang="en-US" dirty="0" err="1" smtClean="0"/>
              <a:t>Temel</a:t>
            </a:r>
            <a:r>
              <a:rPr lang="en-US" dirty="0" smtClean="0"/>
              <a:t> </a:t>
            </a:r>
            <a:r>
              <a:rPr lang="en-US" dirty="0" err="1" smtClean="0"/>
              <a:t>haklar</a:t>
            </a:r>
            <a:r>
              <a:rPr lang="en-US" dirty="0" smtClean="0"/>
              <a:t> </a:t>
            </a:r>
            <a:r>
              <a:rPr lang="en-US" dirty="0" err="1" smtClean="0"/>
              <a:t>ülkenizin</a:t>
            </a:r>
            <a:r>
              <a:rPr lang="en-US" dirty="0" smtClean="0"/>
              <a:t> </a:t>
            </a:r>
            <a:r>
              <a:rPr lang="en-US" dirty="0" err="1" smtClean="0"/>
              <a:t>anayasası</a:t>
            </a:r>
            <a:r>
              <a:rPr lang="en-US" dirty="0" smtClean="0"/>
              <a:t> </a:t>
            </a:r>
            <a:r>
              <a:rPr lang="en-US" dirty="0" err="1" smtClean="0"/>
              <a:t>tarafından</a:t>
            </a:r>
            <a:r>
              <a:rPr lang="en-US" dirty="0" smtClean="0"/>
              <a:t> </a:t>
            </a:r>
            <a:r>
              <a:rPr lang="en-US" dirty="0" err="1" smtClean="0"/>
              <a:t>korunmaktadır</a:t>
            </a:r>
            <a:r>
              <a:rPr lang="en-US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Haklarınızın</a:t>
            </a:r>
            <a:r>
              <a:rPr lang="en-US" dirty="0" smtClean="0"/>
              <a:t> </a:t>
            </a:r>
            <a:r>
              <a:rPr lang="en-US" dirty="0" err="1" smtClean="0"/>
              <a:t>ihlal</a:t>
            </a:r>
            <a:r>
              <a:rPr lang="en-US" dirty="0" smtClean="0"/>
              <a:t> </a:t>
            </a:r>
            <a:r>
              <a:rPr lang="en-US" dirty="0" err="1" smtClean="0"/>
              <a:t>edildiğini</a:t>
            </a:r>
            <a:r>
              <a:rPr lang="en-US" dirty="0" smtClean="0"/>
              <a:t> </a:t>
            </a:r>
            <a:r>
              <a:rPr lang="en-US" dirty="0" err="1" smtClean="0"/>
              <a:t>nasıl</a:t>
            </a:r>
            <a:r>
              <a:rPr lang="en-US" dirty="0" smtClean="0"/>
              <a:t> </a:t>
            </a:r>
            <a:r>
              <a:rPr lang="en-US" dirty="0" err="1" smtClean="0"/>
              <a:t>bildirirsiniz</a:t>
            </a:r>
            <a:r>
              <a:rPr lang="tr-TR" dirty="0" smtClean="0"/>
              <a:t>. 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Şikayetinizi</a:t>
            </a:r>
            <a:r>
              <a:rPr lang="en-US" dirty="0" smtClean="0"/>
              <a:t>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ulusal</a:t>
            </a:r>
            <a:r>
              <a:rPr lang="en-US" dirty="0" smtClean="0"/>
              <a:t> </a:t>
            </a:r>
            <a:r>
              <a:rPr lang="en-US" dirty="0" err="1" smtClean="0"/>
              <a:t>otoriteye</a:t>
            </a:r>
            <a:r>
              <a:rPr lang="en-US" dirty="0" smtClean="0"/>
              <a:t>, </a:t>
            </a:r>
            <a:r>
              <a:rPr lang="en-US" dirty="0" err="1" smtClean="0"/>
              <a:t>hükümete</a:t>
            </a:r>
            <a:r>
              <a:rPr lang="en-US" dirty="0" smtClean="0"/>
              <a:t>, </a:t>
            </a:r>
            <a:r>
              <a:rPr lang="en-US" dirty="0" err="1" smtClean="0"/>
              <a:t>ulusal</a:t>
            </a:r>
            <a:r>
              <a:rPr lang="en-US" dirty="0" smtClean="0"/>
              <a:t> </a:t>
            </a:r>
            <a:r>
              <a:rPr lang="en-US" dirty="0" err="1" smtClean="0"/>
              <a:t>mahkemelere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uzmanlaşmış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insan</a:t>
            </a:r>
            <a:r>
              <a:rPr lang="en-US" dirty="0" smtClean="0"/>
              <a:t> </a:t>
            </a:r>
            <a:r>
              <a:rPr lang="en-US" dirty="0" err="1" smtClean="0"/>
              <a:t>hakları</a:t>
            </a:r>
            <a:r>
              <a:rPr lang="en-US" dirty="0" smtClean="0"/>
              <a:t> </a:t>
            </a:r>
            <a:r>
              <a:rPr lang="en-US" dirty="0" err="1" smtClean="0"/>
              <a:t>organına</a:t>
            </a:r>
            <a:r>
              <a:rPr lang="en-US" dirty="0" smtClean="0"/>
              <a:t> </a:t>
            </a:r>
            <a:r>
              <a:rPr lang="en-US" dirty="0" err="1" smtClean="0"/>
              <a:t>yönelt</a:t>
            </a:r>
            <a:r>
              <a:rPr lang="tr-TR" dirty="0" smtClean="0"/>
              <a:t>erek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04133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/>
              <a:t>Avrupa</a:t>
            </a:r>
            <a:r>
              <a:rPr lang="en-US" b="1" dirty="0" smtClean="0"/>
              <a:t> </a:t>
            </a:r>
            <a:r>
              <a:rPr lang="en-US" b="1" dirty="0" smtClean="0"/>
              <a:t>B</a:t>
            </a:r>
            <a:r>
              <a:rPr lang="tr-TR" b="1" dirty="0" smtClean="0"/>
              <a:t>İ</a:t>
            </a:r>
            <a:r>
              <a:rPr lang="en-US" b="1" dirty="0" err="1" smtClean="0"/>
              <a:t>rl</a:t>
            </a:r>
            <a:r>
              <a:rPr lang="tr-TR" b="1" dirty="0" smtClean="0"/>
              <a:t>İ</a:t>
            </a:r>
            <a:r>
              <a:rPr lang="en-US" b="1" dirty="0" smtClean="0"/>
              <a:t>ğ</a:t>
            </a:r>
            <a:r>
              <a:rPr lang="tr-TR" b="1" dirty="0" smtClean="0"/>
              <a:t>İ</a:t>
            </a:r>
            <a:r>
              <a:rPr lang="en-US" b="1" dirty="0" smtClean="0"/>
              <a:t>'</a:t>
            </a:r>
            <a:r>
              <a:rPr lang="en-US" b="1" dirty="0" err="1" smtClean="0"/>
              <a:t>nde</a:t>
            </a:r>
            <a:r>
              <a:rPr lang="en-US" b="1" dirty="0" smtClean="0"/>
              <a:t> </a:t>
            </a:r>
            <a:r>
              <a:rPr lang="en-US" b="1" dirty="0" err="1" smtClean="0"/>
              <a:t>temel</a:t>
            </a:r>
            <a:r>
              <a:rPr lang="en-US" b="1" dirty="0" smtClean="0"/>
              <a:t> </a:t>
            </a:r>
            <a:r>
              <a:rPr lang="en-US" b="1" dirty="0" err="1" smtClean="0"/>
              <a:t>haklar</a:t>
            </a:r>
            <a:r>
              <a:rPr lang="en-US" b="1" dirty="0" smtClean="0"/>
              <a:t> 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e-justice.europa.eu/582/EN/fundamental_rights_in_the_european_union?init=true</a:t>
            </a:r>
            <a:endParaRPr lang="lt-LT" dirty="0" smtClean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11660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raštės vietos rezervavimo ženklas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 rotWithShape="1">
          <a:blip r:embed="rId2"/>
          <a:srcRect l="83" t="11926" r="582" b="4667"/>
          <a:stretch/>
        </p:blipFill>
        <p:spPr>
          <a:xfrm>
            <a:off x="868101" y="0"/>
            <a:ext cx="10835441" cy="511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1988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ALIŞVERİŞ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europa.eu/youreurope/citizens/consumers/shopping/index_en.htm</a:t>
            </a:r>
            <a:endParaRPr lang="lt-LT" dirty="0" smtClean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40983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 smtClean="0"/>
              <a:t>DEMOCRATIC/</a:t>
            </a:r>
            <a:br>
              <a:rPr lang="lt-LT" dirty="0" smtClean="0"/>
            </a:br>
            <a:r>
              <a:rPr lang="lt-LT" dirty="0" err="1" smtClean="0"/>
              <a:t>Civic</a:t>
            </a:r>
            <a:r>
              <a:rPr lang="lt-LT" dirty="0" smtClean="0"/>
              <a:t>  </a:t>
            </a:r>
            <a:r>
              <a:rPr lang="en-US" dirty="0" smtClean="0"/>
              <a:t>Citizenship module </a:t>
            </a:r>
            <a:r>
              <a:rPr lang="en-US" dirty="0"/>
              <a:t/>
            </a:r>
            <a:br>
              <a:rPr lang="en-US" dirty="0"/>
            </a:br>
            <a:r>
              <a:rPr lang="en-US" sz="3600" b="1" dirty="0" err="1" smtClean="0"/>
              <a:t>Utena</a:t>
            </a:r>
            <a:r>
              <a:rPr lang="en-US" sz="3600" b="1" dirty="0" smtClean="0"/>
              <a:t> </a:t>
            </a:r>
            <a:r>
              <a:rPr lang="en-US" sz="3600" b="1" dirty="0"/>
              <a:t>“</a:t>
            </a:r>
            <a:r>
              <a:rPr lang="en-US" sz="3600" b="1" dirty="0" err="1"/>
              <a:t>Saulė</a:t>
            </a:r>
            <a:r>
              <a:rPr lang="en-US" sz="3600" b="1" dirty="0"/>
              <a:t>’ </a:t>
            </a:r>
            <a:r>
              <a:rPr lang="en-US" sz="3600" b="1" dirty="0" smtClean="0"/>
              <a:t>Gymnasium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xmlns="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xmlns="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Project Number: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xmlns="" val="5806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KONU 2: </a:t>
            </a:r>
            <a:r>
              <a:rPr lang="en-US" dirty="0" err="1" smtClean="0"/>
              <a:t>Demokras</a:t>
            </a:r>
            <a:r>
              <a:rPr lang="tr-TR" dirty="0" smtClean="0"/>
              <a:t>İ</a:t>
            </a:r>
            <a:r>
              <a:rPr lang="en-US" dirty="0" smtClean="0"/>
              <a:t>. </a:t>
            </a:r>
            <a:r>
              <a:rPr lang="en-US" dirty="0" smtClean="0"/>
              <a:t>AB </a:t>
            </a:r>
            <a:r>
              <a:rPr lang="en-US" dirty="0" err="1" smtClean="0"/>
              <a:t>vatandaşl</a:t>
            </a:r>
            <a:r>
              <a:rPr lang="tr-TR" dirty="0" smtClean="0"/>
              <a:t>I</a:t>
            </a:r>
            <a:r>
              <a:rPr lang="en-US" dirty="0" smtClean="0"/>
              <a:t>ğ</a:t>
            </a:r>
            <a:r>
              <a:rPr lang="tr-TR" dirty="0" smtClean="0"/>
              <a:t>I</a:t>
            </a:r>
            <a:r>
              <a:rPr lang="en-US" dirty="0" smtClean="0"/>
              <a:t>. </a:t>
            </a:r>
            <a:r>
              <a:rPr lang="en-US" dirty="0" smtClean="0"/>
              <a:t>AB </a:t>
            </a:r>
            <a:r>
              <a:rPr lang="en-US" dirty="0" err="1" smtClean="0"/>
              <a:t>vatandaşlar</a:t>
            </a:r>
            <a:r>
              <a:rPr lang="tr-TR" dirty="0" smtClean="0"/>
              <a:t>I</a:t>
            </a:r>
            <a:r>
              <a:rPr lang="en-US" dirty="0" smtClean="0"/>
              <a:t>n</a:t>
            </a:r>
            <a:r>
              <a:rPr lang="tr-TR" dirty="0" smtClean="0"/>
              <a:t>I</a:t>
            </a:r>
            <a:r>
              <a:rPr lang="en-US" dirty="0" smtClean="0"/>
              <a:t>n </a:t>
            </a:r>
            <a:r>
              <a:rPr lang="en-US" dirty="0" err="1" smtClean="0"/>
              <a:t>haklar</a:t>
            </a:r>
            <a:r>
              <a:rPr lang="tr-TR" dirty="0" smtClean="0"/>
              <a:t>I</a:t>
            </a:r>
            <a:r>
              <a:rPr lang="en-US" dirty="0" smtClean="0"/>
              <a:t>, </a:t>
            </a:r>
            <a:r>
              <a:rPr lang="en-US" dirty="0" err="1" smtClean="0"/>
              <a:t>vatandaşlar</a:t>
            </a:r>
            <a:r>
              <a:rPr lang="tr-TR" dirty="0" smtClean="0"/>
              <a:t>I</a:t>
            </a:r>
            <a:r>
              <a:rPr lang="en-US" dirty="0" smtClean="0"/>
              <a:t>n g</a:t>
            </a:r>
            <a:r>
              <a:rPr lang="tr-TR" dirty="0" smtClean="0"/>
              <a:t>İ</a:t>
            </a:r>
            <a:r>
              <a:rPr lang="en-US" dirty="0" smtClean="0"/>
              <a:t>r</a:t>
            </a:r>
            <a:r>
              <a:rPr lang="tr-TR" dirty="0" smtClean="0"/>
              <a:t>İ</a:t>
            </a:r>
            <a:r>
              <a:rPr lang="en-US" dirty="0" smtClean="0"/>
              <a:t>ş</a:t>
            </a:r>
            <a:r>
              <a:rPr lang="tr-TR" dirty="0" smtClean="0"/>
              <a:t>İ</a:t>
            </a:r>
            <a:r>
              <a:rPr lang="en-US" dirty="0" err="1" smtClean="0"/>
              <a:t>mler</a:t>
            </a:r>
            <a:r>
              <a:rPr lang="tr-TR" dirty="0" smtClean="0"/>
              <a:t>İ</a:t>
            </a:r>
            <a:r>
              <a:rPr lang="en-US" dirty="0" smtClean="0"/>
              <a:t>, </a:t>
            </a:r>
            <a:r>
              <a:rPr lang="en-US" dirty="0" err="1" smtClean="0"/>
              <a:t>vatandaşlar</a:t>
            </a:r>
            <a:r>
              <a:rPr lang="tr-TR" dirty="0" smtClean="0"/>
              <a:t>I</a:t>
            </a:r>
            <a:r>
              <a:rPr lang="en-US" dirty="0" smtClean="0"/>
              <a:t>n </a:t>
            </a:r>
            <a:r>
              <a:rPr lang="en-US" dirty="0" err="1" smtClean="0"/>
              <a:t>haklar</a:t>
            </a:r>
            <a:r>
              <a:rPr lang="tr-TR" dirty="0" smtClean="0"/>
              <a:t>I</a:t>
            </a:r>
            <a:r>
              <a:rPr lang="en-US" dirty="0" smtClean="0"/>
              <a:t>n</a:t>
            </a:r>
            <a:r>
              <a:rPr lang="tr-TR" dirty="0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savunan</a:t>
            </a:r>
            <a:r>
              <a:rPr lang="en-US" dirty="0" smtClean="0"/>
              <a:t> AB </a:t>
            </a:r>
            <a:r>
              <a:rPr lang="en-US" dirty="0" err="1" smtClean="0"/>
              <a:t>kurumlar</a:t>
            </a:r>
            <a:r>
              <a:rPr lang="tr-TR" dirty="0" smtClean="0"/>
              <a:t>I</a:t>
            </a:r>
            <a:r>
              <a:rPr lang="en-US" dirty="0" smtClean="0"/>
              <a:t>.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xmlns="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xmlns="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xmlns="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3202" y="4065642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xmlns="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9241" y="4102635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xmlns="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8258" y="4065642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xmlns="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34732" y="3951543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xmlns="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4385" y="5782760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xmlns="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6932" y="5782760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xmlns="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xmlns="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xmlns="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xmlns="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732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F9D76A-5185-9542-9D9F-D4E0F61B7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/>
            </a:r>
            <a:br>
              <a:rPr lang="lt-LT" dirty="0" smtClean="0"/>
            </a:br>
            <a:r>
              <a:rPr lang="tr-TR" dirty="0" smtClean="0"/>
              <a:t>AVRUPA BİRLİĞİ</a:t>
            </a:r>
            <a:r>
              <a:rPr lang="en-US" dirty="0"/>
              <a:t/>
            </a:r>
            <a:br>
              <a:rPr lang="en-US" dirty="0"/>
            </a:br>
            <a:r>
              <a:rPr lang="lt-LT" dirty="0" smtClean="0"/>
              <a:t/>
            </a:r>
            <a:br>
              <a:rPr lang="lt-LT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3CEB23-B66C-3B4F-9B4E-F91DF82F1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tr-TR" dirty="0" smtClean="0"/>
              <a:t>Bu videoda, İkinci Dünya Savaşı’nın sonunda </a:t>
            </a:r>
            <a:r>
              <a:rPr lang="tr-TR" dirty="0" err="1" smtClean="0"/>
              <a:t>Brexit’e</a:t>
            </a:r>
            <a:r>
              <a:rPr lang="tr-TR" dirty="0" smtClean="0"/>
              <a:t> kadar Avrupa Birliği’nin evrimini izliyoruz</a:t>
            </a:r>
            <a:r>
              <a:rPr lang="en-US" dirty="0" smtClean="0"/>
              <a:t>.</a:t>
            </a:r>
          </a:p>
          <a:p>
            <a:endParaRPr lang="lt-LT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www.youtube.com/watch?v=4VCYHTGjr-U</a:t>
            </a:r>
            <a:r>
              <a:rPr lang="lt-LT" dirty="0" smtClean="0"/>
              <a:t>     (13 </a:t>
            </a:r>
            <a:r>
              <a:rPr lang="tr-TR" dirty="0" err="1" smtClean="0"/>
              <a:t>dk</a:t>
            </a:r>
            <a:r>
              <a:rPr lang="lt-LT" dirty="0" smtClean="0"/>
              <a:t>.)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774F9BD-B73B-FC40-B0A3-F4228640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60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" GELECEK SİZİN ELİNİZDE / </a:t>
            </a:r>
            <a:r>
              <a:rPr lang="lt-LT" dirty="0" smtClean="0"/>
              <a:t>Yar</a:t>
            </a:r>
            <a:r>
              <a:rPr lang="tr-TR" dirty="0" smtClean="0"/>
              <a:t>I</a:t>
            </a:r>
            <a:r>
              <a:rPr lang="lt-LT" dirty="0" smtClean="0"/>
              <a:t>n nas</a:t>
            </a:r>
            <a:r>
              <a:rPr lang="tr-TR" dirty="0" smtClean="0"/>
              <a:t>I</a:t>
            </a:r>
            <a:r>
              <a:rPr lang="lt-LT" dirty="0" smtClean="0"/>
              <a:t>l b</a:t>
            </a:r>
            <a:r>
              <a:rPr lang="tr-TR" dirty="0" smtClean="0"/>
              <a:t>İ</a:t>
            </a:r>
            <a:r>
              <a:rPr lang="lt-LT" dirty="0" smtClean="0"/>
              <a:t>r </a:t>
            </a:r>
            <a:r>
              <a:rPr lang="lt-LT" dirty="0" smtClean="0"/>
              <a:t>Avrupa'da </a:t>
            </a:r>
            <a:r>
              <a:rPr lang="lt-LT" dirty="0" smtClean="0"/>
              <a:t>yaşayacağ</a:t>
            </a:r>
            <a:r>
              <a:rPr lang="tr-TR" dirty="0" smtClean="0"/>
              <a:t>I</a:t>
            </a:r>
            <a:r>
              <a:rPr lang="lt-LT" dirty="0" smtClean="0"/>
              <a:t>z</a:t>
            </a:r>
            <a:r>
              <a:rPr lang="lt-LT" dirty="0" smtClean="0"/>
              <a:t>?" / Gelecek </a:t>
            </a:r>
            <a:r>
              <a:rPr lang="lt-LT" dirty="0" smtClean="0"/>
              <a:t>Sen</a:t>
            </a:r>
            <a:r>
              <a:rPr lang="tr-TR" dirty="0" smtClean="0"/>
              <a:t>İ</a:t>
            </a:r>
            <a:r>
              <a:rPr lang="lt-LT" dirty="0" smtClean="0"/>
              <a:t>n </a:t>
            </a:r>
            <a:r>
              <a:rPr lang="lt-LT" dirty="0" smtClean="0"/>
              <a:t>/ 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Avrupa Birliği Vatandaşlarının vatandaşlık </a:t>
            </a:r>
            <a:r>
              <a:rPr lang="tr-TR" dirty="0" err="1" smtClean="0"/>
              <a:t>insiyatifine</a:t>
            </a:r>
            <a:r>
              <a:rPr lang="tr-TR" dirty="0" smtClean="0"/>
              <a:t> katılımı</a:t>
            </a:r>
            <a:r>
              <a:rPr lang="lt-LT" dirty="0" smtClean="0"/>
              <a:t>:</a:t>
            </a:r>
            <a:endParaRPr lang="lt-LT" dirty="0" smtClean="0"/>
          </a:p>
          <a:p>
            <a:pPr marL="0" indent="0">
              <a:buNone/>
            </a:pPr>
            <a:r>
              <a:rPr lang="lt-LT" u="sng" dirty="0" smtClean="0">
                <a:hlinkClick r:id="rId2"/>
              </a:rPr>
              <a:t>https</a:t>
            </a:r>
            <a:r>
              <a:rPr lang="lt-LT" u="sng" dirty="0">
                <a:hlinkClick r:id="rId2"/>
              </a:rPr>
              <a:t>://futureu.europa.eu/?</a:t>
            </a:r>
            <a:r>
              <a:rPr lang="lt-LT" u="sng" dirty="0" smtClean="0">
                <a:hlinkClick r:id="rId2"/>
              </a:rPr>
              <a:t>locale=en</a:t>
            </a:r>
            <a:endParaRPr lang="lt-LT" u="sng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5" name="Paveikslėlis 4"/>
          <p:cNvPicPr/>
          <p:nvPr/>
        </p:nvPicPr>
        <p:blipFill rotWithShape="1">
          <a:blip r:embed="rId3"/>
          <a:srcRect t="11641" b="17460"/>
          <a:stretch/>
        </p:blipFill>
        <p:spPr bwMode="auto">
          <a:xfrm>
            <a:off x="2613660" y="3429000"/>
            <a:ext cx="6400800" cy="2552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116299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İZLEDİKTEN SONRA FİKRİNİZ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b="1" dirty="0" smtClean="0">
                <a:solidFill>
                  <a:srgbClr val="002060"/>
                </a:solidFill>
              </a:rPr>
              <a:t>Bu konferanstan alıntıyı inceledikten sonra (yaklaşık 30 dakika.), modül katılımcılarının şu sorularla ilgili görüşlerini dinleyelim: yarın nasıl bir Avrupa'da yaşayacağız? Listelenen konular</a:t>
            </a:r>
            <a:r>
              <a:rPr lang="lt-LT" b="1" dirty="0" smtClean="0">
                <a:solidFill>
                  <a:srgbClr val="002060"/>
                </a:solidFill>
              </a:rPr>
              <a:t>:</a:t>
            </a:r>
            <a:r>
              <a:rPr lang="tr-TR" b="1" dirty="0" smtClean="0">
                <a:solidFill>
                  <a:srgbClr val="002060"/>
                </a:solidFill>
              </a:rPr>
              <a:t/>
            </a:r>
            <a:br>
              <a:rPr lang="tr-TR" b="1" dirty="0" smtClean="0">
                <a:solidFill>
                  <a:srgbClr val="002060"/>
                </a:solidFill>
              </a:rPr>
            </a:br>
            <a:r>
              <a:rPr lang="tr-TR" b="1" dirty="0" smtClean="0">
                <a:solidFill>
                  <a:srgbClr val="002060"/>
                </a:solidFill>
              </a:rPr>
              <a:t/>
            </a:r>
            <a:br>
              <a:rPr lang="tr-TR" b="1" dirty="0" smtClean="0">
                <a:solidFill>
                  <a:srgbClr val="002060"/>
                </a:solidFill>
              </a:rPr>
            </a:br>
            <a:r>
              <a:rPr lang="tr-TR" b="1" dirty="0" smtClean="0">
                <a:solidFill>
                  <a:srgbClr val="002060"/>
                </a:solidFill>
              </a:rPr>
              <a:t>AVRUPA BİRLİĞİ'NİN GELECEĞİ</a:t>
            </a:r>
            <a:r>
              <a:rPr lang="tr-TR" b="1" dirty="0" smtClean="0">
                <a:solidFill>
                  <a:srgbClr val="002060"/>
                </a:solidFill>
              </a:rPr>
              <a:t>.</a:t>
            </a:r>
            <a:br>
              <a:rPr lang="tr-TR" b="1" dirty="0" smtClean="0">
                <a:solidFill>
                  <a:srgbClr val="002060"/>
                </a:solidFill>
              </a:rPr>
            </a:br>
            <a:r>
              <a:rPr lang="tr-TR" b="1" dirty="0" smtClean="0">
                <a:solidFill>
                  <a:srgbClr val="002060"/>
                </a:solidFill>
              </a:rPr>
              <a:t>Ekonomi.</a:t>
            </a:r>
            <a:br>
              <a:rPr lang="tr-TR" b="1" dirty="0" smtClean="0">
                <a:solidFill>
                  <a:srgbClr val="002060"/>
                </a:solidFill>
              </a:rPr>
            </a:br>
            <a:r>
              <a:rPr lang="tr-TR" b="1" dirty="0" smtClean="0">
                <a:solidFill>
                  <a:srgbClr val="002060"/>
                </a:solidFill>
              </a:rPr>
              <a:t>İklim </a:t>
            </a:r>
            <a:r>
              <a:rPr lang="tr-TR" b="1" dirty="0" smtClean="0">
                <a:solidFill>
                  <a:srgbClr val="002060"/>
                </a:solidFill>
              </a:rPr>
              <a:t>değişikliği</a:t>
            </a:r>
            <a:r>
              <a:rPr lang="tr-TR" b="1" dirty="0" smtClean="0">
                <a:solidFill>
                  <a:srgbClr val="002060"/>
                </a:solidFill>
              </a:rPr>
              <a:t>.</a:t>
            </a:r>
            <a:br>
              <a:rPr lang="tr-TR" b="1" dirty="0" smtClean="0">
                <a:solidFill>
                  <a:srgbClr val="002060"/>
                </a:solidFill>
              </a:rPr>
            </a:br>
            <a:r>
              <a:rPr lang="tr-TR" b="1" dirty="0" smtClean="0">
                <a:solidFill>
                  <a:srgbClr val="002060"/>
                </a:solidFill>
              </a:rPr>
              <a:t>Sağlık ve Güvenlik.</a:t>
            </a:r>
            <a:br>
              <a:rPr lang="tr-TR" b="1" dirty="0" smtClean="0">
                <a:solidFill>
                  <a:srgbClr val="002060"/>
                </a:solidFill>
              </a:rPr>
            </a:br>
            <a:r>
              <a:rPr lang="tr-TR" b="1" dirty="0" smtClean="0">
                <a:solidFill>
                  <a:srgbClr val="002060"/>
                </a:solidFill>
              </a:rPr>
              <a:t>AB </a:t>
            </a:r>
            <a:r>
              <a:rPr lang="tr-TR" b="1" dirty="0" smtClean="0">
                <a:solidFill>
                  <a:srgbClr val="002060"/>
                </a:solidFill>
              </a:rPr>
              <a:t>vatandaşlarının </a:t>
            </a:r>
            <a:r>
              <a:rPr lang="tr-TR" b="1" dirty="0" smtClean="0">
                <a:solidFill>
                  <a:srgbClr val="002060"/>
                </a:solidFill>
              </a:rPr>
              <a:t>hakları.</a:t>
            </a:r>
            <a:br>
              <a:rPr lang="tr-TR" b="1" dirty="0" smtClean="0">
                <a:solidFill>
                  <a:srgbClr val="002060"/>
                </a:solidFill>
              </a:rPr>
            </a:br>
            <a:r>
              <a:rPr lang="tr-TR" b="1" dirty="0" smtClean="0">
                <a:solidFill>
                  <a:srgbClr val="002060"/>
                </a:solidFill>
              </a:rPr>
              <a:t>Ülkenizdeki en acil konular.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07274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HAKLARINIZI BİLİN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ec.europa.eu/info/aid-development-cooperation-fundamental-rights/your-rights-eu/know-your-rights_en</a:t>
            </a:r>
            <a:endParaRPr lang="lt-LT" dirty="0" smtClean="0"/>
          </a:p>
          <a:p>
            <a:endParaRPr lang="lt-LT" dirty="0" smtClean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90938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903616"/>
          </a:xfrm>
        </p:spPr>
        <p:txBody>
          <a:bodyPr>
            <a:normAutofit/>
          </a:bodyPr>
          <a:lstStyle/>
          <a:p>
            <a:r>
              <a:rPr lang="tr-TR" dirty="0" smtClean="0"/>
              <a:t>HAKLARINIZI BİLİM</a:t>
            </a:r>
            <a:r>
              <a:rPr lang="lt-LT" dirty="0" smtClean="0"/>
              <a:t/>
            </a:r>
            <a:br>
              <a:rPr lang="lt-LT" dirty="0" smtClean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600" cap="all" spc="200" dirty="0" smtClean="0">
                <a:solidFill>
                  <a:srgbClr val="FF0000"/>
                </a:solidFill>
                <a:latin typeface="Impact" panose="020B0806030902050204"/>
                <a:ea typeface="+mj-ea"/>
                <a:cs typeface="+mj-cs"/>
              </a:rPr>
              <a:t>AB VATANDAŞLIĞI HAKLARINIZ BU KISA VİDEO’DA</a:t>
            </a:r>
            <a:r>
              <a:rPr lang="en-US" sz="4600" cap="all" spc="200" dirty="0" smtClean="0">
                <a:solidFill>
                  <a:srgbClr val="2A1A00"/>
                </a:solidFill>
                <a:latin typeface="Impact" panose="020B0806030902050204"/>
                <a:ea typeface="+mj-ea"/>
                <a:cs typeface="+mj-cs"/>
              </a:rPr>
              <a:t>:</a:t>
            </a:r>
            <a:r>
              <a:rPr lang="en-US" sz="4600" cap="all" spc="200" dirty="0">
                <a:solidFill>
                  <a:srgbClr val="2A1A00"/>
                </a:solidFill>
                <a:latin typeface="Impact" panose="020B0806030902050204"/>
                <a:ea typeface="+mj-ea"/>
                <a:cs typeface="+mj-cs"/>
              </a:rPr>
              <a:t/>
            </a:r>
            <a:br>
              <a:rPr lang="en-US" sz="4600" cap="all" spc="200" dirty="0">
                <a:solidFill>
                  <a:srgbClr val="2A1A00"/>
                </a:solidFill>
                <a:latin typeface="Impact" panose="020B0806030902050204"/>
                <a:ea typeface="+mj-ea"/>
                <a:cs typeface="+mj-cs"/>
              </a:rPr>
            </a:b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www.youtube.com/watch?v=4Qz4yqM6NXM</a:t>
            </a:r>
            <a:endParaRPr lang="en-US" dirty="0" smtClean="0"/>
          </a:p>
          <a:p>
            <a:r>
              <a:rPr lang="en-US" dirty="0">
                <a:hlinkClick r:id="rId3"/>
              </a:rPr>
              <a:t>https://www.youtube.com/watch?v=_</a:t>
            </a:r>
            <a:r>
              <a:rPr lang="en-US" dirty="0" smtClean="0">
                <a:hlinkClick r:id="rId3"/>
              </a:rPr>
              <a:t>saAJy-IRWA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lt-LT" dirty="0" smtClean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11738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HAKLARINIZI BİLİN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417321"/>
            <a:ext cx="10178322" cy="4869180"/>
          </a:xfrm>
        </p:spPr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https://ec.europa.eu/info/aid-development-cooperation-fundamental-rights/your-rights-eu/know-your-rights/citizens-rights_en</a:t>
            </a:r>
            <a:endParaRPr lang="lt-LT" dirty="0"/>
          </a:p>
          <a:p>
            <a:r>
              <a:rPr lang="en-US" dirty="0" smtClean="0"/>
              <a:t>AB </a:t>
            </a:r>
            <a:r>
              <a:rPr lang="en-US" dirty="0" err="1" smtClean="0"/>
              <a:t>Temel</a:t>
            </a:r>
            <a:r>
              <a:rPr lang="en-US" dirty="0" smtClean="0"/>
              <a:t> </a:t>
            </a:r>
            <a:r>
              <a:rPr lang="en-US" dirty="0" err="1" smtClean="0"/>
              <a:t>Haklar</a:t>
            </a:r>
            <a:r>
              <a:rPr lang="en-US" dirty="0" smtClean="0"/>
              <a:t> </a:t>
            </a:r>
            <a:r>
              <a:rPr lang="en-US" dirty="0" err="1" smtClean="0"/>
              <a:t>Şartı'nın</a:t>
            </a:r>
            <a:r>
              <a:rPr lang="en-US" dirty="0" smtClean="0"/>
              <a:t> 5. </a:t>
            </a:r>
            <a:r>
              <a:rPr lang="en-US" dirty="0" err="1" smtClean="0"/>
              <a:t>bölümü</a:t>
            </a:r>
            <a:r>
              <a:rPr lang="en-US" dirty="0" smtClean="0"/>
              <a:t> </a:t>
            </a:r>
            <a:r>
              <a:rPr lang="en-US" dirty="0" err="1" smtClean="0"/>
              <a:t>vatandaşların</a:t>
            </a:r>
            <a:r>
              <a:rPr lang="en-US" dirty="0" smtClean="0"/>
              <a:t> </a:t>
            </a:r>
            <a:r>
              <a:rPr lang="en-US" dirty="0" err="1" smtClean="0"/>
              <a:t>hakları</a:t>
            </a:r>
            <a:r>
              <a:rPr lang="en-US" dirty="0" smtClean="0"/>
              <a:t> </a:t>
            </a:r>
            <a:r>
              <a:rPr lang="en-US" dirty="0" err="1" smtClean="0"/>
              <a:t>üzerinedir</a:t>
            </a:r>
            <a:r>
              <a:rPr lang="en-US" dirty="0" smtClean="0"/>
              <a:t>. Bu </a:t>
            </a:r>
            <a:r>
              <a:rPr lang="en-US" dirty="0" err="1" smtClean="0"/>
              <a:t>bölümdeki</a:t>
            </a:r>
            <a:r>
              <a:rPr lang="en-US" dirty="0" smtClean="0"/>
              <a:t> 39-46. </a:t>
            </a:r>
            <a:r>
              <a:rPr lang="en-US" dirty="0" err="1" smtClean="0"/>
              <a:t>Maddeler</a:t>
            </a:r>
            <a:r>
              <a:rPr lang="en-US" dirty="0" smtClean="0"/>
              <a:t> </a:t>
            </a:r>
            <a:r>
              <a:rPr lang="en-US" dirty="0" err="1" smtClean="0"/>
              <a:t>aşağıdaki</a:t>
            </a:r>
            <a:r>
              <a:rPr lang="en-US" dirty="0" smtClean="0"/>
              <a:t> </a:t>
            </a:r>
            <a:r>
              <a:rPr lang="en-US" dirty="0" err="1" smtClean="0"/>
              <a:t>hakları</a:t>
            </a:r>
            <a:r>
              <a:rPr lang="en-US" dirty="0" smtClean="0"/>
              <a:t> </a:t>
            </a:r>
            <a:r>
              <a:rPr lang="en-US" dirty="0" err="1" smtClean="0"/>
              <a:t>korur</a:t>
            </a:r>
            <a:r>
              <a:rPr lang="tr-TR" dirty="0" smtClean="0"/>
              <a:t>: </a:t>
            </a:r>
            <a:br>
              <a:rPr lang="tr-TR" dirty="0" smtClean="0"/>
            </a:br>
            <a:r>
              <a:rPr lang="en-US" dirty="0" err="1" smtClean="0"/>
              <a:t>oy</a:t>
            </a:r>
            <a:r>
              <a:rPr lang="en-US" dirty="0" smtClean="0"/>
              <a:t> </a:t>
            </a:r>
            <a:r>
              <a:rPr lang="en-US" dirty="0" err="1" smtClean="0"/>
              <a:t>verme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seçimlerde</a:t>
            </a:r>
            <a:r>
              <a:rPr lang="en-US" dirty="0" smtClean="0"/>
              <a:t> </a:t>
            </a:r>
            <a:r>
              <a:rPr lang="en-US" dirty="0" err="1" smtClean="0"/>
              <a:t>aday</a:t>
            </a:r>
            <a:r>
              <a:rPr lang="en-US" dirty="0" smtClean="0"/>
              <a:t> </a:t>
            </a:r>
            <a:r>
              <a:rPr lang="en-US" dirty="0" err="1" smtClean="0"/>
              <a:t>olarak</a:t>
            </a:r>
            <a:r>
              <a:rPr lang="en-US" dirty="0" smtClean="0"/>
              <a:t> </a:t>
            </a:r>
            <a:r>
              <a:rPr lang="en-US" dirty="0" err="1" smtClean="0"/>
              <a:t>Avrupa</a:t>
            </a:r>
            <a:r>
              <a:rPr lang="en-US" dirty="0" smtClean="0"/>
              <a:t> </a:t>
            </a:r>
            <a:r>
              <a:rPr lang="en-US" dirty="0" err="1" smtClean="0"/>
              <a:t>Parlamentosu'na</a:t>
            </a:r>
            <a:r>
              <a:rPr lang="en-US" dirty="0" smtClean="0"/>
              <a:t> </a:t>
            </a:r>
            <a:r>
              <a:rPr lang="tr-TR" dirty="0" smtClean="0"/>
              <a:t>katılma</a:t>
            </a:r>
            <a:r>
              <a:rPr lang="tr-TR" dirty="0" smtClean="0"/>
              <a:t> 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belediye</a:t>
            </a:r>
            <a:r>
              <a:rPr lang="en-US" dirty="0" smtClean="0"/>
              <a:t> </a:t>
            </a:r>
            <a:r>
              <a:rPr lang="en-US" dirty="0" err="1" smtClean="0"/>
              <a:t>seçimlerinde</a:t>
            </a:r>
            <a:r>
              <a:rPr lang="en-US" dirty="0" smtClean="0"/>
              <a:t> </a:t>
            </a:r>
            <a:r>
              <a:rPr lang="en-US" dirty="0" err="1" smtClean="0"/>
              <a:t>oy</a:t>
            </a:r>
            <a:r>
              <a:rPr lang="en-US" dirty="0" smtClean="0"/>
              <a:t> </a:t>
            </a:r>
            <a:r>
              <a:rPr lang="en-US" dirty="0" err="1" smtClean="0"/>
              <a:t>kullanma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aday</a:t>
            </a:r>
            <a:r>
              <a:rPr lang="en-US" dirty="0" smtClean="0"/>
              <a:t> </a:t>
            </a:r>
            <a:r>
              <a:rPr lang="en-US" dirty="0" err="1" smtClean="0"/>
              <a:t>olma</a:t>
            </a:r>
            <a:r>
              <a:rPr lang="en-US" dirty="0" smtClean="0"/>
              <a:t> </a:t>
            </a:r>
            <a:r>
              <a:rPr lang="en-US" dirty="0" err="1" smtClean="0"/>
              <a:t>hakkı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iyi</a:t>
            </a:r>
            <a:r>
              <a:rPr lang="en-US" dirty="0" smtClean="0"/>
              <a:t> </a:t>
            </a:r>
            <a:r>
              <a:rPr lang="en-US" dirty="0" err="1" smtClean="0"/>
              <a:t>idare</a:t>
            </a:r>
            <a:r>
              <a:rPr lang="en-US" dirty="0" smtClean="0"/>
              <a:t> </a:t>
            </a:r>
            <a:r>
              <a:rPr lang="en-US" dirty="0" err="1" smtClean="0"/>
              <a:t>hakkı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belgelere</a:t>
            </a:r>
            <a:r>
              <a:rPr lang="en-US" dirty="0" smtClean="0"/>
              <a:t> </a:t>
            </a:r>
            <a:r>
              <a:rPr lang="en-US" dirty="0" err="1" smtClean="0"/>
              <a:t>erişim</a:t>
            </a:r>
            <a:r>
              <a:rPr lang="en-US" dirty="0" smtClean="0"/>
              <a:t> </a:t>
            </a:r>
            <a:r>
              <a:rPr lang="en-US" dirty="0" err="1" smtClean="0"/>
              <a:t>hakkı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avrupa</a:t>
            </a:r>
            <a:r>
              <a:rPr lang="en-US" dirty="0" smtClean="0"/>
              <a:t> </a:t>
            </a:r>
            <a:r>
              <a:rPr lang="en-US" dirty="0" err="1" smtClean="0"/>
              <a:t>ombudsmanı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dilekçe</a:t>
            </a:r>
            <a:r>
              <a:rPr lang="en-US" dirty="0" smtClean="0"/>
              <a:t> </a:t>
            </a:r>
            <a:r>
              <a:rPr lang="en-US" dirty="0" err="1" smtClean="0"/>
              <a:t>hakkı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hareket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ikamet</a:t>
            </a:r>
            <a:r>
              <a:rPr lang="en-US" dirty="0" smtClean="0"/>
              <a:t> </a:t>
            </a:r>
            <a:r>
              <a:rPr lang="en-US" dirty="0" err="1" smtClean="0"/>
              <a:t>özgürlüğü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en-US" dirty="0" err="1" smtClean="0"/>
              <a:t>diplomatik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konsolosluk</a:t>
            </a:r>
            <a:r>
              <a:rPr lang="en-US" dirty="0" smtClean="0"/>
              <a:t> </a:t>
            </a:r>
            <a:r>
              <a:rPr lang="en-US" dirty="0" err="1" smtClean="0"/>
              <a:t>koruması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52107019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301</Words>
  <Application>Microsoft Office PowerPoint</Application>
  <PresentationFormat>Özel</PresentationFormat>
  <Paragraphs>48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Badge</vt:lpstr>
      <vt:lpstr>Nobody will be left behind (nwblb)</vt:lpstr>
      <vt:lpstr>DEMOCRATIC/ Civic  Citizenship module  Utena “Saulė’ Gymnasium </vt:lpstr>
      <vt:lpstr>KONU 2: Demokrasİ. AB vatandaşlIğI. AB vatandaşlarInIn haklarI, vatandaşlarIn gİrİşİmlerİ, vatandaşlarIn haklarInI savunan AB kurumlarI.   </vt:lpstr>
      <vt:lpstr> AVRUPA BİRLİĞİ  </vt:lpstr>
      <vt:lpstr>" GELECEK SİZİN ELİNİZDE / YarIn nasIl bİr Avrupa'da yaşayacağIz?" / Gelecek Senİn / </vt:lpstr>
      <vt:lpstr>İZLEDİKTEN SONRA FİKRİNİZ</vt:lpstr>
      <vt:lpstr>HAKLARINIZI BİLİN</vt:lpstr>
      <vt:lpstr>HAKLARINIZI BİLİM </vt:lpstr>
      <vt:lpstr>HAKLARINIZI BİLİN</vt:lpstr>
      <vt:lpstr>HaklarInIz İhlal edİldİyse ne yapmalIsInIZ  </vt:lpstr>
      <vt:lpstr>Avrupa Bİrlİğİ'nde temel haklar  </vt:lpstr>
      <vt:lpstr>Slayt 12</vt:lpstr>
      <vt:lpstr>ALIŞVERİŞ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PC</cp:lastModifiedBy>
  <cp:revision>95</cp:revision>
  <dcterms:created xsi:type="dcterms:W3CDTF">2021-12-01T10:07:52Z</dcterms:created>
  <dcterms:modified xsi:type="dcterms:W3CDTF">2022-04-06T10:08:03Z</dcterms:modified>
</cp:coreProperties>
</file>