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sldIdLst>
    <p:sldId id="258" r:id="rId2"/>
    <p:sldId id="260" r:id="rId3"/>
    <p:sldId id="256" r:id="rId4"/>
    <p:sldId id="257" r:id="rId5"/>
    <p:sldId id="259" r:id="rId6"/>
    <p:sldId id="261" r:id="rId7"/>
    <p:sldId id="262" r:id="rId8"/>
    <p:sldId id="263" r:id="rId9"/>
    <p:sldId id="264" r:id="rId10"/>
    <p:sldId id="266" r:id="rId11"/>
    <p:sldId id="267" r:id="rId12"/>
    <p:sldId id="265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441" autoAdjust="0"/>
    <p:restoredTop sz="94681"/>
  </p:normalViewPr>
  <p:slideViewPr>
    <p:cSldViewPr snapToGrid="0" snapToObjects="1">
      <p:cViewPr varScale="1">
        <p:scale>
          <a:sx n="73" d="100"/>
          <a:sy n="73" d="100"/>
        </p:scale>
        <p:origin x="-60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600DB-2A10-5940-B9D2-87F74DB15118}" type="datetimeFigureOut">
              <a:rPr lang="en-US" smtClean="0"/>
              <a:pPr/>
              <a:t>4/7/2022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93BB8-EEF5-0D40-B56A-6021561519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046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A979761-B9C8-914C-B087-A5CB49315B3A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BC35-0C87-1E4C-8148-720B3088BA45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267F-0A1D-8445-89F5-D8FEE83EFFC7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36E9B-9413-8343-828B-2D54377CAE81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774E-19EB-B44B-942E-BCE0854D6A0C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D2F6B-FA66-B04E-B61D-28343A78A4D9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0F8C-BFFB-5D4C-ACF5-E563FDFA3D8F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CED11-2C8D-5B47-902D-86B57F185A5D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427772D-D78E-964F-9997-8A7B9565E962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CECC396E-2263-914E-A99B-9B2DC42B3F38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9391D8E-3AC0-2643-BE71-EC31FBF298E5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watch?v=q5pkIBz59PE" TargetMode="External"/><Relationship Id="rId3" Type="http://schemas.openxmlformats.org/officeDocument/2006/relationships/hyperlink" Target="https://www.ziniuradijas.lt/laidos/verslo-pozicija/kaip-lietuvius-mato-investuotojai?video=1" TargetMode="External"/><Relationship Id="rId7" Type="http://schemas.openxmlformats.org/officeDocument/2006/relationships/hyperlink" Target="http://www.pilieciams.eu/uploads/ramonaite-pilietiskumo-savoka.pdf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tube.com/watch?v=vv5VYEpRFCI" TargetMode="External"/><Relationship Id="rId5" Type="http://schemas.openxmlformats.org/officeDocument/2006/relationships/hyperlink" Target="http://savanoriaujam.lt/" TargetMode="External"/><Relationship Id="rId4" Type="http://schemas.openxmlformats.org/officeDocument/2006/relationships/hyperlink" Target="http://www.utena.lt/?q=lt/node/548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lma\Downloads\_book_edcoll_9789462091726_BP000005-preview.pdf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kiZNO_Lca8k&amp;t=102s" TargetMode="External"/><Relationship Id="rId5" Type="http://schemas.openxmlformats.org/officeDocument/2006/relationships/hyperlink" Target="https://www.learningtogive.org/resources/civic-responsibility" TargetMode="External"/><Relationship Id="rId4" Type="http://schemas.openxmlformats.org/officeDocument/2006/relationships/hyperlink" Target="https://rm.coe.int/CoERMPublicCommonSearchServices/DisplayDCTMContent?documentId=09000016803034e5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tiff"/><Relationship Id="rId5" Type="http://schemas.openxmlformats.org/officeDocument/2006/relationships/image" Target="../media/image8.tif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33DFEFC0-99B4-4D27-9168-1B2F659A34B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A2C20081-2005-4B05-BEA4-EB8D4C90A35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5070708"/>
            <a:ext cx="12192000" cy="1787292"/>
          </a:xfrm>
          <a:custGeom>
            <a:avLst/>
            <a:gdLst>
              <a:gd name="connsiteX0" fmla="*/ 619389 w 12192000"/>
              <a:gd name="connsiteY0" fmla="*/ 0 h 1787292"/>
              <a:gd name="connsiteX1" fmla="*/ 687652 w 12192000"/>
              <a:gd name="connsiteY1" fmla="*/ 3175 h 1787292"/>
              <a:gd name="connsiteX2" fmla="*/ 747977 w 12192000"/>
              <a:gd name="connsiteY2" fmla="*/ 9525 h 1787292"/>
              <a:gd name="connsiteX3" fmla="*/ 800364 w 12192000"/>
              <a:gd name="connsiteY3" fmla="*/ 20637 h 1787292"/>
              <a:gd name="connsiteX4" fmla="*/ 846402 w 12192000"/>
              <a:gd name="connsiteY4" fmla="*/ 36512 h 1787292"/>
              <a:gd name="connsiteX5" fmla="*/ 887677 w 12192000"/>
              <a:gd name="connsiteY5" fmla="*/ 52387 h 1787292"/>
              <a:gd name="connsiteX6" fmla="*/ 924189 w 12192000"/>
              <a:gd name="connsiteY6" fmla="*/ 68262 h 1787292"/>
              <a:gd name="connsiteX7" fmla="*/ 962289 w 12192000"/>
              <a:gd name="connsiteY7" fmla="*/ 87312 h 1787292"/>
              <a:gd name="connsiteX8" fmla="*/ 1000389 w 12192000"/>
              <a:gd name="connsiteY8" fmla="*/ 106362 h 1787292"/>
              <a:gd name="connsiteX9" fmla="*/ 1036902 w 12192000"/>
              <a:gd name="connsiteY9" fmla="*/ 125412 h 1787292"/>
              <a:gd name="connsiteX10" fmla="*/ 1078177 w 12192000"/>
              <a:gd name="connsiteY10" fmla="*/ 141287 h 1787292"/>
              <a:gd name="connsiteX11" fmla="*/ 1124214 w 12192000"/>
              <a:gd name="connsiteY11" fmla="*/ 155575 h 1787292"/>
              <a:gd name="connsiteX12" fmla="*/ 1176602 w 12192000"/>
              <a:gd name="connsiteY12" fmla="*/ 166687 h 1787292"/>
              <a:gd name="connsiteX13" fmla="*/ 1236927 w 12192000"/>
              <a:gd name="connsiteY13" fmla="*/ 174625 h 1787292"/>
              <a:gd name="connsiteX14" fmla="*/ 1305189 w 12192000"/>
              <a:gd name="connsiteY14" fmla="*/ 176212 h 1787292"/>
              <a:gd name="connsiteX15" fmla="*/ 1373452 w 12192000"/>
              <a:gd name="connsiteY15" fmla="*/ 174625 h 1787292"/>
              <a:gd name="connsiteX16" fmla="*/ 1433777 w 12192000"/>
              <a:gd name="connsiteY16" fmla="*/ 166687 h 1787292"/>
              <a:gd name="connsiteX17" fmla="*/ 1486164 w 12192000"/>
              <a:gd name="connsiteY17" fmla="*/ 155575 h 1787292"/>
              <a:gd name="connsiteX18" fmla="*/ 1532202 w 12192000"/>
              <a:gd name="connsiteY18" fmla="*/ 141287 h 1787292"/>
              <a:gd name="connsiteX19" fmla="*/ 1573477 w 12192000"/>
              <a:gd name="connsiteY19" fmla="*/ 125412 h 1787292"/>
              <a:gd name="connsiteX20" fmla="*/ 1609989 w 12192000"/>
              <a:gd name="connsiteY20" fmla="*/ 106362 h 1787292"/>
              <a:gd name="connsiteX21" fmla="*/ 1648089 w 12192000"/>
              <a:gd name="connsiteY21" fmla="*/ 87312 h 1787292"/>
              <a:gd name="connsiteX22" fmla="*/ 1686189 w 12192000"/>
              <a:gd name="connsiteY22" fmla="*/ 68262 h 1787292"/>
              <a:gd name="connsiteX23" fmla="*/ 1722702 w 12192000"/>
              <a:gd name="connsiteY23" fmla="*/ 52387 h 1787292"/>
              <a:gd name="connsiteX24" fmla="*/ 1763977 w 12192000"/>
              <a:gd name="connsiteY24" fmla="*/ 36512 h 1787292"/>
              <a:gd name="connsiteX25" fmla="*/ 1810014 w 12192000"/>
              <a:gd name="connsiteY25" fmla="*/ 20637 h 1787292"/>
              <a:gd name="connsiteX26" fmla="*/ 1862402 w 12192000"/>
              <a:gd name="connsiteY26" fmla="*/ 9525 h 1787292"/>
              <a:gd name="connsiteX27" fmla="*/ 1922727 w 12192000"/>
              <a:gd name="connsiteY27" fmla="*/ 3175 h 1787292"/>
              <a:gd name="connsiteX28" fmla="*/ 1990989 w 12192000"/>
              <a:gd name="connsiteY28" fmla="*/ 0 h 1787292"/>
              <a:gd name="connsiteX29" fmla="*/ 2059252 w 12192000"/>
              <a:gd name="connsiteY29" fmla="*/ 3175 h 1787292"/>
              <a:gd name="connsiteX30" fmla="*/ 2119577 w 12192000"/>
              <a:gd name="connsiteY30" fmla="*/ 9525 h 1787292"/>
              <a:gd name="connsiteX31" fmla="*/ 2171964 w 12192000"/>
              <a:gd name="connsiteY31" fmla="*/ 20637 h 1787292"/>
              <a:gd name="connsiteX32" fmla="*/ 2218002 w 12192000"/>
              <a:gd name="connsiteY32" fmla="*/ 36512 h 1787292"/>
              <a:gd name="connsiteX33" fmla="*/ 2259277 w 12192000"/>
              <a:gd name="connsiteY33" fmla="*/ 52387 h 1787292"/>
              <a:gd name="connsiteX34" fmla="*/ 2295789 w 12192000"/>
              <a:gd name="connsiteY34" fmla="*/ 68262 h 1787292"/>
              <a:gd name="connsiteX35" fmla="*/ 2333889 w 12192000"/>
              <a:gd name="connsiteY35" fmla="*/ 87312 h 1787292"/>
              <a:gd name="connsiteX36" fmla="*/ 2371989 w 12192000"/>
              <a:gd name="connsiteY36" fmla="*/ 106362 h 1787292"/>
              <a:gd name="connsiteX37" fmla="*/ 2408502 w 12192000"/>
              <a:gd name="connsiteY37" fmla="*/ 125412 h 1787292"/>
              <a:gd name="connsiteX38" fmla="*/ 2449777 w 12192000"/>
              <a:gd name="connsiteY38" fmla="*/ 141287 h 1787292"/>
              <a:gd name="connsiteX39" fmla="*/ 2495814 w 12192000"/>
              <a:gd name="connsiteY39" fmla="*/ 155575 h 1787292"/>
              <a:gd name="connsiteX40" fmla="*/ 2548202 w 12192000"/>
              <a:gd name="connsiteY40" fmla="*/ 166687 h 1787292"/>
              <a:gd name="connsiteX41" fmla="*/ 2608527 w 12192000"/>
              <a:gd name="connsiteY41" fmla="*/ 174625 h 1787292"/>
              <a:gd name="connsiteX42" fmla="*/ 2676789 w 12192000"/>
              <a:gd name="connsiteY42" fmla="*/ 176212 h 1787292"/>
              <a:gd name="connsiteX43" fmla="*/ 2745052 w 12192000"/>
              <a:gd name="connsiteY43" fmla="*/ 174625 h 1787292"/>
              <a:gd name="connsiteX44" fmla="*/ 2805377 w 12192000"/>
              <a:gd name="connsiteY44" fmla="*/ 166687 h 1787292"/>
              <a:gd name="connsiteX45" fmla="*/ 2857764 w 12192000"/>
              <a:gd name="connsiteY45" fmla="*/ 155575 h 1787292"/>
              <a:gd name="connsiteX46" fmla="*/ 2903802 w 12192000"/>
              <a:gd name="connsiteY46" fmla="*/ 141287 h 1787292"/>
              <a:gd name="connsiteX47" fmla="*/ 2945077 w 12192000"/>
              <a:gd name="connsiteY47" fmla="*/ 125412 h 1787292"/>
              <a:gd name="connsiteX48" fmla="*/ 2981589 w 12192000"/>
              <a:gd name="connsiteY48" fmla="*/ 106362 h 1787292"/>
              <a:gd name="connsiteX49" fmla="*/ 3019689 w 12192000"/>
              <a:gd name="connsiteY49" fmla="*/ 87312 h 1787292"/>
              <a:gd name="connsiteX50" fmla="*/ 3057789 w 12192000"/>
              <a:gd name="connsiteY50" fmla="*/ 68262 h 1787292"/>
              <a:gd name="connsiteX51" fmla="*/ 3094302 w 12192000"/>
              <a:gd name="connsiteY51" fmla="*/ 52387 h 1787292"/>
              <a:gd name="connsiteX52" fmla="*/ 3135577 w 12192000"/>
              <a:gd name="connsiteY52" fmla="*/ 36512 h 1787292"/>
              <a:gd name="connsiteX53" fmla="*/ 3181614 w 12192000"/>
              <a:gd name="connsiteY53" fmla="*/ 20637 h 1787292"/>
              <a:gd name="connsiteX54" fmla="*/ 3234002 w 12192000"/>
              <a:gd name="connsiteY54" fmla="*/ 9525 h 1787292"/>
              <a:gd name="connsiteX55" fmla="*/ 3294327 w 12192000"/>
              <a:gd name="connsiteY55" fmla="*/ 3175 h 1787292"/>
              <a:gd name="connsiteX56" fmla="*/ 3361002 w 12192000"/>
              <a:gd name="connsiteY56" fmla="*/ 0 h 1787292"/>
              <a:gd name="connsiteX57" fmla="*/ 3430852 w 12192000"/>
              <a:gd name="connsiteY57" fmla="*/ 3175 h 1787292"/>
              <a:gd name="connsiteX58" fmla="*/ 3491177 w 12192000"/>
              <a:gd name="connsiteY58" fmla="*/ 9525 h 1787292"/>
              <a:gd name="connsiteX59" fmla="*/ 3543564 w 12192000"/>
              <a:gd name="connsiteY59" fmla="*/ 20637 h 1787292"/>
              <a:gd name="connsiteX60" fmla="*/ 3589602 w 12192000"/>
              <a:gd name="connsiteY60" fmla="*/ 36512 h 1787292"/>
              <a:gd name="connsiteX61" fmla="*/ 3630877 w 12192000"/>
              <a:gd name="connsiteY61" fmla="*/ 52387 h 1787292"/>
              <a:gd name="connsiteX62" fmla="*/ 3667389 w 12192000"/>
              <a:gd name="connsiteY62" fmla="*/ 68262 h 1787292"/>
              <a:gd name="connsiteX63" fmla="*/ 3705489 w 12192000"/>
              <a:gd name="connsiteY63" fmla="*/ 87312 h 1787292"/>
              <a:gd name="connsiteX64" fmla="*/ 3743589 w 12192000"/>
              <a:gd name="connsiteY64" fmla="*/ 106362 h 1787292"/>
              <a:gd name="connsiteX65" fmla="*/ 3780102 w 12192000"/>
              <a:gd name="connsiteY65" fmla="*/ 125412 h 1787292"/>
              <a:gd name="connsiteX66" fmla="*/ 3821377 w 12192000"/>
              <a:gd name="connsiteY66" fmla="*/ 141287 h 1787292"/>
              <a:gd name="connsiteX67" fmla="*/ 3867414 w 12192000"/>
              <a:gd name="connsiteY67" fmla="*/ 155575 h 1787292"/>
              <a:gd name="connsiteX68" fmla="*/ 3919802 w 12192000"/>
              <a:gd name="connsiteY68" fmla="*/ 166687 h 1787292"/>
              <a:gd name="connsiteX69" fmla="*/ 3980127 w 12192000"/>
              <a:gd name="connsiteY69" fmla="*/ 174625 h 1787292"/>
              <a:gd name="connsiteX70" fmla="*/ 4048389 w 12192000"/>
              <a:gd name="connsiteY70" fmla="*/ 176212 h 1787292"/>
              <a:gd name="connsiteX71" fmla="*/ 4116652 w 12192000"/>
              <a:gd name="connsiteY71" fmla="*/ 174625 h 1787292"/>
              <a:gd name="connsiteX72" fmla="*/ 4176977 w 12192000"/>
              <a:gd name="connsiteY72" fmla="*/ 166687 h 1787292"/>
              <a:gd name="connsiteX73" fmla="*/ 4229364 w 12192000"/>
              <a:gd name="connsiteY73" fmla="*/ 155575 h 1787292"/>
              <a:gd name="connsiteX74" fmla="*/ 4275402 w 12192000"/>
              <a:gd name="connsiteY74" fmla="*/ 141287 h 1787292"/>
              <a:gd name="connsiteX75" fmla="*/ 4316677 w 12192000"/>
              <a:gd name="connsiteY75" fmla="*/ 125412 h 1787292"/>
              <a:gd name="connsiteX76" fmla="*/ 4353189 w 12192000"/>
              <a:gd name="connsiteY76" fmla="*/ 106362 h 1787292"/>
              <a:gd name="connsiteX77" fmla="*/ 4429389 w 12192000"/>
              <a:gd name="connsiteY77" fmla="*/ 68262 h 1787292"/>
              <a:gd name="connsiteX78" fmla="*/ 4465902 w 12192000"/>
              <a:gd name="connsiteY78" fmla="*/ 52387 h 1787292"/>
              <a:gd name="connsiteX79" fmla="*/ 4507177 w 12192000"/>
              <a:gd name="connsiteY79" fmla="*/ 36512 h 1787292"/>
              <a:gd name="connsiteX80" fmla="*/ 4553214 w 12192000"/>
              <a:gd name="connsiteY80" fmla="*/ 20637 h 1787292"/>
              <a:gd name="connsiteX81" fmla="*/ 4605602 w 12192000"/>
              <a:gd name="connsiteY81" fmla="*/ 9525 h 1787292"/>
              <a:gd name="connsiteX82" fmla="*/ 4665928 w 12192000"/>
              <a:gd name="connsiteY82" fmla="*/ 3175 h 1787292"/>
              <a:gd name="connsiteX83" fmla="*/ 4734189 w 12192000"/>
              <a:gd name="connsiteY83" fmla="*/ 0 h 1787292"/>
              <a:gd name="connsiteX84" fmla="*/ 4802453 w 12192000"/>
              <a:gd name="connsiteY84" fmla="*/ 3175 h 1787292"/>
              <a:gd name="connsiteX85" fmla="*/ 4862777 w 12192000"/>
              <a:gd name="connsiteY85" fmla="*/ 9525 h 1787292"/>
              <a:gd name="connsiteX86" fmla="*/ 4915165 w 12192000"/>
              <a:gd name="connsiteY86" fmla="*/ 20637 h 1787292"/>
              <a:gd name="connsiteX87" fmla="*/ 4961201 w 12192000"/>
              <a:gd name="connsiteY87" fmla="*/ 36512 h 1787292"/>
              <a:gd name="connsiteX88" fmla="*/ 5002476 w 12192000"/>
              <a:gd name="connsiteY88" fmla="*/ 52387 h 1787292"/>
              <a:gd name="connsiteX89" fmla="*/ 5038989 w 12192000"/>
              <a:gd name="connsiteY89" fmla="*/ 68262 h 1787292"/>
              <a:gd name="connsiteX90" fmla="*/ 5077089 w 12192000"/>
              <a:gd name="connsiteY90" fmla="*/ 87312 h 1787292"/>
              <a:gd name="connsiteX91" fmla="*/ 5115189 w 12192000"/>
              <a:gd name="connsiteY91" fmla="*/ 106362 h 1787292"/>
              <a:gd name="connsiteX92" fmla="*/ 5151701 w 12192000"/>
              <a:gd name="connsiteY92" fmla="*/ 125412 h 1787292"/>
              <a:gd name="connsiteX93" fmla="*/ 5192976 w 12192000"/>
              <a:gd name="connsiteY93" fmla="*/ 141287 h 1787292"/>
              <a:gd name="connsiteX94" fmla="*/ 5239014 w 12192000"/>
              <a:gd name="connsiteY94" fmla="*/ 155575 h 1787292"/>
              <a:gd name="connsiteX95" fmla="*/ 5291401 w 12192000"/>
              <a:gd name="connsiteY95" fmla="*/ 166687 h 1787292"/>
              <a:gd name="connsiteX96" fmla="*/ 5351727 w 12192000"/>
              <a:gd name="connsiteY96" fmla="*/ 174625 h 1787292"/>
              <a:gd name="connsiteX97" fmla="*/ 5410199 w 12192000"/>
              <a:gd name="connsiteY97" fmla="*/ 175985 h 1787292"/>
              <a:gd name="connsiteX98" fmla="*/ 5468671 w 12192000"/>
              <a:gd name="connsiteY98" fmla="*/ 174625 h 1787292"/>
              <a:gd name="connsiteX99" fmla="*/ 5528996 w 12192000"/>
              <a:gd name="connsiteY99" fmla="*/ 166687 h 1787292"/>
              <a:gd name="connsiteX100" fmla="*/ 5581383 w 12192000"/>
              <a:gd name="connsiteY100" fmla="*/ 155575 h 1787292"/>
              <a:gd name="connsiteX101" fmla="*/ 5627421 w 12192000"/>
              <a:gd name="connsiteY101" fmla="*/ 141287 h 1787292"/>
              <a:gd name="connsiteX102" fmla="*/ 5668696 w 12192000"/>
              <a:gd name="connsiteY102" fmla="*/ 125412 h 1787292"/>
              <a:gd name="connsiteX103" fmla="*/ 5705209 w 12192000"/>
              <a:gd name="connsiteY103" fmla="*/ 106362 h 1787292"/>
              <a:gd name="connsiteX104" fmla="*/ 5743308 w 12192000"/>
              <a:gd name="connsiteY104" fmla="*/ 87312 h 1787292"/>
              <a:gd name="connsiteX105" fmla="*/ 5781408 w 12192000"/>
              <a:gd name="connsiteY105" fmla="*/ 68262 h 1787292"/>
              <a:gd name="connsiteX106" fmla="*/ 5817921 w 12192000"/>
              <a:gd name="connsiteY106" fmla="*/ 52387 h 1787292"/>
              <a:gd name="connsiteX107" fmla="*/ 5859196 w 12192000"/>
              <a:gd name="connsiteY107" fmla="*/ 36512 h 1787292"/>
              <a:gd name="connsiteX108" fmla="*/ 5905234 w 12192000"/>
              <a:gd name="connsiteY108" fmla="*/ 20637 h 1787292"/>
              <a:gd name="connsiteX109" fmla="*/ 5957621 w 12192000"/>
              <a:gd name="connsiteY109" fmla="*/ 9525 h 1787292"/>
              <a:gd name="connsiteX110" fmla="*/ 6017947 w 12192000"/>
              <a:gd name="connsiteY110" fmla="*/ 3175 h 1787292"/>
              <a:gd name="connsiteX111" fmla="*/ 6086208 w 12192000"/>
              <a:gd name="connsiteY111" fmla="*/ 0 h 1787292"/>
              <a:gd name="connsiteX112" fmla="*/ 6095999 w 12192000"/>
              <a:gd name="connsiteY112" fmla="*/ 455 h 1787292"/>
              <a:gd name="connsiteX113" fmla="*/ 6105789 w 12192000"/>
              <a:gd name="connsiteY113" fmla="*/ 0 h 1787292"/>
              <a:gd name="connsiteX114" fmla="*/ 6174052 w 12192000"/>
              <a:gd name="connsiteY114" fmla="*/ 3175 h 1787292"/>
              <a:gd name="connsiteX115" fmla="*/ 6234377 w 12192000"/>
              <a:gd name="connsiteY115" fmla="*/ 9525 h 1787292"/>
              <a:gd name="connsiteX116" fmla="*/ 6286764 w 12192000"/>
              <a:gd name="connsiteY116" fmla="*/ 20637 h 1787292"/>
              <a:gd name="connsiteX117" fmla="*/ 6332802 w 12192000"/>
              <a:gd name="connsiteY117" fmla="*/ 36512 h 1787292"/>
              <a:gd name="connsiteX118" fmla="*/ 6374077 w 12192000"/>
              <a:gd name="connsiteY118" fmla="*/ 52387 h 1787292"/>
              <a:gd name="connsiteX119" fmla="*/ 6410589 w 12192000"/>
              <a:gd name="connsiteY119" fmla="*/ 68262 h 1787292"/>
              <a:gd name="connsiteX120" fmla="*/ 6448689 w 12192000"/>
              <a:gd name="connsiteY120" fmla="*/ 87312 h 1787292"/>
              <a:gd name="connsiteX121" fmla="*/ 6486789 w 12192000"/>
              <a:gd name="connsiteY121" fmla="*/ 106362 h 1787292"/>
              <a:gd name="connsiteX122" fmla="*/ 6523302 w 12192000"/>
              <a:gd name="connsiteY122" fmla="*/ 125412 h 1787292"/>
              <a:gd name="connsiteX123" fmla="*/ 6564577 w 12192000"/>
              <a:gd name="connsiteY123" fmla="*/ 141287 h 1787292"/>
              <a:gd name="connsiteX124" fmla="*/ 6610614 w 12192000"/>
              <a:gd name="connsiteY124" fmla="*/ 155575 h 1787292"/>
              <a:gd name="connsiteX125" fmla="*/ 6663002 w 12192000"/>
              <a:gd name="connsiteY125" fmla="*/ 166687 h 1787292"/>
              <a:gd name="connsiteX126" fmla="*/ 6723327 w 12192000"/>
              <a:gd name="connsiteY126" fmla="*/ 174625 h 1787292"/>
              <a:gd name="connsiteX127" fmla="*/ 6781799 w 12192000"/>
              <a:gd name="connsiteY127" fmla="*/ 175985 h 1787292"/>
              <a:gd name="connsiteX128" fmla="*/ 6840271 w 12192000"/>
              <a:gd name="connsiteY128" fmla="*/ 174625 h 1787292"/>
              <a:gd name="connsiteX129" fmla="*/ 6900596 w 12192000"/>
              <a:gd name="connsiteY129" fmla="*/ 166687 h 1787292"/>
              <a:gd name="connsiteX130" fmla="*/ 6952983 w 12192000"/>
              <a:gd name="connsiteY130" fmla="*/ 155575 h 1787292"/>
              <a:gd name="connsiteX131" fmla="*/ 6999021 w 12192000"/>
              <a:gd name="connsiteY131" fmla="*/ 141287 h 1787292"/>
              <a:gd name="connsiteX132" fmla="*/ 7040296 w 12192000"/>
              <a:gd name="connsiteY132" fmla="*/ 125412 h 1787292"/>
              <a:gd name="connsiteX133" fmla="*/ 7076808 w 12192000"/>
              <a:gd name="connsiteY133" fmla="*/ 106362 h 1787292"/>
              <a:gd name="connsiteX134" fmla="*/ 7114908 w 12192000"/>
              <a:gd name="connsiteY134" fmla="*/ 87312 h 1787292"/>
              <a:gd name="connsiteX135" fmla="*/ 7153008 w 12192000"/>
              <a:gd name="connsiteY135" fmla="*/ 68262 h 1787292"/>
              <a:gd name="connsiteX136" fmla="*/ 7189521 w 12192000"/>
              <a:gd name="connsiteY136" fmla="*/ 52387 h 1787292"/>
              <a:gd name="connsiteX137" fmla="*/ 7230796 w 12192000"/>
              <a:gd name="connsiteY137" fmla="*/ 36512 h 1787292"/>
              <a:gd name="connsiteX138" fmla="*/ 7276833 w 12192000"/>
              <a:gd name="connsiteY138" fmla="*/ 20637 h 1787292"/>
              <a:gd name="connsiteX139" fmla="*/ 7329221 w 12192000"/>
              <a:gd name="connsiteY139" fmla="*/ 9525 h 1787292"/>
              <a:gd name="connsiteX140" fmla="*/ 7389546 w 12192000"/>
              <a:gd name="connsiteY140" fmla="*/ 3175 h 1787292"/>
              <a:gd name="connsiteX141" fmla="*/ 7457808 w 12192000"/>
              <a:gd name="connsiteY141" fmla="*/ 0 h 1787292"/>
              <a:gd name="connsiteX142" fmla="*/ 7526071 w 12192000"/>
              <a:gd name="connsiteY142" fmla="*/ 3175 h 1787292"/>
              <a:gd name="connsiteX143" fmla="*/ 7586396 w 12192000"/>
              <a:gd name="connsiteY143" fmla="*/ 9525 h 1787292"/>
              <a:gd name="connsiteX144" fmla="*/ 7638783 w 12192000"/>
              <a:gd name="connsiteY144" fmla="*/ 20637 h 1787292"/>
              <a:gd name="connsiteX145" fmla="*/ 7684821 w 12192000"/>
              <a:gd name="connsiteY145" fmla="*/ 36512 h 1787292"/>
              <a:gd name="connsiteX146" fmla="*/ 7726096 w 12192000"/>
              <a:gd name="connsiteY146" fmla="*/ 52387 h 1787292"/>
              <a:gd name="connsiteX147" fmla="*/ 7762608 w 12192000"/>
              <a:gd name="connsiteY147" fmla="*/ 68262 h 1787292"/>
              <a:gd name="connsiteX148" fmla="*/ 7800708 w 12192000"/>
              <a:gd name="connsiteY148" fmla="*/ 87312 h 1787292"/>
              <a:gd name="connsiteX149" fmla="*/ 7838808 w 12192000"/>
              <a:gd name="connsiteY149" fmla="*/ 106362 h 1787292"/>
              <a:gd name="connsiteX150" fmla="*/ 7875321 w 12192000"/>
              <a:gd name="connsiteY150" fmla="*/ 125412 h 1787292"/>
              <a:gd name="connsiteX151" fmla="*/ 7916596 w 12192000"/>
              <a:gd name="connsiteY151" fmla="*/ 141287 h 1787292"/>
              <a:gd name="connsiteX152" fmla="*/ 7962633 w 12192000"/>
              <a:gd name="connsiteY152" fmla="*/ 155575 h 1787292"/>
              <a:gd name="connsiteX153" fmla="*/ 8015021 w 12192000"/>
              <a:gd name="connsiteY153" fmla="*/ 166687 h 1787292"/>
              <a:gd name="connsiteX154" fmla="*/ 8075346 w 12192000"/>
              <a:gd name="connsiteY154" fmla="*/ 174625 h 1787292"/>
              <a:gd name="connsiteX155" fmla="*/ 8143608 w 12192000"/>
              <a:gd name="connsiteY155" fmla="*/ 176212 h 1787292"/>
              <a:gd name="connsiteX156" fmla="*/ 8211871 w 12192000"/>
              <a:gd name="connsiteY156" fmla="*/ 174625 h 1787292"/>
              <a:gd name="connsiteX157" fmla="*/ 8272196 w 12192000"/>
              <a:gd name="connsiteY157" fmla="*/ 166687 h 1787292"/>
              <a:gd name="connsiteX158" fmla="*/ 8324583 w 12192000"/>
              <a:gd name="connsiteY158" fmla="*/ 155575 h 1787292"/>
              <a:gd name="connsiteX159" fmla="*/ 8370621 w 12192000"/>
              <a:gd name="connsiteY159" fmla="*/ 141287 h 1787292"/>
              <a:gd name="connsiteX160" fmla="*/ 8411896 w 12192000"/>
              <a:gd name="connsiteY160" fmla="*/ 125412 h 1787292"/>
              <a:gd name="connsiteX161" fmla="*/ 8448408 w 12192000"/>
              <a:gd name="connsiteY161" fmla="*/ 106362 h 1787292"/>
              <a:gd name="connsiteX162" fmla="*/ 8486508 w 12192000"/>
              <a:gd name="connsiteY162" fmla="*/ 87312 h 1787292"/>
              <a:gd name="connsiteX163" fmla="*/ 8524608 w 12192000"/>
              <a:gd name="connsiteY163" fmla="*/ 68262 h 1787292"/>
              <a:gd name="connsiteX164" fmla="*/ 8561120 w 12192000"/>
              <a:gd name="connsiteY164" fmla="*/ 52387 h 1787292"/>
              <a:gd name="connsiteX165" fmla="*/ 8602396 w 12192000"/>
              <a:gd name="connsiteY165" fmla="*/ 36512 h 1787292"/>
              <a:gd name="connsiteX166" fmla="*/ 8648432 w 12192000"/>
              <a:gd name="connsiteY166" fmla="*/ 20637 h 1787292"/>
              <a:gd name="connsiteX167" fmla="*/ 8700820 w 12192000"/>
              <a:gd name="connsiteY167" fmla="*/ 9525 h 1787292"/>
              <a:gd name="connsiteX168" fmla="*/ 8761146 w 12192000"/>
              <a:gd name="connsiteY168" fmla="*/ 3175 h 1787292"/>
              <a:gd name="connsiteX169" fmla="*/ 8827820 w 12192000"/>
              <a:gd name="connsiteY169" fmla="*/ 0 h 1787292"/>
              <a:gd name="connsiteX170" fmla="*/ 8897670 w 12192000"/>
              <a:gd name="connsiteY170" fmla="*/ 3175 h 1787292"/>
              <a:gd name="connsiteX171" fmla="*/ 8957996 w 12192000"/>
              <a:gd name="connsiteY171" fmla="*/ 9525 h 1787292"/>
              <a:gd name="connsiteX172" fmla="*/ 9010382 w 12192000"/>
              <a:gd name="connsiteY172" fmla="*/ 20637 h 1787292"/>
              <a:gd name="connsiteX173" fmla="*/ 9056420 w 12192000"/>
              <a:gd name="connsiteY173" fmla="*/ 36512 h 1787292"/>
              <a:gd name="connsiteX174" fmla="*/ 9097696 w 12192000"/>
              <a:gd name="connsiteY174" fmla="*/ 52387 h 1787292"/>
              <a:gd name="connsiteX175" fmla="*/ 9134208 w 12192000"/>
              <a:gd name="connsiteY175" fmla="*/ 68262 h 1787292"/>
              <a:gd name="connsiteX176" fmla="*/ 9172308 w 12192000"/>
              <a:gd name="connsiteY176" fmla="*/ 87312 h 1787292"/>
              <a:gd name="connsiteX177" fmla="*/ 9210408 w 12192000"/>
              <a:gd name="connsiteY177" fmla="*/ 106362 h 1787292"/>
              <a:gd name="connsiteX178" fmla="*/ 9246920 w 12192000"/>
              <a:gd name="connsiteY178" fmla="*/ 125412 h 1787292"/>
              <a:gd name="connsiteX179" fmla="*/ 9288196 w 12192000"/>
              <a:gd name="connsiteY179" fmla="*/ 141287 h 1787292"/>
              <a:gd name="connsiteX180" fmla="*/ 9334232 w 12192000"/>
              <a:gd name="connsiteY180" fmla="*/ 155575 h 1787292"/>
              <a:gd name="connsiteX181" fmla="*/ 9386620 w 12192000"/>
              <a:gd name="connsiteY181" fmla="*/ 166687 h 1787292"/>
              <a:gd name="connsiteX182" fmla="*/ 9446946 w 12192000"/>
              <a:gd name="connsiteY182" fmla="*/ 174625 h 1787292"/>
              <a:gd name="connsiteX183" fmla="*/ 9515208 w 12192000"/>
              <a:gd name="connsiteY183" fmla="*/ 176212 h 1787292"/>
              <a:gd name="connsiteX184" fmla="*/ 9583470 w 12192000"/>
              <a:gd name="connsiteY184" fmla="*/ 174625 h 1787292"/>
              <a:gd name="connsiteX185" fmla="*/ 9643796 w 12192000"/>
              <a:gd name="connsiteY185" fmla="*/ 166687 h 1787292"/>
              <a:gd name="connsiteX186" fmla="*/ 9696182 w 12192000"/>
              <a:gd name="connsiteY186" fmla="*/ 155575 h 1787292"/>
              <a:gd name="connsiteX187" fmla="*/ 9742220 w 12192000"/>
              <a:gd name="connsiteY187" fmla="*/ 141287 h 1787292"/>
              <a:gd name="connsiteX188" fmla="*/ 9783496 w 12192000"/>
              <a:gd name="connsiteY188" fmla="*/ 125412 h 1787292"/>
              <a:gd name="connsiteX189" fmla="*/ 9820008 w 12192000"/>
              <a:gd name="connsiteY189" fmla="*/ 106362 h 1787292"/>
              <a:gd name="connsiteX190" fmla="*/ 9896208 w 12192000"/>
              <a:gd name="connsiteY190" fmla="*/ 68262 h 1787292"/>
              <a:gd name="connsiteX191" fmla="*/ 9932720 w 12192000"/>
              <a:gd name="connsiteY191" fmla="*/ 52387 h 1787292"/>
              <a:gd name="connsiteX192" fmla="*/ 9973996 w 12192000"/>
              <a:gd name="connsiteY192" fmla="*/ 36512 h 1787292"/>
              <a:gd name="connsiteX193" fmla="*/ 10020032 w 12192000"/>
              <a:gd name="connsiteY193" fmla="*/ 20637 h 1787292"/>
              <a:gd name="connsiteX194" fmla="*/ 10072420 w 12192000"/>
              <a:gd name="connsiteY194" fmla="*/ 9525 h 1787292"/>
              <a:gd name="connsiteX195" fmla="*/ 10132746 w 12192000"/>
              <a:gd name="connsiteY195" fmla="*/ 3175 h 1787292"/>
              <a:gd name="connsiteX196" fmla="*/ 10201008 w 12192000"/>
              <a:gd name="connsiteY196" fmla="*/ 0 h 1787292"/>
              <a:gd name="connsiteX197" fmla="*/ 10269270 w 12192000"/>
              <a:gd name="connsiteY197" fmla="*/ 3175 h 1787292"/>
              <a:gd name="connsiteX198" fmla="*/ 10329596 w 12192000"/>
              <a:gd name="connsiteY198" fmla="*/ 9525 h 1787292"/>
              <a:gd name="connsiteX199" fmla="*/ 10381982 w 12192000"/>
              <a:gd name="connsiteY199" fmla="*/ 20637 h 1787292"/>
              <a:gd name="connsiteX200" fmla="*/ 10428020 w 12192000"/>
              <a:gd name="connsiteY200" fmla="*/ 36512 h 1787292"/>
              <a:gd name="connsiteX201" fmla="*/ 10469296 w 12192000"/>
              <a:gd name="connsiteY201" fmla="*/ 52387 h 1787292"/>
              <a:gd name="connsiteX202" fmla="*/ 10505808 w 12192000"/>
              <a:gd name="connsiteY202" fmla="*/ 68262 h 1787292"/>
              <a:gd name="connsiteX203" fmla="*/ 10543908 w 12192000"/>
              <a:gd name="connsiteY203" fmla="*/ 87312 h 1787292"/>
              <a:gd name="connsiteX204" fmla="*/ 10582008 w 12192000"/>
              <a:gd name="connsiteY204" fmla="*/ 106362 h 1787292"/>
              <a:gd name="connsiteX205" fmla="*/ 10618520 w 12192000"/>
              <a:gd name="connsiteY205" fmla="*/ 125412 h 1787292"/>
              <a:gd name="connsiteX206" fmla="*/ 10659796 w 12192000"/>
              <a:gd name="connsiteY206" fmla="*/ 141287 h 1787292"/>
              <a:gd name="connsiteX207" fmla="*/ 10705832 w 12192000"/>
              <a:gd name="connsiteY207" fmla="*/ 155575 h 1787292"/>
              <a:gd name="connsiteX208" fmla="*/ 10758220 w 12192000"/>
              <a:gd name="connsiteY208" fmla="*/ 166687 h 1787292"/>
              <a:gd name="connsiteX209" fmla="*/ 10818546 w 12192000"/>
              <a:gd name="connsiteY209" fmla="*/ 174625 h 1787292"/>
              <a:gd name="connsiteX210" fmla="*/ 10886808 w 12192000"/>
              <a:gd name="connsiteY210" fmla="*/ 176212 h 1787292"/>
              <a:gd name="connsiteX211" fmla="*/ 10955070 w 12192000"/>
              <a:gd name="connsiteY211" fmla="*/ 174625 h 1787292"/>
              <a:gd name="connsiteX212" fmla="*/ 11015396 w 12192000"/>
              <a:gd name="connsiteY212" fmla="*/ 166687 h 1787292"/>
              <a:gd name="connsiteX213" fmla="*/ 11067782 w 12192000"/>
              <a:gd name="connsiteY213" fmla="*/ 155575 h 1787292"/>
              <a:gd name="connsiteX214" fmla="*/ 11113820 w 12192000"/>
              <a:gd name="connsiteY214" fmla="*/ 141287 h 1787292"/>
              <a:gd name="connsiteX215" fmla="*/ 11155096 w 12192000"/>
              <a:gd name="connsiteY215" fmla="*/ 125412 h 1787292"/>
              <a:gd name="connsiteX216" fmla="*/ 11191608 w 12192000"/>
              <a:gd name="connsiteY216" fmla="*/ 106362 h 1787292"/>
              <a:gd name="connsiteX217" fmla="*/ 11229708 w 12192000"/>
              <a:gd name="connsiteY217" fmla="*/ 87312 h 1787292"/>
              <a:gd name="connsiteX218" fmla="*/ 11267808 w 12192000"/>
              <a:gd name="connsiteY218" fmla="*/ 68262 h 1787292"/>
              <a:gd name="connsiteX219" fmla="*/ 11304320 w 12192000"/>
              <a:gd name="connsiteY219" fmla="*/ 52387 h 1787292"/>
              <a:gd name="connsiteX220" fmla="*/ 11345596 w 12192000"/>
              <a:gd name="connsiteY220" fmla="*/ 36512 h 1787292"/>
              <a:gd name="connsiteX221" fmla="*/ 11391632 w 12192000"/>
              <a:gd name="connsiteY221" fmla="*/ 20637 h 1787292"/>
              <a:gd name="connsiteX222" fmla="*/ 11444020 w 12192000"/>
              <a:gd name="connsiteY222" fmla="*/ 9525 h 1787292"/>
              <a:gd name="connsiteX223" fmla="*/ 11504346 w 12192000"/>
              <a:gd name="connsiteY223" fmla="*/ 3175 h 1787292"/>
              <a:gd name="connsiteX224" fmla="*/ 11572608 w 12192000"/>
              <a:gd name="connsiteY224" fmla="*/ 0 h 1787292"/>
              <a:gd name="connsiteX225" fmla="*/ 11640870 w 12192000"/>
              <a:gd name="connsiteY225" fmla="*/ 3175 h 1787292"/>
              <a:gd name="connsiteX226" fmla="*/ 11701196 w 12192000"/>
              <a:gd name="connsiteY226" fmla="*/ 9525 h 1787292"/>
              <a:gd name="connsiteX227" fmla="*/ 11753582 w 12192000"/>
              <a:gd name="connsiteY227" fmla="*/ 20637 h 1787292"/>
              <a:gd name="connsiteX228" fmla="*/ 11799620 w 12192000"/>
              <a:gd name="connsiteY228" fmla="*/ 36512 h 1787292"/>
              <a:gd name="connsiteX229" fmla="*/ 11840896 w 12192000"/>
              <a:gd name="connsiteY229" fmla="*/ 52387 h 1787292"/>
              <a:gd name="connsiteX230" fmla="*/ 11877408 w 12192000"/>
              <a:gd name="connsiteY230" fmla="*/ 68262 h 1787292"/>
              <a:gd name="connsiteX231" fmla="*/ 11915508 w 12192000"/>
              <a:gd name="connsiteY231" fmla="*/ 87312 h 1787292"/>
              <a:gd name="connsiteX232" fmla="*/ 11953608 w 12192000"/>
              <a:gd name="connsiteY232" fmla="*/ 106362 h 1787292"/>
              <a:gd name="connsiteX233" fmla="*/ 11990120 w 12192000"/>
              <a:gd name="connsiteY233" fmla="*/ 125412 h 1787292"/>
              <a:gd name="connsiteX234" fmla="*/ 12031396 w 12192000"/>
              <a:gd name="connsiteY234" fmla="*/ 141287 h 1787292"/>
              <a:gd name="connsiteX235" fmla="*/ 12077432 w 12192000"/>
              <a:gd name="connsiteY235" fmla="*/ 155575 h 1787292"/>
              <a:gd name="connsiteX236" fmla="*/ 12129820 w 12192000"/>
              <a:gd name="connsiteY236" fmla="*/ 166688 h 1787292"/>
              <a:gd name="connsiteX237" fmla="*/ 12190146 w 12192000"/>
              <a:gd name="connsiteY237" fmla="*/ 174625 h 1787292"/>
              <a:gd name="connsiteX238" fmla="*/ 12192000 w 12192000"/>
              <a:gd name="connsiteY238" fmla="*/ 174668 h 1787292"/>
              <a:gd name="connsiteX239" fmla="*/ 12192000 w 12192000"/>
              <a:gd name="connsiteY239" fmla="*/ 885826 h 1787292"/>
              <a:gd name="connsiteX240" fmla="*/ 12192000 w 12192000"/>
              <a:gd name="connsiteY240" fmla="*/ 1787292 h 1787292"/>
              <a:gd name="connsiteX241" fmla="*/ 0 w 12192000"/>
              <a:gd name="connsiteY241" fmla="*/ 1787292 h 1787292"/>
              <a:gd name="connsiteX242" fmla="*/ 0 w 12192000"/>
              <a:gd name="connsiteY242" fmla="*/ 885826 h 1787292"/>
              <a:gd name="connsiteX243" fmla="*/ 0 w 12192000"/>
              <a:gd name="connsiteY243" fmla="*/ 174668 h 1787292"/>
              <a:gd name="connsiteX244" fmla="*/ 1852 w 12192000"/>
              <a:gd name="connsiteY244" fmla="*/ 174625 h 1787292"/>
              <a:gd name="connsiteX245" fmla="*/ 62177 w 12192000"/>
              <a:gd name="connsiteY245" fmla="*/ 166687 h 1787292"/>
              <a:gd name="connsiteX246" fmla="*/ 114564 w 12192000"/>
              <a:gd name="connsiteY246" fmla="*/ 155575 h 1787292"/>
              <a:gd name="connsiteX247" fmla="*/ 160602 w 12192000"/>
              <a:gd name="connsiteY247" fmla="*/ 141287 h 1787292"/>
              <a:gd name="connsiteX248" fmla="*/ 201877 w 12192000"/>
              <a:gd name="connsiteY248" fmla="*/ 125412 h 1787292"/>
              <a:gd name="connsiteX249" fmla="*/ 238389 w 12192000"/>
              <a:gd name="connsiteY249" fmla="*/ 106362 h 1787292"/>
              <a:gd name="connsiteX250" fmla="*/ 276489 w 12192000"/>
              <a:gd name="connsiteY250" fmla="*/ 87312 h 1787292"/>
              <a:gd name="connsiteX251" fmla="*/ 314589 w 12192000"/>
              <a:gd name="connsiteY251" fmla="*/ 68262 h 1787292"/>
              <a:gd name="connsiteX252" fmla="*/ 351102 w 12192000"/>
              <a:gd name="connsiteY252" fmla="*/ 52387 h 1787292"/>
              <a:gd name="connsiteX253" fmla="*/ 392377 w 12192000"/>
              <a:gd name="connsiteY253" fmla="*/ 36512 h 1787292"/>
              <a:gd name="connsiteX254" fmla="*/ 438414 w 12192000"/>
              <a:gd name="connsiteY254" fmla="*/ 20637 h 1787292"/>
              <a:gd name="connsiteX255" fmla="*/ 490802 w 12192000"/>
              <a:gd name="connsiteY255" fmla="*/ 9525 h 1787292"/>
              <a:gd name="connsiteX256" fmla="*/ 551127 w 12192000"/>
              <a:gd name="connsiteY256" fmla="*/ 3175 h 178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2192000" h="1787292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0FF21C-9212-FA41-832B-D8CABB17A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3" y="5449151"/>
            <a:ext cx="10318418" cy="523811"/>
          </a:xfrm>
        </p:spPr>
        <p:txBody>
          <a:bodyPr anchor="b">
            <a:normAutofit/>
          </a:bodyPr>
          <a:lstStyle/>
          <a:p>
            <a:r>
              <a:rPr lang="en-US" sz="2400" dirty="0">
                <a:solidFill>
                  <a:srgbClr val="2A1A00"/>
                </a:solidFill>
              </a:rPr>
              <a:t>Nobody will be left behind (</a:t>
            </a:r>
            <a:r>
              <a:rPr lang="en-US" sz="2400" dirty="0" err="1">
                <a:solidFill>
                  <a:srgbClr val="2A1A00"/>
                </a:solidFill>
              </a:rPr>
              <a:t>nwblb</a:t>
            </a:r>
            <a:r>
              <a:rPr lang="en-US" sz="2400" dirty="0">
                <a:solidFill>
                  <a:srgbClr val="2A1A00"/>
                </a:solidFill>
              </a:rPr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6BF8A14-8502-AF4A-881A-05DFFF0A67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142875"/>
            <a:ext cx="5457825" cy="492159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822E2F3-68EA-E44B-A37B-9F6FF068D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29367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CADC00-0E6A-9E49-8B3F-0BFB588A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öğrenc</a:t>
            </a:r>
            <a:r>
              <a:rPr lang="tr-TR" dirty="0" smtClean="0"/>
              <a:t>İ</a:t>
            </a:r>
            <a:r>
              <a:rPr lang="en-US" dirty="0" err="1" smtClean="0"/>
              <a:t>ler</a:t>
            </a:r>
            <a:r>
              <a:rPr lang="tr-TR" dirty="0" smtClean="0"/>
              <a:t>İ</a:t>
            </a:r>
            <a:r>
              <a:rPr lang="en-US" dirty="0" smtClean="0"/>
              <a:t>n </a:t>
            </a:r>
            <a:r>
              <a:rPr lang="en-US" dirty="0" err="1" smtClean="0"/>
              <a:t>düşünceler</a:t>
            </a:r>
            <a:r>
              <a:rPr lang="tr-TR" dirty="0" smtClean="0"/>
              <a:t>İ</a:t>
            </a:r>
            <a:r>
              <a:rPr lang="en-US" dirty="0" smtClean="0"/>
              <a:t> </a:t>
            </a:r>
            <a:r>
              <a:rPr lang="en-US" dirty="0" err="1" smtClean="0"/>
              <a:t>sayfadak</a:t>
            </a:r>
            <a:r>
              <a:rPr lang="tr-TR" dirty="0" smtClean="0"/>
              <a:t>İ</a:t>
            </a:r>
            <a:r>
              <a:rPr lang="en-US" dirty="0" smtClean="0"/>
              <a:t> </a:t>
            </a:r>
            <a:r>
              <a:rPr lang="en-US" dirty="0" err="1" smtClean="0"/>
              <a:t>tabloda</a:t>
            </a:r>
            <a:r>
              <a:rPr lang="en-US" dirty="0" smtClean="0"/>
              <a:t> </a:t>
            </a:r>
            <a:r>
              <a:rPr lang="en-US" dirty="0" smtClean="0"/>
              <a:t>l</a:t>
            </a:r>
            <a:r>
              <a:rPr lang="tr-TR" dirty="0" smtClean="0"/>
              <a:t>İ</a:t>
            </a:r>
            <a:r>
              <a:rPr lang="en-US" dirty="0" err="1" smtClean="0"/>
              <a:t>stelenm</a:t>
            </a:r>
            <a:r>
              <a:rPr lang="tr-TR" dirty="0" smtClean="0"/>
              <a:t>İ</a:t>
            </a:r>
            <a:r>
              <a:rPr lang="en-US" dirty="0" err="1" smtClean="0"/>
              <a:t>şt</a:t>
            </a:r>
            <a:r>
              <a:rPr lang="tr-TR" dirty="0" smtClean="0"/>
              <a:t>İ</a:t>
            </a:r>
            <a:r>
              <a:rPr lang="en-US" dirty="0" smtClean="0"/>
              <a:t>r</a:t>
            </a:r>
            <a:r>
              <a:rPr lang="en-US" dirty="0" smtClean="0"/>
              <a:t>:</a:t>
            </a:r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xmlns="" id="{20647BAD-2C72-405E-BCC7-0F5B8B1521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48650419"/>
              </p:ext>
            </p:extLst>
          </p:nvPr>
        </p:nvGraphicFramePr>
        <p:xfrm>
          <a:off x="1351618" y="2898396"/>
          <a:ext cx="10179048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3016">
                  <a:extLst>
                    <a:ext uri="{9D8B030D-6E8A-4147-A177-3AD203B41FA5}">
                      <a16:colId xmlns:a16="http://schemas.microsoft.com/office/drawing/2014/main" xmlns="" val="2290800533"/>
                    </a:ext>
                  </a:extLst>
                </a:gridCol>
                <a:gridCol w="3393016">
                  <a:extLst>
                    <a:ext uri="{9D8B030D-6E8A-4147-A177-3AD203B41FA5}">
                      <a16:colId xmlns:a16="http://schemas.microsoft.com/office/drawing/2014/main" xmlns="" val="1240341566"/>
                    </a:ext>
                  </a:extLst>
                </a:gridCol>
                <a:gridCol w="3393016">
                  <a:extLst>
                    <a:ext uri="{9D8B030D-6E8A-4147-A177-3AD203B41FA5}">
                      <a16:colId xmlns:a16="http://schemas.microsoft.com/office/drawing/2014/main" xmlns="" val="2784557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tr-TR" noProof="0" dirty="0" smtClean="0"/>
                        <a:t>Özellikler/Nitelikler</a:t>
                      </a:r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Davranış</a:t>
                      </a:r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Değerler</a:t>
                      </a:r>
                      <a:endParaRPr lang="lt-L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56682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974309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96199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36012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40290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t-L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801599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06974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t-L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68438909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30395598-ACA8-154B-8390-F4A312FFF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DA835A-6053-4A5E-982B-A97AF92C1747}"/>
              </a:ext>
            </a:extLst>
          </p:cNvPr>
          <p:cNvSpPr txBox="1"/>
          <p:nvPr/>
        </p:nvSpPr>
        <p:spPr>
          <a:xfrm>
            <a:off x="1351618" y="2273783"/>
            <a:ext cx="78594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2400" dirty="0" smtClean="0"/>
              <a:t>Değerlerin kişisel özellik ve davranışlara </a:t>
            </a:r>
            <a:r>
              <a:rPr lang="lt-LT" sz="2400" dirty="0" smtClean="0"/>
              <a:t>yansımas</a:t>
            </a:r>
            <a:r>
              <a:rPr lang="tr-TR" sz="2400" dirty="0" smtClean="0"/>
              <a:t>ı</a:t>
            </a:r>
            <a:endParaRPr lang="lt-LT" sz="2400" dirty="0"/>
          </a:p>
        </p:txBody>
      </p:sp>
    </p:spTree>
    <p:extLst>
      <p:ext uri="{BB962C8B-B14F-4D97-AF65-F5344CB8AC3E}">
        <p14:creationId xmlns:p14="http://schemas.microsoft.com/office/powerpoint/2010/main" xmlns="" val="2692625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F7EE621-0A9E-1F4E-8B98-940B26DD7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3.adIM:SONUÇ</a:t>
            </a:r>
            <a:endParaRPr lang="lt-L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3262D6B-3DC8-2647-81E8-F8CC3468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389894"/>
            <a:ext cx="10336942" cy="2494210"/>
          </a:xfrm>
        </p:spPr>
        <p:txBody>
          <a:bodyPr>
            <a:noAutofit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Demokrasinin, sadece beyan etmediği (genellikle hiç beyan etmese de), aynı zamanda her gün takip ettiği insani değerlerle belirlendiği sonucuna varılır; bu değerler, bir insanın ne yaptığı ve farklı durumlarda nasıl davrandığı ile ortaya çıkar.</a:t>
            </a:r>
            <a:endParaRPr lang="lt-LT" sz="3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E26985F-3D5A-0944-B2F1-05A7B6383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5E868BD-F96F-4DD9-AD61-5FBE189516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2652" y="4050905"/>
            <a:ext cx="5812971" cy="249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80992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F03C5D-9E15-8147-92DA-67B649677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153" y="144609"/>
            <a:ext cx="10178322" cy="1492132"/>
          </a:xfrm>
        </p:spPr>
        <p:txBody>
          <a:bodyPr>
            <a:normAutofit fontScale="90000"/>
          </a:bodyPr>
          <a:lstStyle/>
          <a:p>
            <a:r>
              <a:rPr lang="tr-TR" sz="54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DEMOKRATİK BİR VATANDAŞIN YETERLİLİKLERİNE REFERANSLAR</a:t>
            </a:r>
            <a:r>
              <a:rPr lang="lt-LT" sz="54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 </a:t>
            </a:r>
            <a:r>
              <a:rPr lang="lt-LT" sz="54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(</a:t>
            </a:r>
            <a:r>
              <a:rPr lang="tr-TR" sz="54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LİTVANCA</a:t>
            </a:r>
            <a:r>
              <a:rPr lang="lt-LT" sz="54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E809F05-A6E8-0944-A985-8125353EA7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hlinkClick r:id="rId3"/>
              </a:rPr>
              <a:t>https://www.ziniuradijas.lt/laidos/verslo-pozicija/kaip-lietuvius-mato-investuotojai?video=1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</a:p>
          <a:p>
            <a:r>
              <a:rPr lang="en-US" sz="2400" dirty="0">
                <a:hlinkClick r:id="rId4"/>
              </a:rPr>
              <a:t>http://www.utena.lt/?q=lt/node/5484</a:t>
            </a:r>
            <a:endParaRPr lang="en-US" sz="2400" dirty="0"/>
          </a:p>
          <a:p>
            <a:r>
              <a:rPr lang="en-US" sz="2400" dirty="0">
                <a:hlinkClick r:id="rId5"/>
              </a:rPr>
              <a:t>http://savanoriaujam.lt/</a:t>
            </a:r>
            <a:endParaRPr lang="en-US" sz="2400" dirty="0"/>
          </a:p>
          <a:p>
            <a:r>
              <a:rPr lang="en-US" sz="2400" dirty="0">
                <a:hlinkClick r:id="rId6"/>
              </a:rPr>
              <a:t>http://www.youtube.com/watch?v=vv5VYEpRFCI</a:t>
            </a:r>
            <a:endParaRPr lang="en-US" sz="2400" dirty="0"/>
          </a:p>
          <a:p>
            <a:r>
              <a:rPr lang="en-US" sz="2400" dirty="0">
                <a:hlinkClick r:id="rId7"/>
              </a:rPr>
              <a:t>http://www.pilieciams.eu/uploads/ramonaite-pilietiskumo-savoka.pdf</a:t>
            </a:r>
            <a:endParaRPr lang="en-US" sz="2400" dirty="0"/>
          </a:p>
          <a:p>
            <a:r>
              <a:rPr lang="en-US" sz="2400" dirty="0">
                <a:hlinkClick r:id="rId8"/>
              </a:rPr>
              <a:t>http://www.youtube.com/watch?v=q5pkIBz59PE</a:t>
            </a:r>
            <a:r>
              <a:rPr lang="lt-LT" sz="2400" dirty="0"/>
              <a:t> 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276933F-BF22-3D40-AD45-B66E6F14C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4309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8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DEMOKRATİK BİR VATANDAŞIN YETERLİLİKLERİNE REFERANSLAR</a:t>
            </a:r>
            <a:r>
              <a:rPr lang="lt-LT" sz="48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 </a:t>
            </a:r>
            <a:r>
              <a:rPr lang="lt-LT" sz="48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 (</a:t>
            </a:r>
            <a:r>
              <a:rPr lang="tr-TR" sz="48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İNGİLİZCE</a:t>
            </a:r>
            <a:r>
              <a:rPr lang="lt-LT" sz="48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)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3" action="ppaction://hlinkfile"/>
              </a:rPr>
              <a:t>file:///C:/Users/Alma/Downloads/_</a:t>
            </a:r>
            <a:r>
              <a:rPr lang="en-US" dirty="0" smtClean="0">
                <a:hlinkClick r:id="rId3" action="ppaction://hlinkfile"/>
              </a:rPr>
              <a:t>book_edcoll_9789462091726_BP000005-preview.pdf</a:t>
            </a:r>
            <a:endParaRPr lang="lt-LT" dirty="0" smtClean="0"/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rm.coe.int/CoERMPublicCommonSearchServices/DisplayDCTMContent?documentId=09000016803034e5</a:t>
            </a:r>
            <a:endParaRPr lang="lt-LT" dirty="0" smtClean="0"/>
          </a:p>
          <a:p>
            <a:r>
              <a:rPr lang="en-US" dirty="0">
                <a:hlinkClick r:id="rId5"/>
              </a:rPr>
              <a:t>https</a:t>
            </a:r>
            <a:r>
              <a:rPr lang="en-US">
                <a:hlinkClick r:id="rId5"/>
              </a:rPr>
              <a:t>://</a:t>
            </a:r>
            <a:r>
              <a:rPr lang="en-US" smtClean="0">
                <a:hlinkClick r:id="rId5"/>
              </a:rPr>
              <a:t>www.learningtogive.org/resources/civic-responsibility</a:t>
            </a:r>
            <a:endParaRPr lang="lt-LT" smtClean="0"/>
          </a:p>
          <a:p>
            <a:r>
              <a:rPr lang="lt-LT" dirty="0">
                <a:hlinkClick r:id="rId6"/>
              </a:rPr>
              <a:t>https://</a:t>
            </a:r>
            <a:r>
              <a:rPr lang="lt-LT" dirty="0" smtClean="0">
                <a:hlinkClick r:id="rId6"/>
              </a:rPr>
              <a:t>www.youtube.com/watch?v=kiZNO_Lca8k&amp;t=102s</a:t>
            </a:r>
            <a:endParaRPr lang="lt-LT" dirty="0" smtClean="0"/>
          </a:p>
          <a:p>
            <a:endParaRPr lang="lt-LT" dirty="0"/>
          </a:p>
          <a:p>
            <a:endParaRPr lang="lt-LT" dirty="0" smtClean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36339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C398BB-62BA-8D4A-B6DC-573AD87A9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800" dirty="0" smtClean="0">
                <a:solidFill>
                  <a:schemeClr val="tx1"/>
                </a:solidFill>
              </a:rPr>
              <a:t>KAMU YÖNETİMİNDE VATANDAŞ KATILIMI</a:t>
            </a:r>
            <a:r>
              <a:rPr lang="lt-LT" sz="4800" dirty="0" smtClean="0">
                <a:solidFill>
                  <a:schemeClr val="tx1"/>
                </a:solidFill>
              </a:rPr>
              <a:t> </a:t>
            </a:r>
            <a:r>
              <a:rPr lang="lt-LT" dirty="0" smtClean="0"/>
              <a:t>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E2620A1-6AF6-054D-865E-8D3C7B61B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86001"/>
            <a:ext cx="6110175" cy="3593591"/>
          </a:xfrm>
        </p:spPr>
        <p:txBody>
          <a:bodyPr>
            <a:normAutofit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en-US" dirty="0" smtClean="0"/>
              <a:t>Bu </a:t>
            </a:r>
            <a:r>
              <a:rPr lang="en-US" dirty="0" err="1" smtClean="0"/>
              <a:t>demokra</a:t>
            </a:r>
            <a:r>
              <a:rPr lang="tr-TR" dirty="0" smtClean="0"/>
              <a:t>tik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özgür</a:t>
            </a:r>
            <a:r>
              <a:rPr lang="tr-TR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toplum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önemli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temeldir</a:t>
            </a:r>
            <a:r>
              <a:rPr lang="en-US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Vatandaş</a:t>
            </a:r>
            <a:r>
              <a:rPr lang="en-US" dirty="0" smtClean="0"/>
              <a:t> </a:t>
            </a:r>
            <a:r>
              <a:rPr lang="en-US" dirty="0" err="1" smtClean="0"/>
              <a:t>katılımı</a:t>
            </a:r>
            <a:r>
              <a:rPr lang="en-US" dirty="0" smtClean="0"/>
              <a:t>, </a:t>
            </a:r>
            <a:r>
              <a:rPr lang="en-US" dirty="0" err="1" smtClean="0"/>
              <a:t>hükümetin</a:t>
            </a:r>
            <a:r>
              <a:rPr lang="en-US" dirty="0" smtClean="0"/>
              <a:t> </a:t>
            </a:r>
            <a:r>
              <a:rPr lang="en-US" dirty="0" err="1" smtClean="0"/>
              <a:t>vatandaşları</a:t>
            </a:r>
            <a:r>
              <a:rPr lang="en-US" dirty="0" smtClean="0"/>
              <a:t> </a:t>
            </a:r>
            <a:r>
              <a:rPr lang="en-US" dirty="0" err="1" smtClean="0"/>
              <a:t>bilgilendirdiği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dinlediği</a:t>
            </a:r>
            <a:r>
              <a:rPr lang="tr-TR" dirty="0" smtClean="0"/>
              <a:t>,</a:t>
            </a:r>
            <a:r>
              <a:rPr lang="en-US" dirty="0" smtClean="0"/>
              <a:t> </a:t>
            </a:r>
            <a:r>
              <a:rPr lang="en-US" dirty="0" err="1" smtClean="0"/>
              <a:t>vatandaşlar</a:t>
            </a:r>
            <a:r>
              <a:rPr lang="en-US" dirty="0" smtClean="0"/>
              <a:t> </a:t>
            </a:r>
            <a:r>
              <a:rPr lang="en-US" dirty="0" err="1" smtClean="0"/>
              <a:t>ile</a:t>
            </a:r>
            <a:r>
              <a:rPr lang="en-US" dirty="0" smtClean="0"/>
              <a:t> </a:t>
            </a:r>
            <a:r>
              <a:rPr lang="en-US" dirty="0" err="1" smtClean="0"/>
              <a:t>hükümet</a:t>
            </a:r>
            <a:r>
              <a:rPr lang="en-US" dirty="0" smtClean="0"/>
              <a:t> </a:t>
            </a:r>
            <a:r>
              <a:rPr lang="en-US" dirty="0" err="1" smtClean="0"/>
              <a:t>arasındaki</a:t>
            </a:r>
            <a:r>
              <a:rPr lang="en-US" dirty="0" smtClean="0"/>
              <a:t> </a:t>
            </a:r>
            <a:r>
              <a:rPr lang="en-US" dirty="0" err="1" smtClean="0"/>
              <a:t>iletişimdir</a:t>
            </a:r>
            <a:r>
              <a:rPr lang="en-US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Vatandaşlar</a:t>
            </a:r>
            <a:r>
              <a:rPr lang="en-US" dirty="0" smtClean="0"/>
              <a:t> </a:t>
            </a:r>
            <a:r>
              <a:rPr lang="en-US" dirty="0" err="1" smtClean="0"/>
              <a:t>görüş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isteklerini</a:t>
            </a:r>
            <a:r>
              <a:rPr lang="en-US" dirty="0" smtClean="0"/>
              <a:t> </a:t>
            </a:r>
            <a:r>
              <a:rPr lang="en-US" dirty="0" err="1" smtClean="0"/>
              <a:t>hükümete</a:t>
            </a:r>
            <a:r>
              <a:rPr lang="en-US" dirty="0" smtClean="0"/>
              <a:t> </a:t>
            </a:r>
            <a:r>
              <a:rPr lang="en-US" dirty="0" err="1" smtClean="0"/>
              <a:t>ifade</a:t>
            </a:r>
            <a:r>
              <a:rPr lang="en-US" dirty="0" smtClean="0"/>
              <a:t> </a:t>
            </a:r>
            <a:r>
              <a:rPr lang="en-US" dirty="0" err="1" smtClean="0"/>
              <a:t>eder</a:t>
            </a:r>
            <a:r>
              <a:rPr lang="en-US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Yerel</a:t>
            </a:r>
            <a:r>
              <a:rPr lang="en-US" dirty="0" smtClean="0"/>
              <a:t> </a:t>
            </a:r>
            <a:r>
              <a:rPr lang="en-US" dirty="0" err="1" smtClean="0"/>
              <a:t>toplumdaki</a:t>
            </a:r>
            <a:r>
              <a:rPr lang="en-US" dirty="0" smtClean="0"/>
              <a:t> </a:t>
            </a:r>
            <a:r>
              <a:rPr lang="en-US" dirty="0" err="1" smtClean="0"/>
              <a:t>sorunları</a:t>
            </a:r>
            <a:r>
              <a:rPr lang="en-US" dirty="0" smtClean="0"/>
              <a:t> </a:t>
            </a:r>
            <a:r>
              <a:rPr lang="en-US" dirty="0" err="1" smtClean="0"/>
              <a:t>çözmek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kişisel</a:t>
            </a:r>
            <a:r>
              <a:rPr lang="en-US" dirty="0" smtClean="0"/>
              <a:t> </a:t>
            </a:r>
            <a:r>
              <a:rPr lang="en-US" dirty="0" err="1" smtClean="0"/>
              <a:t>sorumluluk</a:t>
            </a:r>
            <a:r>
              <a:rPr lang="en-US" dirty="0" smtClean="0"/>
              <a:t> </a:t>
            </a:r>
            <a:r>
              <a:rPr lang="en-US" dirty="0" err="1" smtClean="0"/>
              <a:t>almakla</a:t>
            </a:r>
            <a:r>
              <a:rPr lang="en-US" dirty="0" smtClean="0"/>
              <a:t> </a:t>
            </a:r>
            <a:r>
              <a:rPr lang="en-US" dirty="0" err="1" smtClean="0"/>
              <a:t>ilgilidir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82A0FDC-1E2E-FB42-99B4-FB8323E30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D4FF3C3-D1E8-490B-BB23-40ED4D9164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4124" y="2575249"/>
            <a:ext cx="4385386" cy="219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9621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F15AFC-058A-FF4F-A98B-737D1FE471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t-LT"/>
              <a:t>DEMOCRATIC/</a:t>
            </a:r>
            <a:br>
              <a:rPr lang="lt-LT"/>
            </a:br>
            <a:r>
              <a:rPr lang="lt-LT"/>
              <a:t>Civic  </a:t>
            </a:r>
            <a:r>
              <a:rPr lang="en-US"/>
              <a:t>Citizenship module </a:t>
            </a:r>
            <a:br>
              <a:rPr lang="en-US"/>
            </a:br>
            <a:r>
              <a:rPr lang="en-US" sz="3600" b="1"/>
              <a:t>Utena “Saulė’ Gymnasium</a:t>
            </a:r>
            <a:r>
              <a:rPr lang="en-US" sz="3600"/>
              <a:t> </a:t>
            </a: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C7E8067-5A01-674C-95D8-5E2CB7287D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5045" y="5493376"/>
            <a:ext cx="8045373" cy="74227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Grafik 3" descr="A picture containing logo&#10;&#10;Description automatically generated">
            <a:extLst>
              <a:ext uri="{FF2B5EF4-FFF2-40B4-BE49-F238E27FC236}">
                <a16:creationId xmlns:a16="http://schemas.microsoft.com/office/drawing/2014/main" xmlns="" id="{8B67029D-13E4-BC44-A0DD-043723D2D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1678" y="6131626"/>
            <a:ext cx="1508125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5">
            <a:extLst>
              <a:ext uri="{FF2B5EF4-FFF2-40B4-BE49-F238E27FC236}">
                <a16:creationId xmlns:a16="http://schemas.microsoft.com/office/drawing/2014/main" xmlns="" id="{785C29A9-A69F-3249-A76B-53923856F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47250" y="6060188"/>
            <a:ext cx="168275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F715EE5D-9BAF-4A4B-9E00-28569967A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Project Number: 2020-1-UK01-KA227-SCH-094437</a:t>
            </a:r>
          </a:p>
        </p:txBody>
      </p:sp>
    </p:spTree>
    <p:extLst>
      <p:ext uri="{BB962C8B-B14F-4D97-AF65-F5344CB8AC3E}">
        <p14:creationId xmlns:p14="http://schemas.microsoft.com/office/powerpoint/2010/main" xmlns="" val="580695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0DD896-32BA-0B47-9B8F-0D7F0D133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Konu</a:t>
            </a:r>
            <a:r>
              <a:rPr lang="en-US" dirty="0" smtClean="0"/>
              <a:t> 9: </a:t>
            </a:r>
            <a:r>
              <a:rPr lang="en-US" dirty="0" err="1" smtClean="0"/>
              <a:t>Kamu</a:t>
            </a:r>
            <a:r>
              <a:rPr lang="en-US" dirty="0" smtClean="0"/>
              <a:t> </a:t>
            </a:r>
            <a:r>
              <a:rPr lang="en-US" dirty="0" err="1" smtClean="0"/>
              <a:t>yönet</a:t>
            </a:r>
            <a:r>
              <a:rPr lang="tr-TR" dirty="0" smtClean="0"/>
              <a:t>İ</a:t>
            </a:r>
            <a:r>
              <a:rPr lang="en-US" dirty="0" smtClean="0"/>
              <a:t>m</a:t>
            </a:r>
            <a:r>
              <a:rPr lang="tr-TR" dirty="0" smtClean="0"/>
              <a:t>İ</a:t>
            </a:r>
            <a:r>
              <a:rPr lang="en-US" dirty="0" err="1" smtClean="0"/>
              <a:t>nde</a:t>
            </a:r>
            <a:r>
              <a:rPr lang="en-US" dirty="0" smtClean="0"/>
              <a:t> </a:t>
            </a:r>
            <a:r>
              <a:rPr lang="en-US" dirty="0" err="1" smtClean="0"/>
              <a:t>vatandaş</a:t>
            </a:r>
            <a:r>
              <a:rPr lang="en-US" dirty="0" smtClean="0"/>
              <a:t> </a:t>
            </a:r>
            <a:r>
              <a:rPr lang="en-US" dirty="0" err="1" smtClean="0"/>
              <a:t>kat</a:t>
            </a:r>
            <a:r>
              <a:rPr lang="tr-TR" dirty="0" smtClean="0"/>
              <a:t>I</a:t>
            </a:r>
            <a:r>
              <a:rPr lang="en-US" dirty="0" smtClean="0"/>
              <a:t>l</a:t>
            </a:r>
            <a:r>
              <a:rPr lang="tr-TR" dirty="0" smtClean="0"/>
              <a:t>I</a:t>
            </a:r>
            <a:r>
              <a:rPr lang="en-US" dirty="0" smtClean="0"/>
              <a:t>m</a:t>
            </a:r>
            <a:r>
              <a:rPr lang="tr-TR" dirty="0" smtClean="0"/>
              <a:t>I</a:t>
            </a:r>
            <a:r>
              <a:rPr lang="en-US" dirty="0" smtClean="0"/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CA591B9-B74A-8243-862E-92B945949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9241" y="11566566"/>
            <a:ext cx="10178321" cy="676935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B18A1CAB-74DD-B341-B670-9ECABBDA0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76722079-BBE2-754F-A87B-9FAE617BE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2480"/>
            <a:ext cx="518603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xmlns="" id="{FF228D38-254A-0743-AD46-66B756C20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2458" y="559351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xmlns="" id="{34BADA24-ACE7-BC47-B15B-2F9C733A5BA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72400" y="5782760"/>
            <a:ext cx="8810144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 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it-IT" altLang="en-US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2020-1-UK01-KA227-SCH-094437</a:t>
            </a: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 </a:t>
            </a:r>
            <a:r>
              <a:rPr kumimoji="0" lang="en-US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8" name="Content Placeholder 3" descr="Logo&#10;&#10;Description automatically generated">
            <a:extLst>
              <a:ext uri="{FF2B5EF4-FFF2-40B4-BE49-F238E27FC236}">
                <a16:creationId xmlns:a16="http://schemas.microsoft.com/office/drawing/2014/main" xmlns="" id="{6AB00B85-E4ED-344D-A9F3-D79D0570CBE1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3202" y="2535189"/>
            <a:ext cx="1508125" cy="109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7" descr="Text&#10;&#10;Description automatically generated">
            <a:extLst>
              <a:ext uri="{FF2B5EF4-FFF2-40B4-BE49-F238E27FC236}">
                <a16:creationId xmlns:a16="http://schemas.microsoft.com/office/drawing/2014/main" xmlns="" id="{4919B66D-046F-D64B-9B5F-24125C030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2830" y="2511528"/>
            <a:ext cx="1890712" cy="105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9">
            <a:extLst>
              <a:ext uri="{FF2B5EF4-FFF2-40B4-BE49-F238E27FC236}">
                <a16:creationId xmlns:a16="http://schemas.microsoft.com/office/drawing/2014/main" xmlns="" id="{960B13B3-46E9-C942-9895-A2A8074BA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8258" y="2545463"/>
            <a:ext cx="1697581" cy="10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">
            <a:extLst>
              <a:ext uri="{FF2B5EF4-FFF2-40B4-BE49-F238E27FC236}">
                <a16:creationId xmlns:a16="http://schemas.microsoft.com/office/drawing/2014/main" xmlns="" id="{FAC62EAC-5A16-7D4E-AF57-BE69C8ADB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34732" y="2491689"/>
            <a:ext cx="1508124" cy="113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Text&#10;&#10;Description automatically generated">
            <a:extLst>
              <a:ext uri="{FF2B5EF4-FFF2-40B4-BE49-F238E27FC236}">
                <a16:creationId xmlns:a16="http://schemas.microsoft.com/office/drawing/2014/main" xmlns="" id="{47139EB6-9E6B-E64A-8ECB-099E1F353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1327" y="3886777"/>
            <a:ext cx="1771650" cy="89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1" descr="A picture containing diagram&#10;&#10;Description automatically generated">
            <a:extLst>
              <a:ext uri="{FF2B5EF4-FFF2-40B4-BE49-F238E27FC236}">
                <a16:creationId xmlns:a16="http://schemas.microsoft.com/office/drawing/2014/main" xmlns="" id="{6B48E10D-7F2B-5E4C-AF8B-4BC4987EC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6932" y="3879044"/>
            <a:ext cx="1905505" cy="97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5">
            <a:extLst>
              <a:ext uri="{FF2B5EF4-FFF2-40B4-BE49-F238E27FC236}">
                <a16:creationId xmlns:a16="http://schemas.microsoft.com/office/drawing/2014/main" xmlns="" id="{D7443FF5-E938-4A4B-AF2F-193136755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28025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xmlns="" id="{A2D3A3EF-F382-8045-A88E-52759836B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2597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xmlns="" id="{EBA9FAA2-47BA-2441-AB33-02AB2A48D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7169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xmlns="" id="{E7BD2943-4E9D-8F40-BA10-60413A8C3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41741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7322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3F9D76A-5185-9542-9D9F-D4E0F61B7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sz="5400" dirty="0" smtClean="0">
                <a:solidFill>
                  <a:schemeClr val="tx1"/>
                </a:solidFill>
              </a:rPr>
              <a:t>Konu 9: Kamu </a:t>
            </a:r>
            <a:r>
              <a:rPr lang="lt-LT" sz="5400" dirty="0" smtClean="0">
                <a:solidFill>
                  <a:schemeClr val="tx1"/>
                </a:solidFill>
              </a:rPr>
              <a:t>yönet</a:t>
            </a:r>
            <a:r>
              <a:rPr lang="tr-TR" sz="5400" dirty="0" smtClean="0">
                <a:solidFill>
                  <a:schemeClr val="tx1"/>
                </a:solidFill>
              </a:rPr>
              <a:t>İ</a:t>
            </a:r>
            <a:r>
              <a:rPr lang="lt-LT" sz="5400" dirty="0" smtClean="0">
                <a:solidFill>
                  <a:schemeClr val="tx1"/>
                </a:solidFill>
              </a:rPr>
              <a:t>m</a:t>
            </a:r>
            <a:r>
              <a:rPr lang="tr-TR" sz="5400" dirty="0" smtClean="0">
                <a:solidFill>
                  <a:schemeClr val="tx1"/>
                </a:solidFill>
              </a:rPr>
              <a:t>İ</a:t>
            </a:r>
            <a:r>
              <a:rPr lang="lt-LT" sz="5400" dirty="0" smtClean="0">
                <a:solidFill>
                  <a:schemeClr val="tx1"/>
                </a:solidFill>
              </a:rPr>
              <a:t>nde </a:t>
            </a:r>
            <a:r>
              <a:rPr lang="lt-LT" sz="5400" dirty="0" smtClean="0">
                <a:solidFill>
                  <a:schemeClr val="tx1"/>
                </a:solidFill>
              </a:rPr>
              <a:t>vatandaş </a:t>
            </a:r>
            <a:r>
              <a:rPr lang="lt-LT" sz="5400" dirty="0" smtClean="0">
                <a:solidFill>
                  <a:schemeClr val="tx1"/>
                </a:solidFill>
              </a:rPr>
              <a:t>kat</a:t>
            </a:r>
            <a:r>
              <a:rPr lang="tr-TR" sz="5400" dirty="0" smtClean="0">
                <a:solidFill>
                  <a:schemeClr val="tx1"/>
                </a:solidFill>
              </a:rPr>
              <a:t>I</a:t>
            </a:r>
            <a:r>
              <a:rPr lang="lt-LT" sz="5400" dirty="0" smtClean="0">
                <a:solidFill>
                  <a:schemeClr val="tx1"/>
                </a:solidFill>
              </a:rPr>
              <a:t>l</a:t>
            </a:r>
            <a:r>
              <a:rPr lang="tr-TR" sz="5400" dirty="0" smtClean="0">
                <a:solidFill>
                  <a:schemeClr val="tx1"/>
                </a:solidFill>
              </a:rPr>
              <a:t>I</a:t>
            </a:r>
            <a:r>
              <a:rPr lang="lt-LT" sz="5400" dirty="0" smtClean="0">
                <a:solidFill>
                  <a:schemeClr val="tx1"/>
                </a:solidFill>
              </a:rPr>
              <a:t>m</a:t>
            </a:r>
            <a:r>
              <a:rPr lang="tr-TR" sz="5400" dirty="0" smtClean="0">
                <a:solidFill>
                  <a:schemeClr val="tx1"/>
                </a:solidFill>
              </a:rPr>
              <a:t>I</a:t>
            </a:r>
            <a:r>
              <a:rPr lang="lt-LT" sz="5400" dirty="0">
                <a:solidFill>
                  <a:schemeClr val="tx1"/>
                </a:solidFill>
              </a:rPr>
              <a:t/>
            </a:r>
            <a:br>
              <a:rPr lang="lt-LT" sz="5400" dirty="0">
                <a:solidFill>
                  <a:schemeClr val="tx1"/>
                </a:solidFill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E3CEB23-B66C-3B4F-9B4E-F91DF82F15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878712"/>
            <a:ext cx="10178322" cy="3593591"/>
          </a:xfrm>
        </p:spPr>
        <p:txBody>
          <a:bodyPr>
            <a:normAutofit/>
          </a:bodyPr>
          <a:lstStyle/>
          <a:p>
            <a:r>
              <a:rPr lang="lt-LT" dirty="0" smtClean="0"/>
              <a:t>Bu konuda öğrenciler kamu yönetiminde vatandaş katılımının önemini tartışacaklardır</a:t>
            </a:r>
            <a:r>
              <a:rPr lang="lt-LT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lt-LT" dirty="0" smtClean="0"/>
              <a:t>Çalışma </a:t>
            </a:r>
            <a:r>
              <a:rPr lang="lt-LT" dirty="0" smtClean="0"/>
              <a:t>şekli: Simülasyon oyunu: Okul topluluğunun en demokratik üyesinin seçilmesi</a:t>
            </a:r>
            <a:r>
              <a:rPr lang="lt-LT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lt-LT" dirty="0" smtClean="0"/>
              <a:t>Bir </a:t>
            </a:r>
            <a:r>
              <a:rPr lang="lt-LT" dirty="0" smtClean="0"/>
              <a:t>anket: "Değerlerin Kişisel Özelliklere ve Davranışlara Yansıması”.</a:t>
            </a:r>
            <a:endParaRPr lang="lt-LT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774F9BD-B73B-FC40-B0A3-F4228640D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D163BF9-077C-4438-BA61-C3417CDC9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757" y="3922900"/>
            <a:ext cx="5381950" cy="2452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09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5005057-6F14-D649-8F5F-9C5F5D98C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 smtClean="0"/>
              <a:t>Vatandaşlar</a:t>
            </a:r>
            <a:r>
              <a:rPr lang="tr-TR" dirty="0" smtClean="0"/>
              <a:t>I</a:t>
            </a:r>
            <a:r>
              <a:rPr lang="lt-LT" dirty="0" smtClean="0"/>
              <a:t>n </a:t>
            </a:r>
            <a:r>
              <a:rPr lang="lt-LT" dirty="0" smtClean="0"/>
              <a:t>karar alma </a:t>
            </a:r>
            <a:r>
              <a:rPr lang="lt-LT" dirty="0" smtClean="0"/>
              <a:t>süreçler</a:t>
            </a:r>
            <a:r>
              <a:rPr lang="tr-TR" dirty="0" smtClean="0"/>
              <a:t>İ</a:t>
            </a:r>
            <a:r>
              <a:rPr lang="lt-LT" dirty="0" smtClean="0"/>
              <a:t>ne kat</a:t>
            </a:r>
            <a:r>
              <a:rPr lang="tr-TR" dirty="0" smtClean="0"/>
              <a:t>I</a:t>
            </a:r>
            <a:r>
              <a:rPr lang="lt-LT" dirty="0" smtClean="0"/>
              <a:t>l</a:t>
            </a:r>
            <a:r>
              <a:rPr lang="tr-TR" dirty="0" smtClean="0"/>
              <a:t>I</a:t>
            </a:r>
            <a:r>
              <a:rPr lang="lt-LT" dirty="0" smtClean="0"/>
              <a:t>m</a:t>
            </a:r>
            <a:r>
              <a:rPr lang="tr-TR" dirty="0" smtClean="0"/>
              <a:t>I</a:t>
            </a:r>
            <a:r>
              <a:rPr lang="lt-LT" dirty="0" smtClean="0"/>
              <a:t> </a:t>
            </a:r>
            <a:r>
              <a:rPr lang="lt-LT" dirty="0" smtClean="0"/>
              <a:t>: </a:t>
            </a:r>
            <a:r>
              <a:rPr lang="lt-LT" dirty="0"/>
              <a:t/>
            </a:r>
            <a:br>
              <a:rPr lang="lt-LT" dirty="0"/>
            </a:br>
            <a:r>
              <a:rPr lang="lt-LT" dirty="0"/>
              <a:t/>
            </a:r>
            <a:br>
              <a:rPr lang="lt-LT" dirty="0"/>
            </a:b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A0A76F9-C86C-1141-A135-928E8DAD7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8" name="Turinio vietos rezervavimo ženklas 7"/>
          <p:cNvSpPr>
            <a:spLocks noGrp="1"/>
          </p:cNvSpPr>
          <p:nvPr>
            <p:ph idx="1"/>
          </p:nvPr>
        </p:nvSpPr>
        <p:spPr>
          <a:xfrm>
            <a:off x="1251678" y="1959429"/>
            <a:ext cx="10178322" cy="4288971"/>
          </a:xfrm>
        </p:spPr>
        <p:txBody>
          <a:bodyPr>
            <a:normAutofit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en-US" b="1" dirty="0" err="1" smtClean="0">
                <a:solidFill>
                  <a:schemeClr val="tx1"/>
                </a:solidFill>
              </a:rPr>
              <a:t>Toplum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ve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yerel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yönetimler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arasındaki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diyaloğu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teşvik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eder</a:t>
            </a:r>
            <a:r>
              <a:rPr lang="en-US" b="1" dirty="0" smtClean="0">
                <a:solidFill>
                  <a:schemeClr val="tx1"/>
                </a:solidFill>
              </a:rPr>
              <a:t>.</a:t>
            </a:r>
            <a:r>
              <a:rPr lang="tr-TR" b="1" dirty="0" smtClean="0">
                <a:solidFill>
                  <a:schemeClr val="tx1"/>
                </a:solidFill>
              </a:rPr>
              <a:t/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tr-TR" b="1" dirty="0" smtClean="0">
                <a:solidFill>
                  <a:schemeClr val="tx1"/>
                </a:solidFill>
              </a:rPr>
              <a:t/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en-US" b="1" dirty="0" err="1" smtClean="0">
                <a:solidFill>
                  <a:schemeClr val="tx1"/>
                </a:solidFill>
              </a:rPr>
              <a:t>Kamu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otoritelerinin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şeffaflığını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ve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hesap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verebilirliğini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arttırır</a:t>
            </a:r>
            <a:r>
              <a:rPr lang="en-US" b="1" dirty="0" smtClean="0">
                <a:solidFill>
                  <a:schemeClr val="tx1"/>
                </a:solidFill>
              </a:rPr>
              <a:t>.</a:t>
            </a:r>
            <a:r>
              <a:rPr lang="tr-TR" b="1" dirty="0" smtClean="0">
                <a:solidFill>
                  <a:schemeClr val="tx1"/>
                </a:solidFill>
              </a:rPr>
              <a:t/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tr-TR" b="1" dirty="0" smtClean="0">
                <a:solidFill>
                  <a:schemeClr val="tx1"/>
                </a:solidFill>
              </a:rPr>
              <a:t/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en-US" b="1" dirty="0" err="1" smtClean="0">
                <a:solidFill>
                  <a:schemeClr val="tx1"/>
                </a:solidFill>
              </a:rPr>
              <a:t>Toplum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sorunlarını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çözmeye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yardımcı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olur</a:t>
            </a:r>
            <a:r>
              <a:rPr lang="en-US" b="1" dirty="0" smtClean="0">
                <a:solidFill>
                  <a:schemeClr val="tx1"/>
                </a:solidFill>
              </a:rPr>
              <a:t>.</a:t>
            </a:r>
            <a:r>
              <a:rPr lang="tr-TR" b="1" dirty="0" smtClean="0">
                <a:solidFill>
                  <a:schemeClr val="tx1"/>
                </a:solidFill>
              </a:rPr>
              <a:t/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tr-TR" b="1" dirty="0" smtClean="0">
                <a:solidFill>
                  <a:schemeClr val="tx1"/>
                </a:solidFill>
              </a:rPr>
              <a:t/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tr-TR" b="1" dirty="0" smtClean="0">
                <a:solidFill>
                  <a:schemeClr val="tx1"/>
                </a:solidFill>
              </a:rPr>
              <a:t> Toplumun ihtiyaç ve önceliklerini belirlemeye yardımcı olur</a:t>
            </a:r>
            <a:r>
              <a:rPr lang="tr-TR" b="1" dirty="0" smtClean="0">
                <a:solidFill>
                  <a:schemeClr val="tx1"/>
                </a:solidFill>
              </a:rPr>
              <a:t>.</a:t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tr-TR" b="1" dirty="0" smtClean="0">
                <a:solidFill>
                  <a:schemeClr val="tx1"/>
                </a:solidFill>
              </a:rPr>
              <a:t/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tr-TR" b="1" dirty="0" smtClean="0">
                <a:solidFill>
                  <a:schemeClr val="tx1"/>
                </a:solidFill>
              </a:rPr>
              <a:t>En </a:t>
            </a:r>
            <a:r>
              <a:rPr lang="tr-TR" b="1" dirty="0" smtClean="0">
                <a:solidFill>
                  <a:schemeClr val="tx1"/>
                </a:solidFill>
              </a:rPr>
              <a:t>iyi kararı vermek için ihtiyacınız olan bilgilere erişim sağlar</a:t>
            </a:r>
            <a:r>
              <a:rPr lang="tr-TR" b="1" dirty="0" smtClean="0">
                <a:solidFill>
                  <a:schemeClr val="tx1"/>
                </a:solidFill>
              </a:rPr>
              <a:t>.</a:t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tr-TR" b="1" dirty="0" smtClean="0">
                <a:solidFill>
                  <a:schemeClr val="tx1"/>
                </a:solidFill>
              </a:rPr>
              <a:t/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tr-TR" b="1" dirty="0" smtClean="0">
                <a:solidFill>
                  <a:schemeClr val="tx1"/>
                </a:solidFill>
              </a:rPr>
              <a:t>Toplumun </a:t>
            </a:r>
            <a:r>
              <a:rPr lang="tr-TR" b="1" dirty="0" smtClean="0">
                <a:solidFill>
                  <a:schemeClr val="tx1"/>
                </a:solidFill>
              </a:rPr>
              <a:t>yaratıcılığını teşvik eder ve vatandaşların yeteneklerini ve girişimlerini kullanmalarına izin verir</a:t>
            </a:r>
            <a:r>
              <a:rPr lang="tr-TR" b="1" dirty="0" smtClean="0">
                <a:solidFill>
                  <a:schemeClr val="tx1"/>
                </a:solidFill>
              </a:rPr>
              <a:t>.</a:t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tr-TR" b="1" dirty="0" smtClean="0">
                <a:solidFill>
                  <a:schemeClr val="tx1"/>
                </a:solidFill>
              </a:rPr>
              <a:t/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tr-TR" b="1" dirty="0" smtClean="0">
                <a:solidFill>
                  <a:schemeClr val="tx1"/>
                </a:solidFill>
              </a:rPr>
              <a:t>Halkın </a:t>
            </a:r>
            <a:r>
              <a:rPr lang="tr-TR" b="1" dirty="0" smtClean="0">
                <a:solidFill>
                  <a:schemeClr val="tx1"/>
                </a:solidFill>
              </a:rPr>
              <a:t>desteğine izin verir, çünkü insanlar görüşlerini dinlediklerinde bundan hoşlanırlar</a:t>
            </a:r>
            <a:r>
              <a:rPr lang="en-US" b="1" dirty="0" smtClean="0">
                <a:solidFill>
                  <a:schemeClr val="tx1"/>
                </a:solidFill>
              </a:rPr>
              <a:t>.</a:t>
            </a:r>
            <a:endParaRPr lang="lt-LT" b="1" dirty="0">
              <a:solidFill>
                <a:schemeClr val="tx1"/>
              </a:solidFill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8599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11F056E-52B6-6542-994D-3FEE0D93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454" y="773582"/>
            <a:ext cx="10178322" cy="1492132"/>
          </a:xfrm>
        </p:spPr>
        <p:txBody>
          <a:bodyPr>
            <a:normAutofit fontScale="90000"/>
          </a:bodyPr>
          <a:lstStyle/>
          <a:p>
            <a:r>
              <a:rPr lang="lt-LT" dirty="0" smtClean="0"/>
              <a:t>Kamu </a:t>
            </a:r>
            <a:r>
              <a:rPr lang="lt-LT" dirty="0" smtClean="0"/>
              <a:t>yönet</a:t>
            </a:r>
            <a:r>
              <a:rPr lang="tr-TR" dirty="0" smtClean="0"/>
              <a:t>İ</a:t>
            </a:r>
            <a:r>
              <a:rPr lang="lt-LT" dirty="0" smtClean="0"/>
              <a:t>m</a:t>
            </a:r>
            <a:r>
              <a:rPr lang="tr-TR" dirty="0" smtClean="0"/>
              <a:t>İ</a:t>
            </a:r>
            <a:r>
              <a:rPr lang="lt-LT" dirty="0" smtClean="0"/>
              <a:t>ne kat</a:t>
            </a:r>
            <a:r>
              <a:rPr lang="tr-TR" dirty="0" smtClean="0"/>
              <a:t>I</a:t>
            </a:r>
            <a:r>
              <a:rPr lang="lt-LT" dirty="0" smtClean="0"/>
              <a:t>l</a:t>
            </a:r>
            <a:r>
              <a:rPr lang="tr-TR" dirty="0" smtClean="0"/>
              <a:t>I</a:t>
            </a:r>
            <a:r>
              <a:rPr lang="lt-LT" dirty="0" smtClean="0"/>
              <a:t>m</a:t>
            </a:r>
            <a:r>
              <a:rPr lang="tr-TR" dirty="0" smtClean="0"/>
              <a:t>I</a:t>
            </a:r>
            <a:r>
              <a:rPr lang="lt-LT" dirty="0" smtClean="0"/>
              <a:t>n amaçlar</a:t>
            </a:r>
            <a:r>
              <a:rPr lang="tr-TR" dirty="0" smtClean="0"/>
              <a:t>I</a:t>
            </a:r>
            <a:r>
              <a:rPr lang="lt-LT" dirty="0" smtClean="0"/>
              <a:t>: </a:t>
            </a:r>
            <a:r>
              <a:rPr lang="lt-LT" dirty="0"/>
              <a:t/>
            </a:r>
            <a:br>
              <a:rPr lang="lt-LT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77F51AB-735B-2548-A883-E5AC9389F7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86001"/>
            <a:ext cx="6427416" cy="3593591"/>
          </a:xfrm>
        </p:spPr>
        <p:txBody>
          <a:bodyPr>
            <a:normAutofit fontScale="92500" lnSpcReduction="20000"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en-US" b="1" dirty="0" err="1" smtClean="0">
                <a:solidFill>
                  <a:schemeClr val="tx1"/>
                </a:solidFill>
              </a:rPr>
              <a:t>Görüşler</a:t>
            </a:r>
            <a:r>
              <a:rPr lang="en-US" b="1" dirty="0" smtClean="0">
                <a:solidFill>
                  <a:schemeClr val="tx1"/>
                </a:solidFill>
              </a:rPr>
              <a:t>, </a:t>
            </a:r>
            <a:r>
              <a:rPr lang="en-US" b="1" dirty="0" err="1" smtClean="0">
                <a:solidFill>
                  <a:schemeClr val="tx1"/>
                </a:solidFill>
              </a:rPr>
              <a:t>kararlar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alınmadan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hemen</a:t>
            </a:r>
            <a:r>
              <a:rPr lang="en-US" b="1" dirty="0" smtClean="0">
                <a:solidFill>
                  <a:schemeClr val="tx1"/>
                </a:solidFill>
              </a:rPr>
              <a:t> önce </a:t>
            </a:r>
            <a:r>
              <a:rPr lang="en-US" b="1" dirty="0" err="1" smtClean="0">
                <a:solidFill>
                  <a:schemeClr val="tx1"/>
                </a:solidFill>
              </a:rPr>
              <a:t>ifade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edilir</a:t>
            </a:r>
            <a:r>
              <a:rPr lang="en-US" b="1" dirty="0" smtClean="0">
                <a:solidFill>
                  <a:schemeClr val="tx1"/>
                </a:solidFill>
              </a:rPr>
              <a:t>.</a:t>
            </a:r>
            <a:r>
              <a:rPr lang="tr-TR" b="1" dirty="0" smtClean="0">
                <a:solidFill>
                  <a:schemeClr val="tx1"/>
                </a:solidFill>
              </a:rPr>
              <a:t/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tr-TR" b="1" dirty="0" smtClean="0">
                <a:solidFill>
                  <a:schemeClr val="tx1"/>
                </a:solidFill>
              </a:rPr>
              <a:t/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en-US" b="1" dirty="0" err="1" smtClean="0">
                <a:solidFill>
                  <a:schemeClr val="tx1"/>
                </a:solidFill>
              </a:rPr>
              <a:t>Sorunlar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tartışı</a:t>
            </a:r>
            <a:r>
              <a:rPr lang="tr-TR" b="1" dirty="0" err="1" smtClean="0">
                <a:solidFill>
                  <a:schemeClr val="tx1"/>
                </a:solidFill>
              </a:rPr>
              <a:t>lı</a:t>
            </a:r>
            <a:r>
              <a:rPr lang="en-US" b="1" dirty="0" smtClean="0">
                <a:solidFill>
                  <a:schemeClr val="tx1"/>
                </a:solidFill>
              </a:rPr>
              <a:t>r.</a:t>
            </a:r>
            <a:r>
              <a:rPr lang="tr-TR" b="1" dirty="0" smtClean="0">
                <a:solidFill>
                  <a:schemeClr val="tx1"/>
                </a:solidFill>
              </a:rPr>
              <a:t/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tr-TR" b="1" dirty="0" smtClean="0">
                <a:solidFill>
                  <a:schemeClr val="tx1"/>
                </a:solidFill>
              </a:rPr>
              <a:t/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en-US" b="1" dirty="0" err="1" smtClean="0">
                <a:solidFill>
                  <a:schemeClr val="tx1"/>
                </a:solidFill>
              </a:rPr>
              <a:t>Karar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vermede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beklentiler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karşılanır</a:t>
            </a:r>
            <a:r>
              <a:rPr lang="tr-TR" b="1" dirty="0" smtClean="0">
                <a:solidFill>
                  <a:schemeClr val="tx1"/>
                </a:solidFill>
              </a:rPr>
              <a:t>.</a:t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tr-TR" b="1" dirty="0" smtClean="0">
                <a:solidFill>
                  <a:schemeClr val="tx1"/>
                </a:solidFill>
              </a:rPr>
              <a:t/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tr-TR" b="1" dirty="0" smtClean="0">
                <a:solidFill>
                  <a:schemeClr val="tx1"/>
                </a:solidFill>
              </a:rPr>
              <a:t>Amaç, alınan kararların yüksek kalitede olmasını ve kamuoyu tarafından anlaşılmasını sağlamaktır</a:t>
            </a:r>
            <a:r>
              <a:rPr lang="tr-TR" b="1" dirty="0" smtClean="0">
                <a:solidFill>
                  <a:schemeClr val="tx1"/>
                </a:solidFill>
              </a:rPr>
              <a:t>.</a:t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tr-TR" b="1" dirty="0" smtClean="0">
                <a:solidFill>
                  <a:schemeClr val="tx1"/>
                </a:solidFill>
              </a:rPr>
              <a:t/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tr-TR" b="1" dirty="0" smtClean="0">
                <a:solidFill>
                  <a:schemeClr val="tx1"/>
                </a:solidFill>
              </a:rPr>
              <a:t>Amaç</a:t>
            </a:r>
            <a:r>
              <a:rPr lang="tr-TR" b="1" dirty="0" smtClean="0">
                <a:solidFill>
                  <a:schemeClr val="tx1"/>
                </a:solidFill>
              </a:rPr>
              <a:t>, toplumun diğer üyelerinin tüm toplum için önemli olan konularda görüşlerini bulmaktır</a:t>
            </a:r>
            <a:r>
              <a:rPr lang="tr-TR" b="1" dirty="0" smtClean="0">
                <a:solidFill>
                  <a:schemeClr val="tx1"/>
                </a:solidFill>
              </a:rPr>
              <a:t>.</a:t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tr-TR" b="1" dirty="0" smtClean="0">
                <a:solidFill>
                  <a:schemeClr val="tx1"/>
                </a:solidFill>
              </a:rPr>
              <a:t/>
            </a:r>
            <a:br>
              <a:rPr lang="tr-TR" b="1" dirty="0" smtClean="0">
                <a:solidFill>
                  <a:schemeClr val="tx1"/>
                </a:solidFill>
              </a:rPr>
            </a:br>
            <a:r>
              <a:rPr lang="tr-TR" b="1" dirty="0" smtClean="0">
                <a:solidFill>
                  <a:schemeClr val="tx1"/>
                </a:solidFill>
              </a:rPr>
              <a:t>Toplumun </a:t>
            </a:r>
            <a:r>
              <a:rPr lang="tr-TR" b="1" dirty="0" smtClean="0">
                <a:solidFill>
                  <a:schemeClr val="tx1"/>
                </a:solidFill>
              </a:rPr>
              <a:t>pasifliği, yüksek kaliteli kamu politikası oluşturmayı sağlamaz ve hükümetin açıklığını teşvik etmez.</a:t>
            </a:r>
            <a:endParaRPr lang="lt-LT" dirty="0"/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endParaRPr lang="lt-LT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383EEEA-E32B-934A-9482-78082CCE1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ADD18E0-8DC8-45B9-86E1-50138D8477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0" y="2426855"/>
            <a:ext cx="3413955" cy="331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08628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F682F5-481F-A042-8046-99683EE4A7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7510" y="1848241"/>
            <a:ext cx="10178322" cy="4700336"/>
          </a:xfrm>
        </p:spPr>
        <p:txBody>
          <a:bodyPr>
            <a:normAutofit lnSpcReduction="10000"/>
          </a:bodyPr>
          <a:lstStyle/>
          <a:p>
            <a:r>
              <a:rPr lang="en-US" sz="2400" b="1" dirty="0" err="1" smtClean="0">
                <a:solidFill>
                  <a:schemeClr val="tx1"/>
                </a:solidFill>
              </a:rPr>
              <a:t>Öğrencilerden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okul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topluluğunun</a:t>
            </a:r>
            <a:r>
              <a:rPr lang="en-US" sz="2400" b="1" dirty="0" smtClean="0">
                <a:solidFill>
                  <a:schemeClr val="tx1"/>
                </a:solidFill>
              </a:rPr>
              <a:t> en </a:t>
            </a:r>
            <a:r>
              <a:rPr lang="en-US" sz="2400" b="1" dirty="0" err="1" smtClean="0">
                <a:solidFill>
                  <a:schemeClr val="tx1"/>
                </a:solidFill>
              </a:rPr>
              <a:t>demokratik</a:t>
            </a:r>
            <a:r>
              <a:rPr lang="en-US" sz="2400" b="1" dirty="0" smtClean="0">
                <a:solidFill>
                  <a:schemeClr val="tx1"/>
                </a:solidFill>
              </a:rPr>
              <a:t> 3 </a:t>
            </a:r>
            <a:r>
              <a:rPr lang="en-US" sz="2400" b="1" dirty="0" err="1" smtClean="0">
                <a:solidFill>
                  <a:schemeClr val="tx1"/>
                </a:solidFill>
              </a:rPr>
              <a:t>üyesini</a:t>
            </a:r>
            <a:r>
              <a:rPr lang="en-US" sz="2400" b="1" dirty="0" smtClean="0">
                <a:solidFill>
                  <a:schemeClr val="tx1"/>
                </a:solidFill>
              </a:rPr>
              <a:t> (</a:t>
            </a:r>
            <a:r>
              <a:rPr lang="en-US" sz="2400" b="1" dirty="0" err="1" smtClean="0">
                <a:solidFill>
                  <a:schemeClr val="tx1"/>
                </a:solidFill>
              </a:rPr>
              <a:t>öğretmen</a:t>
            </a:r>
            <a:r>
              <a:rPr lang="en-US" sz="2400" b="1" dirty="0" smtClean="0">
                <a:solidFill>
                  <a:schemeClr val="tx1"/>
                </a:solidFill>
              </a:rPr>
              <a:t>, </a:t>
            </a:r>
            <a:r>
              <a:rPr lang="en-US" sz="2400" b="1" dirty="0" err="1" smtClean="0">
                <a:solidFill>
                  <a:schemeClr val="tx1"/>
                </a:solidFill>
              </a:rPr>
              <a:t>hizmet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personeli</a:t>
            </a:r>
            <a:r>
              <a:rPr lang="en-US" sz="2400" b="1" dirty="0" smtClean="0">
                <a:solidFill>
                  <a:schemeClr val="tx1"/>
                </a:solidFill>
              </a:rPr>
              <a:t>, </a:t>
            </a:r>
            <a:r>
              <a:rPr lang="en-US" sz="2400" b="1" dirty="0" err="1" smtClean="0">
                <a:solidFill>
                  <a:schemeClr val="tx1"/>
                </a:solidFill>
              </a:rPr>
              <a:t>veliler</a:t>
            </a:r>
            <a:r>
              <a:rPr lang="en-US" sz="2400" b="1" dirty="0" smtClean="0">
                <a:solidFill>
                  <a:schemeClr val="tx1"/>
                </a:solidFill>
              </a:rPr>
              <a:t>, </a:t>
            </a:r>
            <a:r>
              <a:rPr lang="en-US" sz="2400" b="1" dirty="0" err="1" smtClean="0">
                <a:solidFill>
                  <a:schemeClr val="tx1"/>
                </a:solidFill>
              </a:rPr>
              <a:t>öğrenciler</a:t>
            </a:r>
            <a:r>
              <a:rPr lang="en-US" sz="2400" b="1" dirty="0" smtClean="0">
                <a:solidFill>
                  <a:schemeClr val="tx1"/>
                </a:solidFill>
              </a:rPr>
              <a:t>) </a:t>
            </a:r>
            <a:r>
              <a:rPr lang="en-US" sz="2400" b="1" dirty="0" err="1" smtClean="0">
                <a:solidFill>
                  <a:schemeClr val="tx1"/>
                </a:solidFill>
              </a:rPr>
              <a:t>hatırlamaları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istenir</a:t>
            </a:r>
            <a:r>
              <a:rPr lang="en-US" sz="2400" b="1" dirty="0" smtClean="0">
                <a:solidFill>
                  <a:schemeClr val="tx1"/>
                </a:solidFill>
              </a:rPr>
              <a:t>.</a:t>
            </a:r>
            <a:r>
              <a:rPr lang="tr-TR" sz="2400" b="1" dirty="0" smtClean="0">
                <a:solidFill>
                  <a:schemeClr val="tx1"/>
                </a:solidFill>
              </a:rPr>
              <a:t/>
            </a:r>
            <a:br>
              <a:rPr lang="tr-TR" sz="2400" b="1" dirty="0" smtClean="0">
                <a:solidFill>
                  <a:schemeClr val="tx1"/>
                </a:solidFill>
              </a:rPr>
            </a:br>
            <a:r>
              <a:rPr lang="tr-TR" sz="2400" b="1" dirty="0" smtClean="0">
                <a:solidFill>
                  <a:schemeClr val="tx1"/>
                </a:solidFill>
              </a:rPr>
              <a:t/>
            </a:r>
            <a:br>
              <a:rPr lang="tr-TR" sz="2400" b="1" dirty="0" smtClean="0">
                <a:solidFill>
                  <a:schemeClr val="tx1"/>
                </a:solidFill>
              </a:rPr>
            </a:br>
            <a:r>
              <a:rPr lang="en-US" sz="2400" b="1" dirty="0" smtClean="0">
                <a:solidFill>
                  <a:schemeClr val="tx1"/>
                </a:solidFill>
              </a:rPr>
              <a:t>Her </a:t>
            </a:r>
            <a:r>
              <a:rPr lang="en-US" sz="2400" b="1" dirty="0" err="1" smtClean="0">
                <a:solidFill>
                  <a:schemeClr val="tx1"/>
                </a:solidFill>
              </a:rPr>
              <a:t>seferinde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bir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isim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söylenir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ve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tüm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isimlerin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bir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listesi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yapılır</a:t>
            </a:r>
            <a:r>
              <a:rPr lang="en-US" sz="2400" b="1" dirty="0" smtClean="0">
                <a:solidFill>
                  <a:schemeClr val="tx1"/>
                </a:solidFill>
              </a:rPr>
              <a:t>.</a:t>
            </a:r>
            <a:r>
              <a:rPr lang="tr-TR" sz="2400" b="1" dirty="0" smtClean="0">
                <a:solidFill>
                  <a:schemeClr val="tx1"/>
                </a:solidFill>
              </a:rPr>
              <a:t/>
            </a:r>
            <a:br>
              <a:rPr lang="tr-TR" sz="2400" b="1" dirty="0" smtClean="0">
                <a:solidFill>
                  <a:schemeClr val="tx1"/>
                </a:solidFill>
              </a:rPr>
            </a:br>
            <a:r>
              <a:rPr lang="tr-TR" sz="2400" b="1" dirty="0" smtClean="0">
                <a:solidFill>
                  <a:schemeClr val="tx1"/>
                </a:solidFill>
              </a:rPr>
              <a:t/>
            </a:r>
            <a:br>
              <a:rPr lang="tr-TR" sz="2400" b="1" dirty="0" smtClean="0">
                <a:solidFill>
                  <a:schemeClr val="tx1"/>
                </a:solidFill>
              </a:rPr>
            </a:br>
            <a:r>
              <a:rPr lang="en-US" sz="2400" b="1" dirty="0" err="1" smtClean="0">
                <a:solidFill>
                  <a:schemeClr val="tx1"/>
                </a:solidFill>
              </a:rPr>
              <a:t>Oy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pusulaları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dağıtılı</a:t>
            </a:r>
            <a:r>
              <a:rPr lang="tr-TR" sz="2400" b="1" dirty="0" smtClean="0">
                <a:solidFill>
                  <a:schemeClr val="tx1"/>
                </a:solidFill>
              </a:rPr>
              <a:t>r</a:t>
            </a:r>
            <a:r>
              <a:rPr lang="en-US" sz="2400" b="1" dirty="0" smtClean="0">
                <a:solidFill>
                  <a:schemeClr val="tx1"/>
                </a:solidFill>
              </a:rPr>
              <a:t>.</a:t>
            </a:r>
            <a:r>
              <a:rPr lang="tr-TR" sz="2400" b="1" dirty="0" smtClean="0">
                <a:solidFill>
                  <a:schemeClr val="tx1"/>
                </a:solidFill>
              </a:rPr>
              <a:t/>
            </a:r>
            <a:br>
              <a:rPr lang="tr-TR" sz="2400" b="1" dirty="0" smtClean="0">
                <a:solidFill>
                  <a:schemeClr val="tx1"/>
                </a:solidFill>
              </a:rPr>
            </a:br>
            <a:r>
              <a:rPr lang="tr-TR" sz="2400" b="1" dirty="0" smtClean="0">
                <a:solidFill>
                  <a:schemeClr val="tx1"/>
                </a:solidFill>
              </a:rPr>
              <a:t/>
            </a:r>
            <a:br>
              <a:rPr lang="tr-TR" sz="2400" b="1" dirty="0" smtClean="0">
                <a:solidFill>
                  <a:schemeClr val="tx1"/>
                </a:solidFill>
              </a:rPr>
            </a:br>
            <a:r>
              <a:rPr lang="en-US" sz="2400" b="1" dirty="0" err="1" smtClean="0">
                <a:solidFill>
                  <a:schemeClr val="tx1"/>
                </a:solidFill>
              </a:rPr>
              <a:t>Öğrenciler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isim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numaralarını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girerek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oylarını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sandığa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koyarlar</a:t>
            </a:r>
            <a:r>
              <a:rPr lang="en-US" sz="2400" b="1" dirty="0" smtClean="0">
                <a:solidFill>
                  <a:schemeClr val="tx1"/>
                </a:solidFill>
              </a:rPr>
              <a:t>.</a:t>
            </a:r>
            <a:r>
              <a:rPr lang="tr-TR" sz="2400" b="1" dirty="0" smtClean="0">
                <a:solidFill>
                  <a:schemeClr val="tx1"/>
                </a:solidFill>
              </a:rPr>
              <a:t/>
            </a:r>
            <a:br>
              <a:rPr lang="tr-TR" sz="2400" b="1" dirty="0" smtClean="0">
                <a:solidFill>
                  <a:schemeClr val="tx1"/>
                </a:solidFill>
              </a:rPr>
            </a:br>
            <a:r>
              <a:rPr lang="tr-TR" sz="2400" b="1" dirty="0" smtClean="0">
                <a:solidFill>
                  <a:schemeClr val="tx1"/>
                </a:solidFill>
              </a:rPr>
              <a:t/>
            </a:r>
            <a:br>
              <a:rPr lang="tr-TR" sz="2400" b="1" dirty="0" smtClean="0">
                <a:solidFill>
                  <a:schemeClr val="tx1"/>
                </a:solidFill>
              </a:rPr>
            </a:br>
            <a:r>
              <a:rPr lang="tr-TR" sz="2400" b="1" dirty="0" smtClean="0">
                <a:solidFill>
                  <a:schemeClr val="tx1"/>
                </a:solidFill>
              </a:rPr>
              <a:t> Oylamanın sonunda sandık açılır, oy pusulaları birer birer alınır ve listenin yanındaki tahtadaki sayılar artı ile işaretlenir. En çok oyu alan kişi okul topluluğunun en demokratik üyesi ilan edilir.</a:t>
            </a:r>
            <a:endParaRPr lang="lt-LT" sz="2400" b="1" dirty="0">
              <a:solidFill>
                <a:schemeClr val="tx1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7A97FB1-5601-364F-A3EA-87835A95A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xmlns="" id="{86204E95-83FE-45AF-979E-0D562DDD17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119" y="382385"/>
            <a:ext cx="10178322" cy="1086526"/>
          </a:xfrm>
        </p:spPr>
        <p:txBody>
          <a:bodyPr>
            <a:normAutofit fontScale="90000"/>
          </a:bodyPr>
          <a:lstStyle/>
          <a:p>
            <a:r>
              <a:rPr lang="lt-LT" dirty="0" smtClean="0"/>
              <a:t>Okul topluluğunun en </a:t>
            </a:r>
            <a:r>
              <a:rPr lang="lt-LT" dirty="0" smtClean="0"/>
              <a:t>demokrat</a:t>
            </a:r>
            <a:r>
              <a:rPr lang="tr-TR" dirty="0" smtClean="0"/>
              <a:t>İ</a:t>
            </a:r>
            <a:r>
              <a:rPr lang="lt-LT" dirty="0" smtClean="0"/>
              <a:t>k üyes</a:t>
            </a:r>
            <a:r>
              <a:rPr lang="tr-TR" dirty="0" smtClean="0"/>
              <a:t>İ</a:t>
            </a:r>
            <a:r>
              <a:rPr lang="lt-LT" dirty="0" smtClean="0"/>
              <a:t>n</a:t>
            </a:r>
            <a:r>
              <a:rPr lang="tr-TR" dirty="0" smtClean="0"/>
              <a:t>İ</a:t>
            </a:r>
            <a:r>
              <a:rPr lang="lt-LT" dirty="0" smtClean="0"/>
              <a:t>n seç</a:t>
            </a:r>
            <a:r>
              <a:rPr lang="tr-TR" dirty="0" smtClean="0"/>
              <a:t>İ</a:t>
            </a:r>
            <a:r>
              <a:rPr lang="lt-LT" dirty="0" smtClean="0"/>
              <a:t>lmes</a:t>
            </a:r>
            <a:r>
              <a:rPr lang="tr-TR" dirty="0" smtClean="0"/>
              <a:t>İ</a:t>
            </a:r>
            <a:r>
              <a:rPr lang="lt-LT" dirty="0" smtClean="0"/>
              <a:t> </a:t>
            </a:r>
            <a:r>
              <a:rPr lang="lt-LT" dirty="0" smtClean="0"/>
              <a:t>- 1. </a:t>
            </a:r>
            <a:r>
              <a:rPr lang="lt-LT" dirty="0" smtClean="0"/>
              <a:t>Ad</a:t>
            </a:r>
            <a:r>
              <a:rPr lang="tr-TR" dirty="0" smtClean="0"/>
              <a:t>I</a:t>
            </a:r>
            <a:r>
              <a:rPr lang="lt-LT" dirty="0" smtClean="0"/>
              <a:t>m</a:t>
            </a:r>
            <a:r>
              <a:rPr lang="lt-LT" dirty="0" smtClean="0"/>
              <a:t>: </a:t>
            </a:r>
            <a:r>
              <a:rPr lang="lt-LT" dirty="0"/>
              <a:t/>
            </a:r>
            <a:br>
              <a:rPr lang="lt-LT" dirty="0"/>
            </a:b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xmlns="" val="8985619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24" y="5813"/>
            <a:ext cx="11062210" cy="68521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A7E3FE61-0E10-BE40-9426-5CEEF510F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dirty="0" smtClean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2.ADIM</a:t>
            </a:r>
            <a:r>
              <a:rPr lang="en-US" sz="5400" dirty="0" smtClean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tr-TR" sz="5400" dirty="0" err="1" smtClean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demokratİK</a:t>
            </a:r>
            <a:r>
              <a:rPr lang="tr-TR" sz="5400" dirty="0" smtClean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 BİR İNSANIN NİTELİKLERİ</a:t>
            </a:r>
            <a:r>
              <a:rPr lang="en-US" sz="5400" dirty="0" smtClean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lt-LT" sz="54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lt-LT" sz="54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lt-LT" sz="54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lt-LT" sz="54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E048174-6ECB-1A49-90F7-7728DE5438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Öğrenciler, en demokratik topluluk üyesinin hangi özellikleri ve hangi davranışları için seçildiğini açıklar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Özellikler 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 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davranışların 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hangi değerleri yansıttığı konusunda öğrencilerle 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tartış</a:t>
            </a:r>
            <a: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ılır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lt-LT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673CA65-7F72-6D46-BB89-D5E8BAB9D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86669618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731</TotalTime>
  <Words>366</Words>
  <Application>Microsoft Office PowerPoint</Application>
  <PresentationFormat>Özel</PresentationFormat>
  <Paragraphs>55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Badge</vt:lpstr>
      <vt:lpstr>Nobody will be left behind (nwblb)</vt:lpstr>
      <vt:lpstr>KAMU YÖNETİMİNDE VATANDAŞ KATILIMI :</vt:lpstr>
      <vt:lpstr>DEMOCRATIC/ Civic  Citizenship module  Utena “Saulė’ Gymnasium </vt:lpstr>
      <vt:lpstr>Konu 9: Kamu yönetİmİnde vatandaş katIlImI  </vt:lpstr>
      <vt:lpstr>Konu 9: Kamu yönetİmİnde vatandaş katIlImI </vt:lpstr>
      <vt:lpstr>VatandaşlarIn karar alma süreçlerİne katIlImI :   </vt:lpstr>
      <vt:lpstr>Kamu yönetİmİne katIlImIn amaçlarI:  </vt:lpstr>
      <vt:lpstr>Okul topluluğunun en demokratİk üyesİnİn seçİlmesİ - 1. AdIm:  </vt:lpstr>
      <vt:lpstr>2.ADIM: demokratİK BİR İNSANIN NİTELİKLERİ:  </vt:lpstr>
      <vt:lpstr>öğrencİlerİn düşüncelerİ sayfadakİ tabloda lİstelenmİştİr:</vt:lpstr>
      <vt:lpstr>3.adIM:SONUÇ</vt:lpstr>
      <vt:lpstr>DEMOKRATİK BİR VATANDAŞIN YETERLİLİKLERİNE REFERANSLAR (LİTVANCA)</vt:lpstr>
      <vt:lpstr>DEMOKRATİK BİR VATANDAŞIN YETERLİLİKLERİNE REFERANSLAR  (İNGİLİZCE)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Nobody will be left behind (nwblb)</dc:title>
  <dc:creator>Bradley-Mc Cauley, Laura</dc:creator>
  <cp:lastModifiedBy>PC</cp:lastModifiedBy>
  <cp:revision>104</cp:revision>
  <dcterms:created xsi:type="dcterms:W3CDTF">2021-12-01T10:07:52Z</dcterms:created>
  <dcterms:modified xsi:type="dcterms:W3CDTF">2022-04-07T08:07:01Z</dcterms:modified>
</cp:coreProperties>
</file>