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sldIdLst>
    <p:sldId id="258" r:id="rId2"/>
    <p:sldId id="256" r:id="rId3"/>
    <p:sldId id="257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5131" autoAdjust="0"/>
    <p:restoredTop sz="94681"/>
  </p:normalViewPr>
  <p:slideViewPr>
    <p:cSldViewPr snapToGrid="0" snapToObjects="1">
      <p:cViewPr varScale="1">
        <p:scale>
          <a:sx n="73" d="100"/>
          <a:sy n="73" d="100"/>
        </p:scale>
        <p:origin x="-21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07/04/2022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600" dirty="0" smtClean="0"/>
              <a:t>YURTDIŞINDA GÖNÜLLÜLÜK HAKKINDA BİLGİ</a:t>
            </a:r>
            <a:endParaRPr lang="lt-LT" sz="36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7285" y="1030310"/>
            <a:ext cx="6360240" cy="5254580"/>
          </a:xfrm>
        </p:spPr>
      </p:pic>
    </p:spTree>
    <p:extLst>
      <p:ext uri="{BB962C8B-B14F-4D97-AF65-F5344CB8AC3E}">
        <p14:creationId xmlns:p14="http://schemas.microsoft.com/office/powerpoint/2010/main" xmlns="" val="2975098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600" dirty="0" smtClean="0"/>
              <a:t>GÖNÜLLÜ PROGRAM ÖRNEĞİ</a:t>
            </a:r>
            <a:endParaRPr lang="lt-LT" sz="3600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2586" y="1313645"/>
            <a:ext cx="6078460" cy="5062034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92855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800" dirty="0" smtClean="0"/>
              <a:t>8. KONUNUN ÖZETİ - 4 ÇALIŞMA GRUBUNUN İŞÇİLERLE YAPTIĞI MÜLAKAT SONUÇLARINI DİNLİYOR VE “GÖNÜLLÜLÜK ÇOK SEVİNDİRİCİ” POSTERLERİNİN SUNULMASINI SAĞLIYORUZ.</a:t>
            </a:r>
            <a:endParaRPr lang="lt-LT" sz="28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30880" y="4023360"/>
            <a:ext cx="61493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332" t="25654" r="12324" b="12226"/>
          <a:stretch/>
        </p:blipFill>
        <p:spPr>
          <a:xfrm>
            <a:off x="1262469" y="1874517"/>
            <a:ext cx="9932403" cy="473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3223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DEMOCRATIC/</a:t>
            </a:r>
            <a:br>
              <a:rPr lang="lt-LT" dirty="0" smtClean="0"/>
            </a:br>
            <a:r>
              <a:rPr lang="lt-LT" dirty="0" err="1" smtClean="0"/>
              <a:t>Civic</a:t>
            </a:r>
            <a:r>
              <a:rPr lang="lt-LT" dirty="0" smtClean="0"/>
              <a:t>  </a:t>
            </a:r>
            <a:r>
              <a:rPr lang="en-US" dirty="0" smtClean="0"/>
              <a:t>Citizenship module 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 smtClean="0"/>
              <a:t>Utena</a:t>
            </a:r>
            <a:r>
              <a:rPr lang="en-US" sz="3600" b="1" dirty="0" smtClean="0"/>
              <a:t> </a:t>
            </a:r>
            <a:r>
              <a:rPr lang="en-US" sz="3600" b="1" dirty="0"/>
              <a:t>“</a:t>
            </a:r>
            <a:r>
              <a:rPr lang="en-US" sz="3600" b="1" dirty="0" err="1"/>
              <a:t>Saulė</a:t>
            </a:r>
            <a:r>
              <a:rPr lang="en-US" sz="3600" b="1" dirty="0"/>
              <a:t>’ </a:t>
            </a:r>
            <a:r>
              <a:rPr lang="en-US" sz="3600" b="1" dirty="0" smtClean="0"/>
              <a:t>Gymnasium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KONU 8: </a:t>
            </a:r>
            <a:r>
              <a:rPr lang="en-US" dirty="0" smtClean="0"/>
              <a:t>S</a:t>
            </a:r>
            <a:r>
              <a:rPr lang="tr-TR" dirty="0" smtClean="0"/>
              <a:t>İ</a:t>
            </a:r>
            <a:r>
              <a:rPr lang="en-US" dirty="0" smtClean="0"/>
              <a:t>v</a:t>
            </a:r>
            <a:r>
              <a:rPr lang="tr-TR" dirty="0" smtClean="0"/>
              <a:t>İ</a:t>
            </a:r>
            <a:r>
              <a:rPr lang="en-US" dirty="0" smtClean="0"/>
              <a:t>l </a:t>
            </a:r>
            <a:r>
              <a:rPr lang="en-US" dirty="0" err="1" smtClean="0"/>
              <a:t>toplumun</a:t>
            </a:r>
            <a:r>
              <a:rPr lang="en-US" dirty="0" smtClean="0"/>
              <a:t>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taşlar</a:t>
            </a:r>
            <a:r>
              <a:rPr lang="tr-TR" dirty="0" smtClean="0"/>
              <a:t>I</a:t>
            </a:r>
            <a:r>
              <a:rPr lang="en-US" dirty="0" err="1" smtClean="0"/>
              <a:t>ndan</a:t>
            </a:r>
            <a:r>
              <a:rPr lang="en-US" dirty="0" smtClean="0"/>
              <a:t> b</a:t>
            </a:r>
            <a:r>
              <a:rPr lang="tr-TR" dirty="0" smtClean="0"/>
              <a:t>İ</a:t>
            </a:r>
            <a:r>
              <a:rPr lang="en-US" dirty="0" smtClean="0"/>
              <a:t>r</a:t>
            </a:r>
            <a:r>
              <a:rPr lang="tr-TR" dirty="0" smtClean="0"/>
              <a:t>İ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gönüllülük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KONU </a:t>
            </a:r>
            <a:r>
              <a:rPr lang="lt-LT" sz="2800" dirty="0" smtClean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8: Sivil toplumun temel taşlarından biri olarak gönüllülük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BU KONU ÇALIŞMASI SIRASINDA ÖĞRENCİLER GÖNÜLLÜLÜK VE İNSANİ GELİŞME VE FARKINDALIĞIN SAĞLANMASINDAKİ ROLÜ HAKKINDAKİ BİLGİLERİNİ DERİNLEŞTİRECEKLERDİR.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GÖNÜLLÜLÜK BİR </a:t>
            </a:r>
            <a:r>
              <a:rPr lang="lt-LT" dirty="0" smtClean="0">
                <a:latin typeface="Georgia" panose="02040502050405020303" pitchFamily="18" charset="0"/>
              </a:rPr>
              <a:t>FAALİYETTİR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>Para ödenmez</a:t>
            </a:r>
            <a:r>
              <a:rPr lang="lt-LT" dirty="0" smtClean="0">
                <a:latin typeface="Georgia" panose="02040502050405020303" pitchFamily="18" charset="0"/>
              </a:rPr>
              <a:t>,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>K</a:t>
            </a:r>
            <a:r>
              <a:rPr lang="lt-LT" dirty="0" smtClean="0">
                <a:latin typeface="Georgia" panose="02040502050405020303" pitchFamily="18" charset="0"/>
              </a:rPr>
              <a:t>işinin </a:t>
            </a:r>
            <a:r>
              <a:rPr lang="lt-LT" dirty="0" smtClean="0">
                <a:latin typeface="Georgia" panose="02040502050405020303" pitchFamily="18" charset="0"/>
              </a:rPr>
              <a:t>özgür iradesi kullanılır</a:t>
            </a:r>
            <a:r>
              <a:rPr lang="lt-LT" dirty="0" smtClean="0">
                <a:latin typeface="Georgia" panose="02040502050405020303" pitchFamily="18" charset="0"/>
              </a:rPr>
              <a:t>,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>B</a:t>
            </a:r>
            <a:r>
              <a:rPr lang="lt-LT" dirty="0" smtClean="0">
                <a:latin typeface="Georgia" panose="02040502050405020303" pitchFamily="18" charset="0"/>
              </a:rPr>
              <a:t>ir </a:t>
            </a:r>
            <a:r>
              <a:rPr lang="lt-LT" dirty="0" smtClean="0">
                <a:latin typeface="Georgia" panose="02040502050405020303" pitchFamily="18" charset="0"/>
              </a:rPr>
              <a:t>STK veya başka bir kuruluş tarafından </a:t>
            </a:r>
            <a:r>
              <a:rPr lang="lt-LT" dirty="0" smtClean="0">
                <a:latin typeface="Georgia" panose="02040502050405020303" pitchFamily="18" charset="0"/>
              </a:rPr>
              <a:t>gerçekleştirilir</a:t>
            </a:r>
            <a:r>
              <a:rPr lang="tr-TR" dirty="0" smtClean="0">
                <a:latin typeface="Georgia" panose="02040502050405020303" pitchFamily="18" charset="0"/>
              </a:rPr>
              <a:t>,</a:t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>B</a:t>
            </a:r>
            <a:r>
              <a:rPr lang="lt-LT" dirty="0" smtClean="0">
                <a:latin typeface="Georgia" panose="02040502050405020303" pitchFamily="18" charset="0"/>
              </a:rPr>
              <a:t>aşka </a:t>
            </a:r>
            <a:r>
              <a:rPr lang="lt-LT" dirty="0" smtClean="0">
                <a:latin typeface="Georgia" panose="02040502050405020303" pitchFamily="18" charset="0"/>
              </a:rPr>
              <a:t>bir kişiye yardım etmek için </a:t>
            </a:r>
            <a:r>
              <a:rPr lang="lt-LT" dirty="0" smtClean="0">
                <a:latin typeface="Georgia" panose="02040502050405020303" pitchFamily="18" charset="0"/>
              </a:rPr>
              <a:t>tasarlan</a:t>
            </a:r>
            <a:r>
              <a:rPr lang="tr-TR" dirty="0" err="1" smtClean="0">
                <a:latin typeface="Georgia" panose="02040502050405020303" pitchFamily="18" charset="0"/>
              </a:rPr>
              <a:t>ır</a:t>
            </a:r>
            <a:r>
              <a:rPr lang="tr-TR" dirty="0" smtClean="0">
                <a:latin typeface="Georgia" panose="02040502050405020303" pitchFamily="18" charset="0"/>
              </a:rPr>
              <a:t>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567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81194"/>
          </a:xfrm>
        </p:spPr>
        <p:txBody>
          <a:bodyPr>
            <a:noAutofit/>
          </a:bodyPr>
          <a:lstStyle/>
          <a:p>
            <a:r>
              <a:rPr lang="lt-LT" sz="2400" dirty="0" smtClean="0"/>
              <a:t>BU KONUYU GRUPLAR HALİNDE ÇALIŞIRKEN VE LİTVANYA GÖNÜLLÜ PROJELERİNİN DENEYİMLERİNİ TARTIŞIRKEN </a:t>
            </a:r>
            <a:r>
              <a:rPr lang="lt-LT" sz="2400" dirty="0" smtClean="0"/>
              <a:t>anal</a:t>
            </a:r>
            <a:r>
              <a:rPr lang="tr-TR" sz="2400" dirty="0" smtClean="0"/>
              <a:t>İ</a:t>
            </a:r>
            <a:r>
              <a:rPr lang="lt-LT" sz="2400" dirty="0" smtClean="0"/>
              <a:t>z </a:t>
            </a:r>
            <a:r>
              <a:rPr lang="lt-LT" sz="2400" dirty="0" smtClean="0"/>
              <a:t>EDİYORUZ.</a:t>
            </a:r>
            <a:endParaRPr lang="lt-LT" sz="2400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781" t="23655" r="17672" b="7607"/>
          <a:stretch/>
        </p:blipFill>
        <p:spPr>
          <a:xfrm>
            <a:off x="1443789" y="1218283"/>
            <a:ext cx="9347106" cy="519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1152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400" dirty="0" smtClean="0">
                <a:latin typeface="Georgia" panose="02040502050405020303" pitchFamily="18" charset="0"/>
              </a:rPr>
              <a:t>4 GRUPTA </a:t>
            </a:r>
            <a:r>
              <a:rPr lang="lt-LT" sz="2400" dirty="0" smtClean="0">
                <a:latin typeface="Georgia" panose="02040502050405020303" pitchFamily="18" charset="0"/>
              </a:rPr>
              <a:t>çal</a:t>
            </a:r>
            <a:r>
              <a:rPr lang="tr-TR" sz="2400" dirty="0" smtClean="0">
                <a:latin typeface="Georgia" panose="02040502050405020303" pitchFamily="18" charset="0"/>
              </a:rPr>
              <a:t>I</a:t>
            </a:r>
            <a:r>
              <a:rPr lang="lt-LT" sz="2400" dirty="0" smtClean="0">
                <a:latin typeface="Georgia" panose="02040502050405020303" pitchFamily="18" charset="0"/>
              </a:rPr>
              <a:t>şarak </a:t>
            </a:r>
            <a:r>
              <a:rPr lang="lt-LT" sz="2400" dirty="0" smtClean="0">
                <a:latin typeface="Georgia" panose="02040502050405020303" pitchFamily="18" charset="0"/>
              </a:rPr>
              <a:t>MODÜL KATILIMCILARINA 2 GÖREV VERİLİR: GÖREV 1: GÖNÜLLÜ OLAN BİR KİŞİDEN MÜLAKAT ALIN GÖREV 2: LİTVANYA DIŞINDA GÖNÜLLÜLÜK HAKKINDA BİR POSTER OLUŞTURUN.</a:t>
            </a:r>
            <a:endParaRPr lang="lt-LT" sz="2400" dirty="0">
              <a:latin typeface="Georgia" panose="02040502050405020303" pitchFamily="18" charset="0"/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7866" y="2202179"/>
            <a:ext cx="4411313" cy="4173499"/>
          </a:xfrm>
        </p:spPr>
      </p:pic>
    </p:spTree>
    <p:extLst>
      <p:ext uri="{BB962C8B-B14F-4D97-AF65-F5344CB8AC3E}">
        <p14:creationId xmlns:p14="http://schemas.microsoft.com/office/powerpoint/2010/main" xmlns="" val="1845773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vadinimas 4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34569"/>
          </a:xfrm>
        </p:spPr>
        <p:txBody>
          <a:bodyPr>
            <a:normAutofit/>
          </a:bodyPr>
          <a:lstStyle/>
          <a:p>
            <a:r>
              <a:rPr lang="lt-LT" sz="3600" dirty="0" smtClean="0"/>
              <a:t>GÖNÜLLÜ İÇİN ANKET FORMU</a:t>
            </a:r>
            <a:endParaRPr lang="lt-LT" sz="36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10" name="Turinio vietos rezervavimo ženklas 9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lt-LT" dirty="0" smtClean="0"/>
              <a:t>HAYATINDAKİ HANGİ OLAYLAR SENİ GÖNÜLLÜ YAPTI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BU </a:t>
            </a:r>
            <a:r>
              <a:rPr lang="lt-LT" dirty="0" smtClean="0"/>
              <a:t>FAALİYET SİZDE HANGİ YETKİNLİKLERİ GELİŞTİRDİ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GÖNÜLLÜLÜK </a:t>
            </a:r>
            <a:r>
              <a:rPr lang="lt-LT" dirty="0" smtClean="0"/>
              <a:t>HAKKINDA GÖNÜLLÜLÜKTEN ÖNCE HANGİ BİLGİLERE SAHİPTİNİZ VE ŞİMDİ HANGİ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BİLGİLERE </a:t>
            </a:r>
            <a:r>
              <a:rPr lang="lt-LT" dirty="0" smtClean="0"/>
              <a:t>SAHİPSİNİZ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NEREDE </a:t>
            </a:r>
            <a:r>
              <a:rPr lang="lt-LT" dirty="0" smtClean="0"/>
              <a:t>GÖNÜLLÜ OLACAĞINIZ ÖNEMLİ Mİ: KENDİ ÜLKENİZDE Mİ YOKSA DIŞINDA MI?</a:t>
            </a:r>
            <a:endParaRPr lang="lt-LT" dirty="0"/>
          </a:p>
        </p:txBody>
      </p:sp>
      <p:pic>
        <p:nvPicPr>
          <p:cNvPr id="12" name="Turinio vietos rezervavimo ženklas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2163" y="1687133"/>
            <a:ext cx="5460643" cy="4314422"/>
          </a:xfrm>
        </p:spPr>
      </p:pic>
    </p:spTree>
    <p:extLst>
      <p:ext uri="{BB962C8B-B14F-4D97-AF65-F5344CB8AC3E}">
        <p14:creationId xmlns:p14="http://schemas.microsoft.com/office/powerpoint/2010/main" xmlns="" val="616851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GENÇLİK GÖNÜLLÜ HİZMETLERİ / KURUMLAR</a:t>
            </a:r>
            <a:endParaRPr lang="lt-LT" sz="3200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76008" y="33557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73" t="21613" r="23074" b="13424"/>
          <a:stretch/>
        </p:blipFill>
        <p:spPr>
          <a:xfrm>
            <a:off x="898129" y="1464816"/>
            <a:ext cx="9135393" cy="50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69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000" dirty="0" smtClean="0"/>
              <a:t>GÖNÜLLÜLÜĞÜ RESMİLEŞTİRMEK</a:t>
            </a:r>
            <a:endParaRPr lang="lt-LT" sz="40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826" t="23107" r="31179" b="14201"/>
          <a:stretch/>
        </p:blipFill>
        <p:spPr>
          <a:xfrm>
            <a:off x="1369344" y="1145219"/>
            <a:ext cx="9047073" cy="523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440128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212</Words>
  <Application>Microsoft Office PowerPoint</Application>
  <PresentationFormat>Özel</PresentationFormat>
  <Paragraphs>34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Badge</vt:lpstr>
      <vt:lpstr>Nobody will be left behind (nwblb)</vt:lpstr>
      <vt:lpstr>DEMOCRATIC/ Civic  Citizenship module  Utena “Saulė’ Gymnasium </vt:lpstr>
      <vt:lpstr>KONU 8: Sİvİl toplumun temel taşlarIndan bİrİ olarak gönüllülük</vt:lpstr>
      <vt:lpstr>KONU 8: Sivil toplumun temel taşlarından biri olarak gönüllülük</vt:lpstr>
      <vt:lpstr>BU KONUYU GRUPLAR HALİNDE ÇALIŞIRKEN VE LİTVANYA GÖNÜLLÜ PROJELERİNİN DENEYİMLERİNİ TARTIŞIRKEN analİz EDİYORUZ.</vt:lpstr>
      <vt:lpstr>4 GRUPTA çalIşarak MODÜL KATILIMCILARINA 2 GÖREV VERİLİR: GÖREV 1: GÖNÜLLÜ OLAN BİR KİŞİDEN MÜLAKAT ALIN GÖREV 2: LİTVANYA DIŞINDA GÖNÜLLÜLÜK HAKKINDA BİR POSTER OLUŞTURUN.</vt:lpstr>
      <vt:lpstr>GÖNÜLLÜ İÇİN ANKET FORMU</vt:lpstr>
      <vt:lpstr>GENÇLİK GÖNÜLLÜ HİZMETLERİ / KURUMLAR</vt:lpstr>
      <vt:lpstr>GÖNÜLLÜLÜĞÜ RESMİLEŞTİRMEK</vt:lpstr>
      <vt:lpstr>YURTDIŞINDA GÖNÜLLÜLÜK HAKKINDA BİLGİ</vt:lpstr>
      <vt:lpstr>GÖNÜLLÜ PROGRAM ÖRNEĞİ</vt:lpstr>
      <vt:lpstr>8. KONUNUN ÖZETİ - 4 ÇALIŞMA GRUBUNUN İŞÇİLERLE YAPTIĞI MÜLAKAT SONUÇLARINI DİNLİYOR VE “GÖNÜLLÜLÜK ÇOK SEVİNDİRİCİ” POSTERLERİNİN SUNULMASINI SAĞLIYORUZ.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87</cp:revision>
  <dcterms:created xsi:type="dcterms:W3CDTF">2021-12-01T10:07:52Z</dcterms:created>
  <dcterms:modified xsi:type="dcterms:W3CDTF">2022-04-07T07:47:18Z</dcterms:modified>
</cp:coreProperties>
</file>