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10"/>
    <p:restoredTop sz="94681"/>
  </p:normalViewPr>
  <p:slideViewPr>
    <p:cSldViewPr snapToGrid="0" snapToObjects="1">
      <p:cViewPr varScale="1">
        <p:scale>
          <a:sx n="71" d="100"/>
          <a:sy n="71" d="100"/>
        </p:scale>
        <p:origin x="-67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33DFEFC0-99B4-4D27-9168-1B2F659A34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A2C20081-2005-4B05-BEA4-EB8D4C90A3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93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F03C5D-9E15-8147-92DA-67B649677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VATANDAŞLIK</a:t>
            </a:r>
            <a:r>
              <a:rPr lang="lt-LT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tr-TR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VATANDAŞ</a:t>
            </a:r>
            <a:r>
              <a:rPr lang="lt-LT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E809F05-A6E8-0944-A985-8125353EA7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Devlete</a:t>
            </a:r>
            <a:r>
              <a:rPr lang="en-US" dirty="0" smtClean="0"/>
              <a:t>, </a:t>
            </a:r>
            <a:r>
              <a:rPr lang="en-US" dirty="0" err="1" smtClean="0"/>
              <a:t>yasal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kültürel</a:t>
            </a:r>
            <a:r>
              <a:rPr lang="en-US" dirty="0" smtClean="0"/>
              <a:t> </a:t>
            </a:r>
            <a:r>
              <a:rPr lang="en-US" dirty="0" err="1" smtClean="0"/>
              <a:t>düzenine</a:t>
            </a:r>
            <a:r>
              <a:rPr lang="en-US" dirty="0" smtClean="0"/>
              <a:t> </a:t>
            </a:r>
            <a:r>
              <a:rPr lang="en-US" dirty="0" err="1" smtClean="0"/>
              <a:t>saygı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Ulusun</a:t>
            </a:r>
            <a:r>
              <a:rPr lang="en-US" dirty="0" smtClean="0"/>
              <a:t> </a:t>
            </a:r>
            <a:r>
              <a:rPr lang="en-US" dirty="0" err="1" smtClean="0"/>
              <a:t>geleneklerine</a:t>
            </a:r>
            <a:r>
              <a:rPr lang="en-US" dirty="0" smtClean="0"/>
              <a:t> </a:t>
            </a:r>
            <a:r>
              <a:rPr lang="en-US" dirty="0" err="1" smtClean="0"/>
              <a:t>saygı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insanın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ulusla</a:t>
            </a:r>
            <a:r>
              <a:rPr lang="en-US" dirty="0" smtClean="0"/>
              <a:t> </a:t>
            </a:r>
            <a:r>
              <a:rPr lang="en-US" dirty="0" err="1" smtClean="0"/>
              <a:t>özdeşleşmesi.Anavatana</a:t>
            </a:r>
            <a:r>
              <a:rPr lang="en-US" dirty="0" smtClean="0"/>
              <a:t>, </a:t>
            </a:r>
            <a:r>
              <a:rPr lang="en-US" dirty="0" err="1" smtClean="0"/>
              <a:t>tarihine</a:t>
            </a:r>
            <a:r>
              <a:rPr lang="en-US" dirty="0" smtClean="0"/>
              <a:t> </a:t>
            </a:r>
            <a:r>
              <a:rPr lang="en-US" dirty="0" err="1" smtClean="0"/>
              <a:t>saygı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insanın</a:t>
            </a:r>
            <a:r>
              <a:rPr lang="en-US" dirty="0" smtClean="0"/>
              <a:t> </a:t>
            </a:r>
            <a:r>
              <a:rPr lang="en-US" dirty="0" err="1" smtClean="0"/>
              <a:t>sürekli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geliştiği</a:t>
            </a:r>
            <a:r>
              <a:rPr lang="en-US" dirty="0" smtClean="0"/>
              <a:t>, </a:t>
            </a:r>
            <a:r>
              <a:rPr lang="en-US" dirty="0" err="1" smtClean="0"/>
              <a:t>ailesi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etrafındaki</a:t>
            </a:r>
            <a:r>
              <a:rPr lang="en-US" dirty="0" smtClean="0"/>
              <a:t> </a:t>
            </a:r>
            <a:r>
              <a:rPr lang="en-US" dirty="0" err="1" smtClean="0"/>
              <a:t>toplumla</a:t>
            </a:r>
            <a:r>
              <a:rPr lang="en-US" dirty="0" smtClean="0"/>
              <a:t>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kararlar</a:t>
            </a:r>
            <a:r>
              <a:rPr lang="en-US" dirty="0" smtClean="0"/>
              <a:t> </a:t>
            </a:r>
            <a:r>
              <a:rPr lang="en-US" dirty="0" err="1" smtClean="0"/>
              <a:t>aldığı</a:t>
            </a:r>
            <a:r>
              <a:rPr lang="en-US" dirty="0" smtClean="0"/>
              <a:t> </a:t>
            </a:r>
            <a:r>
              <a:rPr lang="en-US" dirty="0" err="1" smtClean="0"/>
              <a:t>yaşamın</a:t>
            </a:r>
            <a:r>
              <a:rPr lang="en-US" dirty="0" smtClean="0"/>
              <a:t> </a:t>
            </a:r>
            <a:r>
              <a:rPr lang="en-US" dirty="0" err="1" smtClean="0"/>
              <a:t>kendisidir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276933F-BF22-3D40-AD45-B66E6F14C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430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CADC00-0E6A-9E49-8B3F-0BFB588A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VATANDAŞLIK</a:t>
            </a:r>
            <a:r>
              <a:rPr lang="lt-LT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7D3F175-31EE-664D-BE7A-807C0E0547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Kendiniz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aileniz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sorumluluk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Topluluğunuz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ulusunuz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sorumluluk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Devlet</a:t>
            </a:r>
            <a:r>
              <a:rPr lang="en-US" dirty="0" smtClean="0"/>
              <a:t> </a:t>
            </a:r>
            <a:r>
              <a:rPr lang="en-US" dirty="0" err="1" smtClean="0"/>
              <a:t>seçimlerine</a:t>
            </a:r>
            <a:r>
              <a:rPr lang="en-US" dirty="0" smtClean="0"/>
              <a:t> </a:t>
            </a:r>
            <a:r>
              <a:rPr lang="en-US" dirty="0" err="1" smtClean="0"/>
              <a:t>katılma</a:t>
            </a:r>
            <a:r>
              <a:rPr lang="en-US" dirty="0" smtClean="0"/>
              <a:t> </a:t>
            </a:r>
            <a:r>
              <a:rPr lang="en-US" dirty="0" err="1" smtClean="0"/>
              <a:t>yükümlülüğü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Hareket</a:t>
            </a:r>
            <a:r>
              <a:rPr lang="en-US" dirty="0" smtClean="0"/>
              <a:t> </a:t>
            </a:r>
            <a:r>
              <a:rPr lang="en-US" dirty="0" err="1" smtClean="0"/>
              <a:t>etme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aktif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vatandaş</a:t>
            </a:r>
            <a:r>
              <a:rPr lang="en-US" dirty="0" smtClean="0"/>
              <a:t> </a:t>
            </a:r>
            <a:r>
              <a:rPr lang="en-US" dirty="0" err="1" smtClean="0"/>
              <a:t>olma</a:t>
            </a:r>
            <a:r>
              <a:rPr lang="en-US" dirty="0" smtClean="0"/>
              <a:t> </a:t>
            </a:r>
            <a:r>
              <a:rPr lang="en-US" dirty="0" err="1" smtClean="0"/>
              <a:t>fırsatı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0395598-ACA8-154B-8390-F4A312FFF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9262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7EE621-0A9E-1F4E-8B98-940B26DD7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SİVİL TOPLUMU YARATMAK</a:t>
            </a:r>
            <a:r>
              <a:rPr lang="lt-LT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3262D6B-3DC8-2647-81E8-F8CC3468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644317"/>
            <a:ext cx="10178322" cy="3593591"/>
          </a:xfrm>
        </p:spPr>
        <p:txBody>
          <a:bodyPr>
            <a:no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Her vatandaşın çevresine önem vermesi önemlidir</a:t>
            </a: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Durumu </a:t>
            </a: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eleştirel olarak değerlendirin ve bilinçli kararlar verin</a:t>
            </a: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Eleştirmekten </a:t>
            </a: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 fikrinizi açıkça ifade etmekten korkmayın</a:t>
            </a: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Diğer </a:t>
            </a: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kişi için hoşgörünün önemini anlayın</a:t>
            </a: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Kamusal </a:t>
            </a: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hayata ve gönüllü faaliyetlere aktif olarak katılın.</a:t>
            </a:r>
            <a:endParaRPr lang="lt-L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E26985F-3D5A-0944-B2F1-05A7B6383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2809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smtClean="0"/>
              <a:t>DEMOCRATIC/</a:t>
            </a:r>
            <a:br>
              <a:rPr lang="lt-LT" smtClean="0"/>
            </a:br>
            <a:r>
              <a:rPr lang="lt-LT" smtClean="0"/>
              <a:t>Civic  </a:t>
            </a:r>
            <a:r>
              <a:rPr lang="en-US" smtClean="0"/>
              <a:t>Citizenship module </a:t>
            </a:r>
            <a:r>
              <a:rPr lang="en-US"/>
              <a:t/>
            </a:r>
            <a:br>
              <a:rPr lang="en-US"/>
            </a:br>
            <a:r>
              <a:rPr lang="en-US" sz="3600" b="1" smtClean="0"/>
              <a:t>Utena </a:t>
            </a:r>
            <a:r>
              <a:rPr lang="en-US" sz="3600" b="1"/>
              <a:t>“Saulė’ </a:t>
            </a:r>
            <a:r>
              <a:rPr lang="en-US" sz="3600" b="1" smtClean="0"/>
              <a:t>Gymnasium</a:t>
            </a:r>
            <a:r>
              <a:rPr lang="en-US" sz="3600" smtClean="0"/>
              <a:t>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xmlns="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Project Number: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xmlns="" val="5806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dirty="0" smtClean="0"/>
              <a:t>KONU 1: Temel </a:t>
            </a:r>
            <a:r>
              <a:rPr lang="it-IT" dirty="0" smtClean="0"/>
              <a:t>ter</a:t>
            </a:r>
            <a:r>
              <a:rPr lang="tr-TR" dirty="0" smtClean="0"/>
              <a:t>İ</a:t>
            </a:r>
            <a:r>
              <a:rPr lang="it-IT" dirty="0" smtClean="0"/>
              <a:t>mler</a:t>
            </a:r>
            <a:r>
              <a:rPr lang="it-IT" dirty="0" smtClean="0"/>
              <a:t>: vatandaş, </a:t>
            </a:r>
            <a:r>
              <a:rPr lang="it-IT" dirty="0" smtClean="0"/>
              <a:t>vatandaşl</a:t>
            </a:r>
            <a:r>
              <a:rPr lang="tr-TR" dirty="0" smtClean="0"/>
              <a:t>I</a:t>
            </a:r>
            <a:r>
              <a:rPr lang="it-IT" dirty="0" smtClean="0"/>
              <a:t>k</a:t>
            </a:r>
            <a:r>
              <a:rPr lang="it-IT" dirty="0" smtClean="0"/>
              <a:t>, </a:t>
            </a:r>
            <a:r>
              <a:rPr lang="it-IT" dirty="0" smtClean="0"/>
              <a:t>demokrat</a:t>
            </a:r>
            <a:r>
              <a:rPr lang="tr-TR" dirty="0" smtClean="0"/>
              <a:t>İ</a:t>
            </a:r>
            <a:r>
              <a:rPr lang="it-IT" dirty="0" smtClean="0"/>
              <a:t>k vatandaşl</a:t>
            </a:r>
            <a:r>
              <a:rPr lang="tr-TR" dirty="0" smtClean="0"/>
              <a:t>I</a:t>
            </a:r>
            <a:r>
              <a:rPr lang="it-IT" dirty="0" smtClean="0"/>
              <a:t>k</a:t>
            </a:r>
            <a:r>
              <a:rPr lang="it-IT" dirty="0" smtClean="0"/>
              <a:t>, </a:t>
            </a:r>
            <a:r>
              <a:rPr lang="it-IT" dirty="0" smtClean="0"/>
              <a:t>s</a:t>
            </a:r>
            <a:r>
              <a:rPr lang="tr-TR" dirty="0" smtClean="0"/>
              <a:t>İ</a:t>
            </a:r>
            <a:r>
              <a:rPr lang="it-IT" dirty="0" smtClean="0"/>
              <a:t>v</a:t>
            </a:r>
            <a:r>
              <a:rPr lang="tr-TR" dirty="0" smtClean="0"/>
              <a:t>İ</a:t>
            </a:r>
            <a:r>
              <a:rPr lang="it-IT" dirty="0" smtClean="0"/>
              <a:t>l </a:t>
            </a:r>
            <a:r>
              <a:rPr lang="it-IT" dirty="0" smtClean="0"/>
              <a:t>toplum.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0979"/>
            <a:ext cx="518603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xmlns="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xmlns="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xmlns="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xmlns="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xmlns="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xmlns="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xmlns="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xmlns="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xmlns="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xmlns="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xmlns="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732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F9D76A-5185-9542-9D9F-D4E0F61B7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 smtClean="0">
                <a:solidFill>
                  <a:schemeClr val="tx1"/>
                </a:solidFill>
              </a:rPr>
              <a:t>VATANDAŞ, VATANDAŞLIK, SİVİL TOPLUM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3CEB23-B66C-3B4F-9B4E-F91DF82F1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AB </a:t>
            </a:r>
            <a:r>
              <a:rPr lang="en-US" dirty="0" err="1" smtClean="0"/>
              <a:t>vatandaşlığı</a:t>
            </a:r>
            <a:r>
              <a:rPr lang="en-US" dirty="0" smtClean="0"/>
              <a:t>, </a:t>
            </a:r>
            <a:r>
              <a:rPr lang="en-US" dirty="0" err="1" smtClean="0"/>
              <a:t>insanların</a:t>
            </a:r>
            <a:r>
              <a:rPr lang="en-US" dirty="0" smtClean="0"/>
              <a:t> </a:t>
            </a:r>
            <a:r>
              <a:rPr lang="en-US" dirty="0" err="1" smtClean="0"/>
              <a:t>devletle</a:t>
            </a:r>
            <a:r>
              <a:rPr lang="en-US" dirty="0" smtClean="0"/>
              <a:t> </a:t>
            </a:r>
            <a:r>
              <a:rPr lang="en-US" dirty="0" err="1" smtClean="0"/>
              <a:t>hukuki</a:t>
            </a:r>
            <a:r>
              <a:rPr lang="en-US" dirty="0" smtClean="0"/>
              <a:t> </a:t>
            </a:r>
            <a:r>
              <a:rPr lang="en-US" dirty="0" err="1" smtClean="0"/>
              <a:t>ilişkisi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tanımlanmaktadır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Vatandaşın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devletin</a:t>
            </a:r>
            <a:r>
              <a:rPr lang="en-US" dirty="0" smtClean="0"/>
              <a:t> </a:t>
            </a:r>
            <a:r>
              <a:rPr lang="en-US" dirty="0" err="1" smtClean="0"/>
              <a:t>birbirlerine</a:t>
            </a:r>
            <a:r>
              <a:rPr lang="en-US" dirty="0" smtClean="0"/>
              <a:t> </a:t>
            </a:r>
            <a:r>
              <a:rPr lang="en-US" dirty="0" err="1" smtClean="0"/>
              <a:t>karşı</a:t>
            </a:r>
            <a:r>
              <a:rPr lang="en-US" dirty="0" smtClean="0"/>
              <a:t> </a:t>
            </a:r>
            <a:r>
              <a:rPr lang="en-US" dirty="0" err="1" smtClean="0"/>
              <a:t>belirli</a:t>
            </a:r>
            <a:r>
              <a:rPr lang="en-US" dirty="0" smtClean="0"/>
              <a:t> </a:t>
            </a:r>
            <a:r>
              <a:rPr lang="en-US" dirty="0" err="1" smtClean="0"/>
              <a:t>sorumlulukları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hakları</a:t>
            </a:r>
            <a:r>
              <a:rPr lang="en-US" dirty="0" smtClean="0"/>
              <a:t> </a:t>
            </a:r>
            <a:r>
              <a:rPr lang="en-US" dirty="0" err="1" smtClean="0"/>
              <a:t>vardır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774F9BD-B73B-FC40-B0A3-F4228640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60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C398BB-62BA-8D4A-B6DC-573AD87A9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VATANDAŞLIK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2620A1-6AF6-054D-865E-8D3C7B61B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Vatandaşlık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kavramı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belirli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bir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varlığın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varlığı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veya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üyesi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olmakla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ilgili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hak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sorumlulukların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kullanılması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olarak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anlaşılmaktadır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Vatandaşlık, toplumun geleceğini önemseme, üyelik fırsatlarından yararlanma (bir devlet veya kuruluşta) ve aktif olarak katılma hak ve sorumluluklarını kabul etme taahhüdüdür.</a:t>
            </a:r>
            <a:endParaRPr lang="en-US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82A0FDC-1E2E-FB42-99B4-FB8323E30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253" y="0"/>
            <a:ext cx="3454688" cy="230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96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005057-6F14-D649-8F5F-9C5F5D98C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VATANDAŞ OLMAK</a:t>
            </a:r>
            <a:r>
              <a:rPr lang="lt-LT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A0A76F9-C86C-1141-A135-928E8DAD7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8" name="Turinio vietos rezervavimo ženklas 7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devletin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mevcut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hukuk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kültürünü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kabul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etmek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kanunla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belirlenen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belirli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sorumlulukları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üstlenmektir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Yasaların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gerektirdiğinden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daha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fazla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sorumluluk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almak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pasiften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daha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aktif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olmaktır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Ülkenin sosyal, kültürel ve politik ortamına ilgi duymak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Sivil 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toplum kuruluşlarının faaliyetlerine katılmak.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2859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1F056E-52B6-6542-994D-3FEE0D938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VATANDAŞ OLMAK</a:t>
            </a:r>
            <a:r>
              <a:rPr lang="lt-LT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7F51AB-735B-2548-A883-E5AC9389F7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Devlet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karar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alma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sürecine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aktif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olarak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katılmaktır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Toplum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hayatının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yaratılmasına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değişmesine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doğrudan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katkıda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bulu</a:t>
            </a:r>
            <a:r>
              <a:rPr lang="tr-TR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nmaktır</a:t>
            </a:r>
            <a:r>
              <a:rPr lang="en-US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Karar 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verme ya da hükümete 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emanet etme kararına katkı.</a:t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Soru </a:t>
            </a:r>
            <a:r>
              <a:rPr lang="tr-TR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sorma - neden hepsine ihtiyacım var?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383EEEA-E32B-934A-9482-78082CCE1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086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9305" y="3274007"/>
            <a:ext cx="2995514" cy="161757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4F810D-713C-8F4C-A3D0-9307F22F2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KAMU RUHLU BİR VATANDAŞ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F682F5-481F-A042-8046-99683EE4A7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Karar</a:t>
            </a:r>
            <a:r>
              <a:rPr lang="en-US" dirty="0" smtClean="0"/>
              <a:t> alma </a:t>
            </a:r>
            <a:r>
              <a:rPr lang="en-US" dirty="0" err="1" smtClean="0"/>
              <a:t>süreçlerine</a:t>
            </a:r>
            <a:r>
              <a:rPr lang="en-US" dirty="0" smtClean="0"/>
              <a:t> </a:t>
            </a:r>
            <a:r>
              <a:rPr lang="en-US" dirty="0" err="1" smtClean="0"/>
              <a:t>aktif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katılır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Mitingler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gösteriler</a:t>
            </a:r>
            <a:r>
              <a:rPr lang="en-US" dirty="0" smtClean="0"/>
              <a:t> </a:t>
            </a:r>
            <a:r>
              <a:rPr lang="en-US" dirty="0" err="1" smtClean="0"/>
              <a:t>düzenler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Dilekçeler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imza</a:t>
            </a:r>
            <a:r>
              <a:rPr lang="en-US" dirty="0" smtClean="0"/>
              <a:t> </a:t>
            </a:r>
            <a:r>
              <a:rPr lang="en-US" dirty="0" err="1" smtClean="0"/>
              <a:t>toplar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Gönüllü</a:t>
            </a:r>
            <a:r>
              <a:rPr lang="en-US" dirty="0" smtClean="0"/>
              <a:t> </a:t>
            </a:r>
            <a:r>
              <a:rPr lang="en-US" dirty="0" err="1" smtClean="0"/>
              <a:t>faaliyetlere</a:t>
            </a:r>
            <a:r>
              <a:rPr lang="en-US" dirty="0" smtClean="0"/>
              <a:t> </a:t>
            </a:r>
            <a:r>
              <a:rPr lang="en-US" dirty="0" err="1" smtClean="0"/>
              <a:t>katılır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Vatandaşları</a:t>
            </a:r>
            <a:r>
              <a:rPr lang="en-US" dirty="0" smtClean="0"/>
              <a:t> </a:t>
            </a:r>
            <a:r>
              <a:rPr lang="en-US" dirty="0" err="1" smtClean="0"/>
              <a:t>çeşitli</a:t>
            </a:r>
            <a:r>
              <a:rPr lang="en-US" dirty="0" smtClean="0"/>
              <a:t> </a:t>
            </a:r>
            <a:r>
              <a:rPr lang="en-US" dirty="0" err="1" smtClean="0"/>
              <a:t>derneklere</a:t>
            </a:r>
            <a:r>
              <a:rPr lang="en-US" dirty="0" smtClean="0"/>
              <a:t> </a:t>
            </a:r>
            <a:r>
              <a:rPr lang="en-US" dirty="0" err="1" smtClean="0"/>
              <a:t>getirir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7A97FB1-5601-364F-A3EA-87835A95A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856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59" y="-49455"/>
            <a:ext cx="10931030" cy="67709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E3FE61-0E10-BE40-9426-5CEEF510F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5400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tr-TR" sz="5400" dirty="0" err="1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ktİF</a:t>
            </a:r>
            <a:r>
              <a:rPr lang="tr-TR" sz="5400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 VATANDAŞ</a:t>
            </a:r>
            <a:r>
              <a:rPr lang="lt-LT" sz="5400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E048174-6ECB-1A49-90F7-7728DE5438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Bunlar eşsiz bireyler, yaratıcı ve yaratıcı bireylerdir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Toplumsal 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yaşamı eleştirel olarak değerlendirebilir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Hükümet 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seçimlerine katılmak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Çeşitli 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sosyal eylemler ve girişimler düzenlemek.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73CA65-7F72-6D46-BB89-D5E8BAB9D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666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216</Words>
  <Application>Microsoft Office PowerPoint</Application>
  <PresentationFormat>Özel</PresentationFormat>
  <Paragraphs>40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Badge</vt:lpstr>
      <vt:lpstr>Nobody will be left behind (nwblb)</vt:lpstr>
      <vt:lpstr>DEMOCRATIC/ Civic  Citizenship module  Utena “Saulė’ Gymnasium </vt:lpstr>
      <vt:lpstr>KONU 1: Temel terİmler: vatandaş, vatandaşlIk, demokratİk vatandaşlIk, sİvİl toplum. </vt:lpstr>
      <vt:lpstr>VATANDAŞ, VATANDAŞLIK, SİVİL TOPLUM</vt:lpstr>
      <vt:lpstr>VATANDAŞLIK</vt:lpstr>
      <vt:lpstr>VATANDAŞ OLMAK:</vt:lpstr>
      <vt:lpstr>VATANDAŞ OLMAK:</vt:lpstr>
      <vt:lpstr>KAMU RUHLU BİR VATANDAŞ</vt:lpstr>
      <vt:lpstr> AktİF VATANDAŞ:</vt:lpstr>
      <vt:lpstr>VATANDAŞLIK/VATANDAŞ:</vt:lpstr>
      <vt:lpstr>VATANDAŞLIK:</vt:lpstr>
      <vt:lpstr>SİVİL TOPLUMU YARATMAK: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PC</cp:lastModifiedBy>
  <cp:revision>13</cp:revision>
  <dcterms:created xsi:type="dcterms:W3CDTF">2021-12-01T10:07:52Z</dcterms:created>
  <dcterms:modified xsi:type="dcterms:W3CDTF">2022-04-06T09:52:01Z</dcterms:modified>
</cp:coreProperties>
</file>