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258" r:id="rId2"/>
    <p:sldId id="256" r:id="rId3"/>
    <p:sldId id="257" r:id="rId4"/>
    <p:sldId id="268" r:id="rId5"/>
    <p:sldId id="270" r:id="rId6"/>
    <p:sldId id="269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681" autoAdjust="0"/>
    <p:restoredTop sz="94681"/>
  </p:normalViewPr>
  <p:slideViewPr>
    <p:cSldViewPr snapToGrid="0" snapToObjects="1">
      <p:cViewPr varScale="1">
        <p:scale>
          <a:sx n="73" d="100"/>
          <a:sy n="73" d="100"/>
        </p:scale>
        <p:origin x="-63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600DB-2A10-5940-B9D2-87F74DB15118}" type="datetimeFigureOut">
              <a:rPr lang="en-US" smtClean="0"/>
              <a:pPr/>
              <a:t>4/6/2022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93BB8-EEF5-0D40-B56A-6021561519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046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A979761-B9C8-914C-B087-A5CB49315B3A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BC35-0C87-1E4C-8148-720B3088BA45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267F-0A1D-8445-89F5-D8FEE83EFFC7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36E9B-9413-8343-828B-2D54377CAE81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774E-19EB-B44B-942E-BCE0854D6A0C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D2F6B-FA66-B04E-B61D-28343A78A4D9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0F8C-BFFB-5D4C-ACF5-E563FDFA3D8F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CED11-2C8D-5B47-902D-86B57F185A5D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427772D-D78E-964F-9997-8A7B9565E962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ECC396E-2263-914E-A99B-9B2DC42B3F38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9391D8E-3AC0-2643-BE71-EC31FBF298E5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33DFEFC0-99B4-4D27-9168-1B2F659A34B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A2C20081-2005-4B05-BEA4-EB8D4C90A35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5070708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0FF21C-9212-FA41-832B-D8CABB17A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5449151"/>
            <a:ext cx="10318418" cy="523811"/>
          </a:xfrm>
        </p:spPr>
        <p:txBody>
          <a:bodyPr anchor="b">
            <a:normAutofit/>
          </a:bodyPr>
          <a:lstStyle/>
          <a:p>
            <a:r>
              <a:rPr lang="en-US" sz="2400" dirty="0">
                <a:solidFill>
                  <a:srgbClr val="2A1A00"/>
                </a:solidFill>
              </a:rPr>
              <a:t>Nobody will be left behind (</a:t>
            </a:r>
            <a:r>
              <a:rPr lang="en-US" sz="2400" dirty="0" err="1">
                <a:solidFill>
                  <a:srgbClr val="2A1A00"/>
                </a:solidFill>
              </a:rPr>
              <a:t>nwblb</a:t>
            </a:r>
            <a:r>
              <a:rPr lang="en-US" sz="2400" dirty="0">
                <a:solidFill>
                  <a:srgbClr val="2A1A00"/>
                </a:solidFill>
              </a:rPr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6BF8A14-8502-AF4A-881A-05DFFF0A67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42875"/>
            <a:ext cx="5457825" cy="49215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822E2F3-68EA-E44B-A37B-9F6FF068D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2936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2400" dirty="0" smtClean="0">
                <a:latin typeface="Georgia" panose="02040502050405020303" pitchFamily="18" charset="0"/>
              </a:rPr>
              <a:t> </a:t>
            </a:r>
            <a:r>
              <a:rPr lang="lt-LT" sz="5400" dirty="0" smtClean="0"/>
              <a:t>4. </a:t>
            </a:r>
            <a:r>
              <a:rPr lang="tr-TR" sz="5400" dirty="0" smtClean="0"/>
              <a:t>MEDYAYI KULLANIN</a:t>
            </a:r>
            <a:endParaRPr lang="lt-LT" sz="54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lt-LT" dirty="0" smtClean="0">
                <a:latin typeface="Georgia" panose="02040502050405020303" pitchFamily="18" charset="0"/>
              </a:rPr>
              <a:t>TIPKI HÜKÜMET GİBİ MEDYA DA İNSANLARA HİZMET EDİYOR. BU NEDENLE, YEREL BASIN VE TELEVİZYONLA İŞBİRLİĞİ YAPIN, MEDYAYI ETKİNLİĞE DAVET EDİN. GİRİŞİMİNİZLE İLGİLİ MESAJINIZI İNTERNETTE DAĞITIN.</a:t>
            </a:r>
            <a:endParaRPr lang="lt-LT" dirty="0">
              <a:latin typeface="Georgia" panose="02040502050405020303" pitchFamily="18" charset="0"/>
            </a:endParaRPr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4890" y="2021984"/>
            <a:ext cx="5164160" cy="3883516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505107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5400" dirty="0"/>
              <a:t>5</a:t>
            </a:r>
            <a:r>
              <a:rPr lang="lt-LT" sz="5400" dirty="0" smtClean="0"/>
              <a:t>. </a:t>
            </a:r>
            <a:r>
              <a:rPr lang="tr-TR" sz="5400" dirty="0" smtClean="0"/>
              <a:t>BİRLEŞİN</a:t>
            </a:r>
            <a:endParaRPr lang="lt-LT" sz="54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lt-LT" dirty="0" smtClean="0">
                <a:latin typeface="Georgia" panose="02040502050405020303" pitchFamily="18" charset="0"/>
              </a:rPr>
              <a:t>MÜTTEFİKLER / DERNEKLER, SİVİL TOPLUM KURULUŞLARI, İŞADAMLARI, YAŞLILAR, DİĞER GENÇLİK GRUPLARI BULUN VE DESTEKLEYİCİ ORTAKLARLA ÇALIŞIN. SİSTEM KIRMAYA VE KONTROL ETMEYE ÇALIŞIYOR, AMA TAM TERSİNİ YAPIYORSUNUZ - BİRLEŞİN! FİKİRLERİ PAYLAŞIN VE BAŞARINIZI BİRLİKTE KUTLAYIN.</a:t>
            </a:r>
            <a:endParaRPr lang="lt-LT" dirty="0">
              <a:latin typeface="Georgia" panose="02040502050405020303" pitchFamily="18" charset="0"/>
            </a:endParaRPr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65620" y="4922520"/>
            <a:ext cx="96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225540" y="4808220"/>
            <a:ext cx="1539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Turinio vietos rezervavimo ženklas 8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29603" t="29401" r="32302" b="15996"/>
          <a:stretch/>
        </p:blipFill>
        <p:spPr>
          <a:xfrm>
            <a:off x="6591300" y="1935480"/>
            <a:ext cx="5346192" cy="431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36075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 smtClean="0"/>
              <a:t>6. </a:t>
            </a:r>
            <a:r>
              <a:rPr lang="tr-TR" sz="4800" dirty="0" smtClean="0"/>
              <a:t>ISRARCI OLUN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 smtClean="0">
                <a:latin typeface="Georgia" panose="02040502050405020303" pitchFamily="18" charset="0"/>
              </a:rPr>
              <a:t>AMACININ PEŞİNDEN GİT</a:t>
            </a:r>
            <a:r>
              <a:rPr lang="lt-LT" dirty="0" smtClean="0">
                <a:latin typeface="Georgia" panose="02040502050405020303" pitchFamily="18" charset="0"/>
              </a:rPr>
              <a:t>.</a:t>
            </a:r>
            <a:r>
              <a:rPr lang="tr-TR" dirty="0" smtClean="0">
                <a:latin typeface="Georgia" panose="02040502050405020303" pitchFamily="18" charset="0"/>
              </a:rPr>
              <a:t/>
            </a:r>
            <a:br>
              <a:rPr lang="tr-TR" dirty="0" smtClean="0">
                <a:latin typeface="Georgia" panose="02040502050405020303" pitchFamily="18" charset="0"/>
              </a:rPr>
            </a:br>
            <a:r>
              <a:rPr lang="lt-LT" dirty="0" smtClean="0">
                <a:latin typeface="Georgia" panose="02040502050405020303" pitchFamily="18" charset="0"/>
              </a:rPr>
              <a:t>DUYULMAK </a:t>
            </a:r>
            <a:r>
              <a:rPr lang="lt-LT" dirty="0" smtClean="0">
                <a:latin typeface="Georgia" panose="02040502050405020303" pitchFamily="18" charset="0"/>
              </a:rPr>
              <a:t>İÇİN YARATICI OLUN</a:t>
            </a:r>
            <a:r>
              <a:rPr lang="lt-LT" dirty="0" smtClean="0">
                <a:latin typeface="Georgia" panose="02040502050405020303" pitchFamily="18" charset="0"/>
              </a:rPr>
              <a:t>.</a:t>
            </a:r>
            <a:r>
              <a:rPr lang="tr-TR" dirty="0" smtClean="0">
                <a:latin typeface="Georgia" panose="02040502050405020303" pitchFamily="18" charset="0"/>
              </a:rPr>
              <a:t/>
            </a:r>
            <a:br>
              <a:rPr lang="tr-TR" dirty="0" smtClean="0">
                <a:latin typeface="Georgia" panose="02040502050405020303" pitchFamily="18" charset="0"/>
              </a:rPr>
            </a:br>
            <a:r>
              <a:rPr lang="lt-LT" dirty="0" smtClean="0">
                <a:latin typeface="Georgia" panose="02040502050405020303" pitchFamily="18" charset="0"/>
              </a:rPr>
              <a:t>POLİTİKACILARIN </a:t>
            </a:r>
            <a:r>
              <a:rPr lang="lt-LT" dirty="0" smtClean="0">
                <a:latin typeface="Georgia" panose="02040502050405020303" pitchFamily="18" charset="0"/>
              </a:rPr>
              <a:t>KAMU POLİTİKALARINI DİNLEMEYE DİKKAT EDİN. </a:t>
            </a:r>
            <a:r>
              <a:rPr lang="tr-TR" dirty="0" smtClean="0">
                <a:latin typeface="Georgia" panose="02040502050405020303" pitchFamily="18" charset="0"/>
              </a:rPr>
              <a:t/>
            </a:r>
            <a:br>
              <a:rPr lang="tr-TR" dirty="0" smtClean="0">
                <a:latin typeface="Georgia" panose="02040502050405020303" pitchFamily="18" charset="0"/>
              </a:rPr>
            </a:br>
            <a:r>
              <a:rPr lang="lt-LT" dirty="0" smtClean="0">
                <a:latin typeface="Georgia" panose="02040502050405020303" pitchFamily="18" charset="0"/>
              </a:rPr>
              <a:t>SÖYLEDİKLERİ ŞEYLER</a:t>
            </a:r>
            <a:r>
              <a:rPr lang="tr-TR" dirty="0" smtClean="0">
                <a:latin typeface="Georgia" panose="02040502050405020303" pitchFamily="18" charset="0"/>
              </a:rPr>
              <a:t>İN</a:t>
            </a:r>
            <a:r>
              <a:rPr lang="lt-LT" dirty="0" smtClean="0">
                <a:latin typeface="Georgia" panose="02040502050405020303" pitchFamily="18" charset="0"/>
              </a:rPr>
              <a:t> </a:t>
            </a:r>
            <a:r>
              <a:rPr lang="lt-LT" dirty="0" smtClean="0">
                <a:latin typeface="Georgia" panose="02040502050405020303" pitchFamily="18" charset="0"/>
              </a:rPr>
              <a:t>ÇEVRELERİNDE KALIN. </a:t>
            </a:r>
            <a:r>
              <a:rPr lang="tr-TR" dirty="0" smtClean="0">
                <a:latin typeface="Georgia" panose="02040502050405020303" pitchFamily="18" charset="0"/>
              </a:rPr>
              <a:t/>
            </a:r>
            <a:br>
              <a:rPr lang="tr-TR" dirty="0" smtClean="0">
                <a:latin typeface="Georgia" panose="02040502050405020303" pitchFamily="18" charset="0"/>
              </a:rPr>
            </a:br>
            <a:r>
              <a:rPr lang="lt-LT" dirty="0" smtClean="0">
                <a:latin typeface="Georgia" panose="02040502050405020303" pitchFamily="18" charset="0"/>
              </a:rPr>
              <a:t>MEKTUP </a:t>
            </a:r>
            <a:r>
              <a:rPr lang="lt-LT" dirty="0" smtClean="0">
                <a:latin typeface="Georgia" panose="02040502050405020303" pitchFamily="18" charset="0"/>
              </a:rPr>
              <a:t>YAZIN, MEDYAYI KULLANIN, VB.</a:t>
            </a:r>
            <a:endParaRPr lang="lt-LT" dirty="0">
              <a:latin typeface="Georgia" panose="02040502050405020303" pitchFamily="18" charset="0"/>
            </a:endParaRPr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8" name="Turinio vietos rezervavimo ženklas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0496" y="1874517"/>
            <a:ext cx="5228554" cy="3805066"/>
          </a:xfrm>
        </p:spPr>
      </p:pic>
    </p:spTree>
    <p:extLst>
      <p:ext uri="{BB962C8B-B14F-4D97-AF65-F5344CB8AC3E}">
        <p14:creationId xmlns:p14="http://schemas.microsoft.com/office/powerpoint/2010/main" xmlns="" val="9348417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400" dirty="0" smtClean="0"/>
              <a:t>7. </a:t>
            </a:r>
            <a:r>
              <a:rPr lang="tr-TR" sz="4400" dirty="0" smtClean="0"/>
              <a:t>ÖĞRENDİKLERİNİZİ KULLANIN</a:t>
            </a:r>
            <a:endParaRPr lang="lt-LT" sz="44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lt-LT" dirty="0" smtClean="0">
                <a:latin typeface="Georgia" panose="02040502050405020303" pitchFamily="18" charset="0"/>
              </a:rPr>
              <a:t>MEVCUT DURUMU DEĞİŞTİRMEK İÇİN ALTERNATİF ÖNLEMLER VE YÖNTEMLER ARAYIN</a:t>
            </a:r>
            <a:r>
              <a:rPr lang="lt-LT" dirty="0" smtClean="0">
                <a:latin typeface="Georgia" panose="02040502050405020303" pitchFamily="18" charset="0"/>
              </a:rPr>
              <a:t>.</a:t>
            </a:r>
            <a:r>
              <a:rPr lang="tr-TR" dirty="0" smtClean="0">
                <a:latin typeface="Georgia" panose="02040502050405020303" pitchFamily="18" charset="0"/>
              </a:rPr>
              <a:t/>
            </a:r>
            <a:br>
              <a:rPr lang="tr-TR" dirty="0" smtClean="0">
                <a:latin typeface="Georgia" panose="02040502050405020303" pitchFamily="18" charset="0"/>
              </a:rPr>
            </a:br>
            <a:r>
              <a:rPr lang="tr-TR" dirty="0" smtClean="0">
                <a:latin typeface="Georgia" panose="02040502050405020303" pitchFamily="18" charset="0"/>
              </a:rPr>
              <a:t/>
            </a:r>
            <a:br>
              <a:rPr lang="tr-TR" dirty="0" smtClean="0">
                <a:latin typeface="Georgia" panose="02040502050405020303" pitchFamily="18" charset="0"/>
              </a:rPr>
            </a:br>
            <a:r>
              <a:rPr lang="lt-LT" dirty="0" smtClean="0">
                <a:latin typeface="Georgia" panose="02040502050405020303" pitchFamily="18" charset="0"/>
              </a:rPr>
              <a:t>POTANSİYEL </a:t>
            </a:r>
            <a:r>
              <a:rPr lang="lt-LT" dirty="0" smtClean="0">
                <a:latin typeface="Georgia" panose="02040502050405020303" pitchFamily="18" charset="0"/>
              </a:rPr>
              <a:t>ORTAKLARINIZA VİZYONUNUZUN İLHAM VERİCİ ÖRNEKLERİNİ SUNUN. İNSANLAR KENDİ GÖZLERİYLE GÖRDÜKLERİNDE AKTİF OLARAK TEPKİ VERİRKEN FİKRİN GÖRSELLEŞTİRİLMESİNİ OLUŞTURUN.</a:t>
            </a:r>
            <a:endParaRPr lang="lt-LT" dirty="0">
              <a:latin typeface="Georgia" panose="02040502050405020303" pitchFamily="18" charset="0"/>
            </a:endParaRPr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57900" y="1609859"/>
            <a:ext cx="5391150" cy="4025340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793526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400" dirty="0" smtClean="0"/>
              <a:t>8. </a:t>
            </a:r>
            <a:r>
              <a:rPr lang="tr-TR" sz="4400" dirty="0" smtClean="0"/>
              <a:t>HATALARINIZDAN DERS ÇIKARIN</a:t>
            </a:r>
            <a:endParaRPr lang="lt-LT" sz="44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BAŞARISIZ OLABİLİRSİN, HERKESİN YAPTIĞI GİBİ HATA YAPABİLİRSİN. ANCAK, ELEŞTİRİ İLERLEMEK İÇİN İYİ BİR YOLDUR</a:t>
            </a:r>
            <a:r>
              <a:rPr lang="en-US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.</a:t>
            </a:r>
            <a:r>
              <a:rPr lang="tr-TR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tr-TR" b="1" dirty="0" smtClean="0">
                <a:solidFill>
                  <a:schemeClr val="tx1"/>
                </a:solidFill>
                <a:latin typeface="Georgia" panose="02040502050405020303" pitchFamily="18" charset="0"/>
              </a:rPr>
            </a:br>
            <a:r>
              <a:rPr lang="tr-TR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tr-TR" b="1" dirty="0" smtClean="0">
                <a:solidFill>
                  <a:schemeClr val="tx1"/>
                </a:solidFill>
                <a:latin typeface="Georgia" panose="02040502050405020303" pitchFamily="18" charset="0"/>
              </a:rPr>
            </a:br>
            <a:r>
              <a:rPr lang="en-US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DİKKATLİ </a:t>
            </a:r>
            <a:r>
              <a:rPr lang="en-US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OLUN, OLUMLU TUTUMLAR KULLANIN, ÇATIŞMALARDAN </a:t>
            </a:r>
            <a:r>
              <a:rPr lang="en-US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KAÇININ</a:t>
            </a:r>
            <a:r>
              <a:rPr lang="tr-TR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tr-TR" b="1" dirty="0" smtClean="0">
                <a:solidFill>
                  <a:schemeClr val="tx1"/>
                </a:solidFill>
                <a:latin typeface="Georgia" panose="02040502050405020303" pitchFamily="18" charset="0"/>
              </a:rPr>
            </a:br>
            <a:r>
              <a:rPr lang="tr-TR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tr-TR" b="1" dirty="0" smtClean="0">
                <a:solidFill>
                  <a:schemeClr val="tx1"/>
                </a:solidFill>
                <a:latin typeface="Georgia" panose="02040502050405020303" pitchFamily="18" charset="0"/>
              </a:rPr>
            </a:br>
            <a:r>
              <a:rPr lang="en-US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YARAT</a:t>
            </a:r>
            <a:r>
              <a:rPr lang="en-US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, YOK ETME!</a:t>
            </a:r>
            <a:endParaRPr lang="en-US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01" y="1751528"/>
            <a:ext cx="5292949" cy="3854270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07947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400" dirty="0" smtClean="0"/>
              <a:t>9. </a:t>
            </a:r>
            <a:r>
              <a:rPr lang="tr-TR" sz="4400" dirty="0" smtClean="0"/>
              <a:t>KENDİNİZE VE DİĞERLERİNE DİKKAT EDİN</a:t>
            </a:r>
            <a:endParaRPr lang="lt-LT" sz="44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lt-LT" dirty="0" smtClean="0">
                <a:latin typeface="Georgia" panose="02040502050405020303" pitchFamily="18" charset="0"/>
              </a:rPr>
              <a:t>SAĞLIKLI </a:t>
            </a:r>
            <a:r>
              <a:rPr lang="lt-LT" dirty="0" smtClean="0">
                <a:latin typeface="Georgia" panose="02040502050405020303" pitchFamily="18" charset="0"/>
              </a:rPr>
              <a:t>YE </a:t>
            </a:r>
            <a:r>
              <a:rPr lang="lt-LT" dirty="0" smtClean="0">
                <a:latin typeface="Georgia" panose="02040502050405020303" pitchFamily="18" charset="0"/>
              </a:rPr>
              <a:t>VE DÜZENLİ OLARAK </a:t>
            </a:r>
            <a:r>
              <a:rPr lang="lt-LT" dirty="0" smtClean="0">
                <a:latin typeface="Georgia" panose="02040502050405020303" pitchFamily="18" charset="0"/>
              </a:rPr>
              <a:t>EGZERSİZ</a:t>
            </a:r>
            <a:r>
              <a:rPr lang="tr-TR" dirty="0" smtClean="0">
                <a:latin typeface="Georgia" panose="02040502050405020303" pitchFamily="18" charset="0"/>
              </a:rPr>
              <a:t> YAP</a:t>
            </a:r>
            <a:r>
              <a:rPr lang="lt-LT" dirty="0" smtClean="0">
                <a:latin typeface="Georgia" panose="02040502050405020303" pitchFamily="18" charset="0"/>
              </a:rPr>
              <a:t>. </a:t>
            </a:r>
            <a:r>
              <a:rPr lang="tr-TR" dirty="0" smtClean="0">
                <a:latin typeface="Georgia" panose="02040502050405020303" pitchFamily="18" charset="0"/>
              </a:rPr>
              <a:t/>
            </a:r>
            <a:br>
              <a:rPr lang="tr-TR" dirty="0" smtClean="0">
                <a:latin typeface="Georgia" panose="02040502050405020303" pitchFamily="18" charset="0"/>
              </a:rPr>
            </a:br>
            <a:r>
              <a:rPr lang="lt-LT" dirty="0" smtClean="0">
                <a:latin typeface="Georgia" panose="02040502050405020303" pitchFamily="18" charset="0"/>
              </a:rPr>
              <a:t>SORUMLULUK </a:t>
            </a:r>
            <a:r>
              <a:rPr lang="lt-LT" dirty="0" smtClean="0">
                <a:latin typeface="Georgia" panose="02040502050405020303" pitchFamily="18" charset="0"/>
              </a:rPr>
              <a:t>AL. </a:t>
            </a:r>
            <a:r>
              <a:rPr lang="tr-TR" dirty="0" smtClean="0">
                <a:latin typeface="Georgia" panose="02040502050405020303" pitchFamily="18" charset="0"/>
              </a:rPr>
              <a:t/>
            </a:r>
            <a:br>
              <a:rPr lang="tr-TR" dirty="0" smtClean="0">
                <a:latin typeface="Georgia" panose="02040502050405020303" pitchFamily="18" charset="0"/>
              </a:rPr>
            </a:br>
            <a:r>
              <a:rPr lang="lt-LT" dirty="0" smtClean="0">
                <a:latin typeface="Georgia" panose="02040502050405020303" pitchFamily="18" charset="0"/>
              </a:rPr>
              <a:t>DİKKATLİ </a:t>
            </a:r>
            <a:r>
              <a:rPr lang="lt-LT" dirty="0" smtClean="0">
                <a:latin typeface="Georgia" panose="02040502050405020303" pitchFamily="18" charset="0"/>
              </a:rPr>
              <a:t>OL VE KARDEŞLERİNE DEĞER VER. </a:t>
            </a:r>
            <a:r>
              <a:rPr lang="tr-TR" dirty="0" smtClean="0">
                <a:latin typeface="Georgia" panose="02040502050405020303" pitchFamily="18" charset="0"/>
              </a:rPr>
              <a:t/>
            </a:r>
            <a:br>
              <a:rPr lang="tr-TR" dirty="0" smtClean="0">
                <a:latin typeface="Georgia" panose="02040502050405020303" pitchFamily="18" charset="0"/>
              </a:rPr>
            </a:br>
            <a:r>
              <a:rPr lang="lt-LT" dirty="0" smtClean="0">
                <a:latin typeface="Georgia" panose="02040502050405020303" pitchFamily="18" charset="0"/>
              </a:rPr>
              <a:t>AKSİYONUN </a:t>
            </a:r>
            <a:r>
              <a:rPr lang="lt-LT" dirty="0" smtClean="0">
                <a:latin typeface="Georgia" panose="02040502050405020303" pitchFamily="18" charset="0"/>
              </a:rPr>
              <a:t>TADINI ÇIKAR. YALNIZ OLMADIĞINI UNUTMA.</a:t>
            </a:r>
            <a:endParaRPr lang="lt-LT" dirty="0">
              <a:latin typeface="Georgia" panose="02040502050405020303" pitchFamily="18" charset="0"/>
            </a:endParaRPr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85645" y="1481070"/>
            <a:ext cx="5782614" cy="4424430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417181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165678"/>
          </a:xfrm>
        </p:spPr>
        <p:txBody>
          <a:bodyPr>
            <a:normAutofit/>
          </a:bodyPr>
          <a:lstStyle/>
          <a:p>
            <a:pPr algn="ctr"/>
            <a:r>
              <a:rPr lang="lt-LT" sz="3600" dirty="0" smtClean="0"/>
              <a:t>“VATANDAŞ NOTU” OLUŞTURURKEN GRUPLAR HALİNDE ÇALIŞMANIN ÖZETİ</a:t>
            </a:r>
            <a:endParaRPr lang="lt-LT" sz="3600" dirty="0"/>
          </a:p>
        </p:txBody>
      </p:sp>
      <p:sp>
        <p:nvSpPr>
          <p:cNvPr id="7" name="Turinio vietos rezervavimo ženklas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lt-LT" dirty="0" smtClean="0">
                <a:latin typeface="Georgia" panose="02040502050405020303" pitchFamily="18" charset="0"/>
              </a:rPr>
              <a:t>VATANDAŞLARIN YÖNETİME KATILIMI DEMOKRASİNİN VE ÖZGÜR VE AÇIK BİR TOPLUMUN TEMEL ÖZELLİĞİDİR.</a:t>
            </a:r>
            <a:endParaRPr lang="lt-LT" dirty="0">
              <a:latin typeface="Georgia" panose="02040502050405020303" pitchFamily="18" charset="0"/>
            </a:endParaRPr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4" name="Turinio vietos rezervavimo ženklas 3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34682" t="28413" r="31667" b="22769"/>
          <a:stretch/>
        </p:blipFill>
        <p:spPr>
          <a:xfrm>
            <a:off x="6137711" y="1737360"/>
            <a:ext cx="5266521" cy="429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6862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F15AFC-058A-FF4F-A98B-737D1FE471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t-LT" dirty="0" smtClean="0"/>
              <a:t>DEMOCRATIC/</a:t>
            </a:r>
            <a:br>
              <a:rPr lang="lt-LT" dirty="0" smtClean="0"/>
            </a:br>
            <a:r>
              <a:rPr lang="lt-LT" dirty="0" err="1" smtClean="0"/>
              <a:t>Civic</a:t>
            </a:r>
            <a:r>
              <a:rPr lang="lt-LT" dirty="0" smtClean="0"/>
              <a:t>  </a:t>
            </a:r>
            <a:r>
              <a:rPr lang="en-US" dirty="0" smtClean="0"/>
              <a:t>Citizenship module </a:t>
            </a:r>
            <a:r>
              <a:rPr lang="en-US" dirty="0"/>
              <a:t/>
            </a:r>
            <a:br>
              <a:rPr lang="en-US" dirty="0"/>
            </a:br>
            <a:r>
              <a:rPr lang="en-US" sz="3600" b="1" dirty="0" err="1" smtClean="0"/>
              <a:t>Utena</a:t>
            </a:r>
            <a:r>
              <a:rPr lang="en-US" sz="3600" b="1" dirty="0" smtClean="0"/>
              <a:t> </a:t>
            </a:r>
            <a:r>
              <a:rPr lang="en-US" sz="3600" b="1" dirty="0"/>
              <a:t>“</a:t>
            </a:r>
            <a:r>
              <a:rPr lang="en-US" sz="3600" b="1" dirty="0" err="1"/>
              <a:t>Saulė</a:t>
            </a:r>
            <a:r>
              <a:rPr lang="en-US" sz="3600" b="1" dirty="0"/>
              <a:t>’ </a:t>
            </a:r>
            <a:r>
              <a:rPr lang="en-US" sz="3600" b="1" dirty="0" smtClean="0"/>
              <a:t>Gymnasium</a:t>
            </a:r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C7E8067-5A01-674C-95D8-5E2CB7287D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5045" y="5493376"/>
            <a:ext cx="8045373" cy="74227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Grafik 3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8B67029D-13E4-BC44-A0DD-043723D2D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1678" y="6131626"/>
            <a:ext cx="1508125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5">
            <a:extLst>
              <a:ext uri="{FF2B5EF4-FFF2-40B4-BE49-F238E27FC236}">
                <a16:creationId xmlns:a16="http://schemas.microsoft.com/office/drawing/2014/main" xmlns="" id="{785C29A9-A69F-3249-A76B-53923856F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47250" y="6060188"/>
            <a:ext cx="16827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715EE5D-9BAF-4A4B-9E00-28569967A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Project Number: 2020-1-UK01-KA227-SCH-094437</a:t>
            </a:r>
          </a:p>
        </p:txBody>
      </p:sp>
    </p:spTree>
    <p:extLst>
      <p:ext uri="{BB962C8B-B14F-4D97-AF65-F5344CB8AC3E}">
        <p14:creationId xmlns:p14="http://schemas.microsoft.com/office/powerpoint/2010/main" xmlns="" val="58069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0DD896-32BA-0B47-9B8F-0D7F0D133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5400" dirty="0" smtClean="0"/>
              <a:t>KONU 7: </a:t>
            </a:r>
            <a:r>
              <a:rPr lang="en-US" sz="5400" dirty="0" err="1" smtClean="0"/>
              <a:t>Demokrat</a:t>
            </a:r>
            <a:r>
              <a:rPr lang="tr-TR" sz="5400" dirty="0" smtClean="0"/>
              <a:t>İ</a:t>
            </a:r>
            <a:r>
              <a:rPr lang="en-US" sz="5400" dirty="0" smtClean="0"/>
              <a:t>k </a:t>
            </a:r>
            <a:r>
              <a:rPr lang="en-US" sz="5400" dirty="0" err="1" smtClean="0"/>
              <a:t>Vatandaşl</a:t>
            </a:r>
            <a:r>
              <a:rPr lang="tr-TR" sz="5400" dirty="0" smtClean="0"/>
              <a:t>İ</a:t>
            </a:r>
            <a:r>
              <a:rPr lang="en-US" sz="5400" dirty="0" smtClean="0"/>
              <a:t>k </a:t>
            </a:r>
            <a:r>
              <a:rPr lang="tr-TR" sz="5400" dirty="0" err="1" smtClean="0"/>
              <a:t>İ</a:t>
            </a:r>
            <a:r>
              <a:rPr lang="en-US" sz="5400" dirty="0" smtClean="0"/>
              <a:t>ç</a:t>
            </a:r>
            <a:r>
              <a:rPr lang="tr-TR" sz="5400" dirty="0" smtClean="0"/>
              <a:t>İ</a:t>
            </a:r>
            <a:r>
              <a:rPr lang="en-US" sz="5400" dirty="0" smtClean="0"/>
              <a:t>n </a:t>
            </a:r>
            <a:r>
              <a:rPr lang="en-US" sz="5400" dirty="0" err="1" smtClean="0"/>
              <a:t>Temel</a:t>
            </a:r>
            <a:r>
              <a:rPr lang="en-US" sz="5400" dirty="0" smtClean="0"/>
              <a:t> </a:t>
            </a:r>
            <a:r>
              <a:rPr lang="en-US" sz="5400" dirty="0" err="1" smtClean="0"/>
              <a:t>Yetk</a:t>
            </a:r>
            <a:r>
              <a:rPr lang="tr-TR" sz="5400" dirty="0" smtClean="0"/>
              <a:t>İ</a:t>
            </a:r>
            <a:r>
              <a:rPr lang="en-US" sz="5400" dirty="0" err="1" smtClean="0"/>
              <a:t>nl</a:t>
            </a:r>
            <a:r>
              <a:rPr lang="tr-TR" sz="5400" dirty="0" smtClean="0"/>
              <a:t>İ</a:t>
            </a:r>
            <a:r>
              <a:rPr lang="en-US" sz="5400" dirty="0" err="1" smtClean="0"/>
              <a:t>kler</a:t>
            </a:r>
            <a:r>
              <a:rPr lang="en-US" sz="5400" dirty="0" smtClean="0"/>
              <a:t>. B</a:t>
            </a:r>
            <a:r>
              <a:rPr lang="tr-TR" sz="5400" dirty="0" smtClean="0"/>
              <a:t>İ</a:t>
            </a:r>
            <a:r>
              <a:rPr lang="en-US" sz="5400" dirty="0" err="1" smtClean="0"/>
              <a:t>lg</a:t>
            </a:r>
            <a:r>
              <a:rPr lang="tr-TR" sz="5400" dirty="0" smtClean="0"/>
              <a:t>İ</a:t>
            </a:r>
            <a:r>
              <a:rPr lang="en-US" sz="5400" dirty="0" smtClean="0"/>
              <a:t>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CA591B9-B74A-8243-862E-92B945949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9241" y="11566566"/>
            <a:ext cx="10178321" cy="676935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B18A1CAB-74DD-B341-B670-9ECABBDA0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76722079-BBE2-754F-A87B-9FAE617BE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2480"/>
            <a:ext cx="518603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xmlns="" id="{FF228D38-254A-0743-AD46-66B756C20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xmlns="" id="{34BADA24-ACE7-BC47-B15B-2F9C733A5BA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it-IT" altLang="en-US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2020-1-UK01-KA227-SCH-094437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 </a:t>
            </a:r>
            <a:r>
              <a:rPr kumimoji="0" lang="en-US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8" name="Content Placeholder 3" descr="Logo&#10;&#10;Description automatically generated">
            <a:extLst>
              <a:ext uri="{FF2B5EF4-FFF2-40B4-BE49-F238E27FC236}">
                <a16:creationId xmlns:a16="http://schemas.microsoft.com/office/drawing/2014/main" xmlns="" id="{6AB00B85-E4ED-344D-A9F3-D79D0570CBE1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3202" y="2535189"/>
            <a:ext cx="1508125" cy="109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7" descr="Text&#10;&#10;Description automatically generated">
            <a:extLst>
              <a:ext uri="{FF2B5EF4-FFF2-40B4-BE49-F238E27FC236}">
                <a16:creationId xmlns:a16="http://schemas.microsoft.com/office/drawing/2014/main" xmlns="" id="{4919B66D-046F-D64B-9B5F-24125C030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2830" y="2511528"/>
            <a:ext cx="1890712" cy="105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9">
            <a:extLst>
              <a:ext uri="{FF2B5EF4-FFF2-40B4-BE49-F238E27FC236}">
                <a16:creationId xmlns:a16="http://schemas.microsoft.com/office/drawing/2014/main" xmlns="" id="{960B13B3-46E9-C942-9895-A2A8074BA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8258" y="2545463"/>
            <a:ext cx="1697581" cy="10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">
            <a:extLst>
              <a:ext uri="{FF2B5EF4-FFF2-40B4-BE49-F238E27FC236}">
                <a16:creationId xmlns:a16="http://schemas.microsoft.com/office/drawing/2014/main" xmlns="" id="{FAC62EAC-5A16-7D4E-AF57-BE69C8ADB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34732" y="2491689"/>
            <a:ext cx="1508124" cy="11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ext&#10;&#10;Description automatically generated">
            <a:extLst>
              <a:ext uri="{FF2B5EF4-FFF2-40B4-BE49-F238E27FC236}">
                <a16:creationId xmlns:a16="http://schemas.microsoft.com/office/drawing/2014/main" xmlns="" id="{47139EB6-9E6B-E64A-8ECB-099E1F353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1327" y="3886777"/>
            <a:ext cx="1771650" cy="89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xmlns="" id="{6B48E10D-7F2B-5E4C-AF8B-4BC4987E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6932" y="3879044"/>
            <a:ext cx="1905505" cy="97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xmlns="" id="{D7443FF5-E938-4A4B-AF2F-19313675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xmlns="" id="{A2D3A3EF-F382-8045-A88E-52759836B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xmlns="" id="{EBA9FAA2-47BA-2441-AB33-02AB2A48D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xmlns="" id="{E7BD2943-4E9D-8F40-BA10-60413A8C3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732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206660-C8D0-7A4B-8A76-177C455C3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/>
              <a:t>KONU 7: </a:t>
            </a:r>
            <a:r>
              <a:rPr lang="en-US" sz="4000" dirty="0" err="1" smtClean="0"/>
              <a:t>Demokrat</a:t>
            </a:r>
            <a:r>
              <a:rPr lang="tr-TR" sz="4000" dirty="0" smtClean="0"/>
              <a:t>İ</a:t>
            </a:r>
            <a:r>
              <a:rPr lang="en-US" sz="4000" dirty="0" smtClean="0"/>
              <a:t>k </a:t>
            </a:r>
            <a:r>
              <a:rPr lang="en-US" sz="4000" dirty="0" err="1" smtClean="0"/>
              <a:t>Vatandaşl</a:t>
            </a:r>
            <a:r>
              <a:rPr lang="tr-TR" sz="4000" dirty="0" smtClean="0"/>
              <a:t>I</a:t>
            </a:r>
            <a:r>
              <a:rPr lang="en-US" sz="4000" dirty="0" smtClean="0"/>
              <a:t>k </a:t>
            </a:r>
            <a:r>
              <a:rPr lang="tr-TR" sz="4000" dirty="0" err="1" smtClean="0"/>
              <a:t>İ</a:t>
            </a:r>
            <a:r>
              <a:rPr lang="en-US" sz="4000" dirty="0" smtClean="0"/>
              <a:t>ç</a:t>
            </a:r>
            <a:r>
              <a:rPr lang="tr-TR" sz="4000" dirty="0" smtClean="0"/>
              <a:t>İ</a:t>
            </a:r>
            <a:r>
              <a:rPr lang="en-US" sz="4000" dirty="0" smtClean="0"/>
              <a:t>n </a:t>
            </a:r>
            <a:r>
              <a:rPr lang="en-US" sz="4000" dirty="0" err="1" smtClean="0"/>
              <a:t>Temel</a:t>
            </a:r>
            <a:r>
              <a:rPr lang="en-US" sz="4000" dirty="0" smtClean="0"/>
              <a:t> </a:t>
            </a:r>
            <a:r>
              <a:rPr lang="en-US" sz="4000" dirty="0" err="1" smtClean="0"/>
              <a:t>Yetk</a:t>
            </a:r>
            <a:r>
              <a:rPr lang="tr-TR" sz="4000" dirty="0" smtClean="0"/>
              <a:t>İ</a:t>
            </a:r>
            <a:r>
              <a:rPr lang="en-US" sz="4000" dirty="0" err="1" smtClean="0"/>
              <a:t>nl</a:t>
            </a:r>
            <a:r>
              <a:rPr lang="tr-TR" sz="4000" dirty="0" smtClean="0"/>
              <a:t>İ</a:t>
            </a:r>
            <a:r>
              <a:rPr lang="en-US" sz="4000" dirty="0" err="1" smtClean="0"/>
              <a:t>kler</a:t>
            </a:r>
            <a:r>
              <a:rPr lang="en-US" sz="4000" dirty="0" smtClean="0"/>
              <a:t>. </a:t>
            </a:r>
            <a:r>
              <a:rPr lang="en-US" sz="4000" dirty="0" smtClean="0"/>
              <a:t>B</a:t>
            </a:r>
            <a:r>
              <a:rPr lang="tr-TR" sz="4000" dirty="0" smtClean="0"/>
              <a:t>İ</a:t>
            </a:r>
            <a:r>
              <a:rPr lang="en-US" sz="4000" dirty="0" err="1" smtClean="0"/>
              <a:t>lg</a:t>
            </a:r>
            <a:r>
              <a:rPr lang="tr-TR" sz="4000" dirty="0" smtClean="0"/>
              <a:t>İ</a:t>
            </a:r>
            <a:r>
              <a:rPr lang="en-US" sz="4000" dirty="0" smtClean="0"/>
              <a:t>.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2800" dirty="0">
                <a:latin typeface="Georgia" panose="02040502050405020303" pitchFamily="18" charset="0"/>
              </a:rPr>
              <a:t/>
            </a:r>
            <a:br>
              <a:rPr lang="en-US" sz="2800" dirty="0">
                <a:latin typeface="Georgia" panose="02040502050405020303" pitchFamily="18" charset="0"/>
              </a:rPr>
            </a:br>
            <a:endParaRPr lang="en-US" sz="2800" dirty="0">
              <a:latin typeface="Georgia" panose="02040502050405020303" pitchFamily="18" charset="0"/>
            </a:endParaRPr>
          </a:p>
        </p:txBody>
      </p:sp>
      <p:sp>
        <p:nvSpPr>
          <p:cNvPr id="7" name="Turinio vietos rezervavimo ženklas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lt-LT" dirty="0" smtClean="0">
                <a:latin typeface="Georgia" panose="02040502050405020303" pitchFamily="18" charset="0"/>
              </a:rPr>
              <a:t>Bu alt birimde aşağıdaki konularda bilginizi genişleteceksiniz: demokratik idealler, uluslararası toplum ve örgütler, uluslararası ortak sorumluluk, sosyal kurumların yapısı ve işlevi ve katılım kuralları.</a:t>
            </a:r>
            <a:endParaRPr lang="lt-LT" dirty="0">
              <a:latin typeface="Georgia" panose="02040502050405020303" pitchFamily="18" charset="0"/>
            </a:endParaRPr>
          </a:p>
        </p:txBody>
      </p:sp>
      <p:pic>
        <p:nvPicPr>
          <p:cNvPr id="9" name="Turinio vietos rezervavimo ženklas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52316" y="1874517"/>
            <a:ext cx="4977684" cy="4030983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4C703DB-44AE-A44C-BF32-087DE3B18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199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vadinimas 5"/>
          <p:cNvSpPr>
            <a:spLocks noGrp="1"/>
          </p:cNvSpPr>
          <p:nvPr>
            <p:ph type="title"/>
          </p:nvPr>
        </p:nvSpPr>
        <p:spPr>
          <a:xfrm>
            <a:off x="1251677" y="382384"/>
            <a:ext cx="10468097" cy="1678235"/>
          </a:xfrm>
        </p:spPr>
        <p:txBody>
          <a:bodyPr>
            <a:normAutofit/>
          </a:bodyPr>
          <a:lstStyle/>
          <a:p>
            <a:r>
              <a:rPr lang="lt-LT" sz="3600" dirty="0" smtClean="0"/>
              <a:t>Çal</a:t>
            </a:r>
            <a:r>
              <a:rPr lang="tr-TR" sz="3600" dirty="0" smtClean="0"/>
              <a:t>I</a:t>
            </a:r>
            <a:r>
              <a:rPr lang="lt-LT" sz="3600" dirty="0" smtClean="0"/>
              <a:t>şma şekl</a:t>
            </a:r>
            <a:r>
              <a:rPr lang="tr-TR" sz="3600" dirty="0" smtClean="0"/>
              <a:t>İ</a:t>
            </a:r>
            <a:r>
              <a:rPr lang="lt-LT" sz="3600" dirty="0" smtClean="0"/>
              <a:t>: </a:t>
            </a:r>
            <a:r>
              <a:rPr lang="lt-LT" sz="3600" dirty="0" smtClean="0"/>
              <a:t>ZİHİN HARİTALAMA, 4 grupta </a:t>
            </a:r>
            <a:r>
              <a:rPr lang="lt-LT" sz="3600" dirty="0" smtClean="0"/>
              <a:t>çal</a:t>
            </a:r>
            <a:r>
              <a:rPr lang="tr-TR" sz="3600" dirty="0" smtClean="0"/>
              <a:t>I</a:t>
            </a:r>
            <a:r>
              <a:rPr lang="lt-LT" sz="3600" dirty="0" smtClean="0"/>
              <a:t>şma</a:t>
            </a:r>
            <a:r>
              <a:rPr lang="lt-LT" sz="3600" dirty="0" smtClean="0"/>
              <a:t>. </a:t>
            </a:r>
            <a:r>
              <a:rPr lang="lt-LT" sz="3600" dirty="0" smtClean="0"/>
              <a:t>As</a:t>
            </a:r>
            <a:r>
              <a:rPr lang="tr-TR" sz="3600" dirty="0" smtClean="0"/>
              <a:t>I</a:t>
            </a:r>
            <a:r>
              <a:rPr lang="lt-LT" sz="3600" dirty="0" smtClean="0"/>
              <a:t>l </a:t>
            </a:r>
            <a:r>
              <a:rPr lang="lt-LT" sz="3600" dirty="0" smtClean="0"/>
              <a:t>GÖREV "</a:t>
            </a:r>
            <a:r>
              <a:rPr lang="lt-LT" sz="3600" dirty="0" smtClean="0"/>
              <a:t>B</a:t>
            </a:r>
            <a:r>
              <a:rPr lang="tr-TR" sz="3600" dirty="0" smtClean="0"/>
              <a:t>İ</a:t>
            </a:r>
            <a:r>
              <a:rPr lang="lt-LT" sz="3600" dirty="0" smtClean="0"/>
              <a:t>r </a:t>
            </a:r>
            <a:r>
              <a:rPr lang="lt-LT" sz="3600" dirty="0" smtClean="0"/>
              <a:t>VATANDAŞIN NOTU" </a:t>
            </a:r>
            <a:r>
              <a:rPr lang="lt-LT" sz="3600" dirty="0" smtClean="0"/>
              <a:t>oluşturmakt</a:t>
            </a:r>
            <a:r>
              <a:rPr lang="tr-TR" sz="3600" dirty="0" smtClean="0"/>
              <a:t>I</a:t>
            </a:r>
            <a:r>
              <a:rPr lang="lt-LT" sz="3600" dirty="0" smtClean="0"/>
              <a:t>r</a:t>
            </a:r>
            <a:r>
              <a:rPr lang="lt-LT" sz="3600" dirty="0" smtClean="0"/>
              <a:t>.</a:t>
            </a:r>
            <a:endParaRPr lang="lt-LT" sz="3600" dirty="0"/>
          </a:p>
        </p:txBody>
      </p:sp>
      <p:sp>
        <p:nvSpPr>
          <p:cNvPr id="8" name="Turinio vietos rezervavimo ženklas 7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lt-LT" dirty="0" smtClean="0">
                <a:latin typeface="Georgia" panose="02040502050405020303" pitchFamily="18" charset="0"/>
              </a:rPr>
              <a:t>BİR VATANDAŞ HAFIZASI OLUŞTURURKEN, </a:t>
            </a:r>
            <a:r>
              <a:rPr lang="lt-LT" dirty="0" smtClean="0">
                <a:latin typeface="Georgia" panose="02040502050405020303" pitchFamily="18" charset="0"/>
              </a:rPr>
              <a:t>SİZ</a:t>
            </a:r>
            <a:r>
              <a:rPr lang="tr-TR" dirty="0" smtClean="0">
                <a:latin typeface="Georgia" panose="02040502050405020303" pitchFamily="18" charset="0"/>
              </a:rPr>
              <a:t/>
            </a:r>
            <a:br>
              <a:rPr lang="tr-TR" dirty="0" smtClean="0">
                <a:latin typeface="Georgia" panose="02040502050405020303" pitchFamily="18" charset="0"/>
              </a:rPr>
            </a:br>
            <a:r>
              <a:rPr lang="tr-TR" dirty="0" smtClean="0">
                <a:latin typeface="Georgia" panose="02040502050405020303" pitchFamily="18" charset="0"/>
              </a:rPr>
              <a:t/>
            </a:r>
            <a:br>
              <a:rPr lang="tr-TR" dirty="0" smtClean="0">
                <a:latin typeface="Georgia" panose="02040502050405020303" pitchFamily="18" charset="0"/>
              </a:rPr>
            </a:br>
            <a:r>
              <a:rPr lang="lt-LT" dirty="0" smtClean="0">
                <a:latin typeface="Georgia" panose="02040502050405020303" pitchFamily="18" charset="0"/>
              </a:rPr>
              <a:t>1</a:t>
            </a:r>
            <a:r>
              <a:rPr lang="lt-LT" dirty="0" smtClean="0">
                <a:latin typeface="Georgia" panose="02040502050405020303" pitchFamily="18" charset="0"/>
              </a:rPr>
              <a:t>. HAREKETE GEÇMEYİ, MEDENİ SORUMLULUK ARAMAYI VE KAMU FAALİYETLERİNE VEYA HÜKÜMETE AKTİF KATILIMI TEŞVİK EDECEK İNSANİ ÖZELLİKLERİ BELİRLEYİN</a:t>
            </a:r>
            <a:r>
              <a:rPr lang="lt-LT" dirty="0" smtClean="0">
                <a:latin typeface="Georgia" panose="02040502050405020303" pitchFamily="18" charset="0"/>
              </a:rPr>
              <a:t>.</a:t>
            </a:r>
            <a:r>
              <a:rPr lang="tr-TR" dirty="0" smtClean="0">
                <a:latin typeface="Georgia" panose="02040502050405020303" pitchFamily="18" charset="0"/>
              </a:rPr>
              <a:t/>
            </a:r>
            <a:br>
              <a:rPr lang="tr-TR" dirty="0" smtClean="0">
                <a:latin typeface="Georgia" panose="02040502050405020303" pitchFamily="18" charset="0"/>
              </a:rPr>
            </a:br>
            <a:r>
              <a:rPr lang="tr-TR" dirty="0" smtClean="0">
                <a:latin typeface="Georgia" panose="02040502050405020303" pitchFamily="18" charset="0"/>
              </a:rPr>
              <a:t/>
            </a:r>
            <a:br>
              <a:rPr lang="tr-TR" dirty="0" smtClean="0">
                <a:latin typeface="Georgia" panose="02040502050405020303" pitchFamily="18" charset="0"/>
              </a:rPr>
            </a:br>
            <a:r>
              <a:rPr lang="lt-LT" dirty="0" smtClean="0">
                <a:latin typeface="Georgia" panose="02040502050405020303" pitchFamily="18" charset="0"/>
              </a:rPr>
              <a:t>2</a:t>
            </a:r>
            <a:r>
              <a:rPr lang="lt-LT" dirty="0" smtClean="0">
                <a:latin typeface="Georgia" panose="02040502050405020303" pitchFamily="18" charset="0"/>
              </a:rPr>
              <a:t>. İNSAN KİŞİLİK GELİŞİMİ, SOSYAL VE KÜLTÜREL YETKİNLİKLERİNİ KİM GELİŞTİRECEK?</a:t>
            </a:r>
            <a:endParaRPr lang="lt-LT" dirty="0">
              <a:latin typeface="Georgia" panose="02040502050405020303" pitchFamily="18" charset="0"/>
            </a:endParaRPr>
          </a:p>
        </p:txBody>
      </p:sp>
      <p:pic>
        <p:nvPicPr>
          <p:cNvPr id="10" name="Turinio vietos rezervavimo ženklas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48450" y="2591562"/>
            <a:ext cx="4800600" cy="3008376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00331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8E6BFC-ED05-B04E-82F6-CF9835532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ÇALIŞMA GRUPLARI DÜŞÜNCELERİ BİR ZİHİN HARİTASINA YAZAR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CBD1486-CB57-C845-9D00-DDD515488F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DÜNYA DEĞİŞİYOR, İNSANLAR İNİSİYATİF </a:t>
            </a:r>
            <a:r>
              <a:rPr lang="en-US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ALIYOR</a:t>
            </a:r>
            <a: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HÜKÜMETİN </a:t>
            </a:r>
            <a:r>
              <a:rPr lang="en-US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GÖRÜŞÜ GEREKLİ DEĞİLDİR, DEĞİL </a:t>
            </a:r>
            <a:r>
              <a:rPr lang="en-US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Mİ</a:t>
            </a:r>
            <a: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HÜKÜMET </a:t>
            </a:r>
            <a:r>
              <a:rPr lang="en-US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İNSANLARA HİZMET </a:t>
            </a:r>
            <a:r>
              <a:rPr lang="en-US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EDİYOR</a:t>
            </a:r>
            <a: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ELEŞTİRİ </a:t>
            </a:r>
            <a:r>
              <a:rPr lang="en-US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- İLERLEMENİN İYİ BİR </a:t>
            </a:r>
            <a:r>
              <a:rPr lang="en-US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YOLU</a:t>
            </a:r>
            <a: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SİSTEM </a:t>
            </a:r>
            <a:r>
              <a:rPr lang="en-US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KIRMAK VE KONTROL ETMEK, TAM TERSİNİ YAPMAK İSTİYOR! </a:t>
            </a:r>
            <a: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BİRLEŞİM</a:t>
            </a:r>
            <a:r>
              <a:rPr lang="en-US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!</a:t>
            </a:r>
            <a: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/>
            </a:r>
            <a:br>
              <a:rPr lang="tr-TR" b="1" dirty="0" smtClean="0">
                <a:solidFill>
                  <a:srgbClr val="FF0000"/>
                </a:solidFill>
                <a:latin typeface="Georgia" panose="02040502050405020303" pitchFamily="18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YARAT</a:t>
            </a:r>
            <a:r>
              <a:rPr lang="en-US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, YOK ETME!</a:t>
            </a:r>
            <a:endParaRPr lang="en-US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65FBEDF-BB01-FB4D-BA38-33BF3FEBE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8755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VATANDAŞIN NOTU</a:t>
            </a:r>
            <a:endParaRPr lang="lt-LT" sz="44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Georgia" panose="02040502050405020303" pitchFamily="18" charset="0"/>
              </a:rPr>
              <a:t>1</a:t>
            </a:r>
            <a:r>
              <a:rPr lang="en-US" b="1" dirty="0">
                <a:latin typeface="Georgia" panose="02040502050405020303" pitchFamily="18" charset="0"/>
              </a:rPr>
              <a:t>. </a:t>
            </a:r>
            <a:r>
              <a:rPr lang="tr-TR" sz="3600" b="1" dirty="0" smtClean="0">
                <a:latin typeface="+mj-lt"/>
              </a:rPr>
              <a:t>GÜVEN</a:t>
            </a:r>
            <a:endParaRPr lang="en-US" sz="3600" b="1" dirty="0">
              <a:latin typeface="+mj-lt"/>
            </a:endParaRPr>
          </a:p>
          <a:p>
            <a:r>
              <a:rPr lang="en-US" b="1" dirty="0">
                <a:latin typeface="Georgia" panose="02040502050405020303" pitchFamily="18" charset="0"/>
              </a:rPr>
              <a:t> </a:t>
            </a:r>
            <a:r>
              <a:rPr lang="en-US" b="1" dirty="0" smtClean="0">
                <a:latin typeface="Georgia" panose="02040502050405020303" pitchFamily="18" charset="0"/>
              </a:rPr>
              <a:t>UMUT EDİN, ARZU EDİN VE İNSANLAR CESUR İNİSİYATİFLER ALDIKÇA DÜNYANIN DEĞİŞTİĞİNE İNANIN.</a:t>
            </a:r>
            <a:endParaRPr lang="lt-LT" b="1" dirty="0">
              <a:latin typeface="Georgia" panose="02040502050405020303" pitchFamily="18" charset="0"/>
            </a:endParaRPr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57900" y="1622738"/>
            <a:ext cx="5739148" cy="4282762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86259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 smtClean="0"/>
              <a:t>2. </a:t>
            </a:r>
            <a:r>
              <a:rPr lang="tr-TR" sz="4800" dirty="0" smtClean="0"/>
              <a:t>HÜKÜMETE SORUN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HÜKÜMETE SORMAKTAN KORKMAYIN</a:t>
            </a:r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.</a:t>
            </a:r>
            <a:r>
              <a:rPr lang="tr-TR" dirty="0" smtClean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tr-TR" dirty="0" smtClean="0">
                <a:solidFill>
                  <a:schemeClr val="tx1"/>
                </a:solidFill>
                <a:latin typeface="Georgia" panose="02040502050405020303" pitchFamily="18" charset="0"/>
              </a:rPr>
            </a:br>
            <a:r>
              <a:rPr lang="tr-TR" dirty="0" smtClean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tr-TR" dirty="0" smtClean="0">
                <a:solidFill>
                  <a:schemeClr val="tx1"/>
                </a:solidFill>
                <a:latin typeface="Georgia" panose="02040502050405020303" pitchFamily="18" charset="0"/>
              </a:rPr>
            </a:br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YÖNETİCİLER </a:t>
            </a:r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HALKA HİZMET ETMELİ, TERSİNE DEĞİL</a:t>
            </a:r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.</a:t>
            </a:r>
            <a:r>
              <a:rPr lang="tr-TR" dirty="0" smtClean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tr-TR" dirty="0" smtClean="0">
                <a:solidFill>
                  <a:schemeClr val="tx1"/>
                </a:solidFill>
                <a:latin typeface="Georgia" panose="02040502050405020303" pitchFamily="18" charset="0"/>
              </a:rPr>
            </a:br>
            <a:r>
              <a:rPr lang="tr-TR" dirty="0" smtClean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tr-TR" dirty="0" smtClean="0">
                <a:solidFill>
                  <a:schemeClr val="tx1"/>
                </a:solidFill>
                <a:latin typeface="Georgia" panose="02040502050405020303" pitchFamily="18" charset="0"/>
              </a:rPr>
            </a:br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HÜKÜMETİN </a:t>
            </a:r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GÖRÜŞÜ DOĞRU OLMAK ZORUNDA DEĞİLDİR. YERİNİ AL VE ONU SAVUN.</a:t>
            </a:r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7" name="Turinio vietos rezervavimo ženklas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7617" y="1874516"/>
            <a:ext cx="5422006" cy="4030983"/>
          </a:xfrm>
        </p:spPr>
      </p:pic>
    </p:spTree>
    <p:extLst>
      <p:ext uri="{BB962C8B-B14F-4D97-AF65-F5344CB8AC3E}">
        <p14:creationId xmlns:p14="http://schemas.microsoft.com/office/powerpoint/2010/main" xmlns="" val="4217351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4800" dirty="0" smtClean="0"/>
              <a:t>3. </a:t>
            </a:r>
            <a:r>
              <a:rPr lang="tr-TR" sz="4800" dirty="0" smtClean="0"/>
              <a:t>SİSTEMİ TANIYIN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lt-LT" dirty="0" smtClean="0">
                <a:latin typeface="Georgia" panose="02040502050405020303" pitchFamily="18" charset="0"/>
              </a:rPr>
              <a:t>SİSTEMİ KEŞFEDİN: DEVLET YAŞAMININ / HAKLARININ, ÖNEMLİ YASALARIN NASIL İŞLEDİĞİ VE NEYİN (KİMİN) NEYİN (KİMİN) SORUMLU OLDUĞU VB. BİLGİLERİ MÜMKÜN OLAN HER ŞEKİLDE ARAYIN: İNTERNETTE GEZİNMEK, ARAMAK, YAZMAK, SORMAK VB.</a:t>
            </a:r>
            <a:endParaRPr lang="lt-LT" dirty="0">
              <a:latin typeface="Georgia" panose="02040502050405020303" pitchFamily="18" charset="0"/>
            </a:endParaRPr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7" name="Turinio vietos rezervavimo ženklas 6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35088" t="23427" r="29584" b="10038"/>
          <a:stretch/>
        </p:blipFill>
        <p:spPr>
          <a:xfrm>
            <a:off x="6225014" y="1069584"/>
            <a:ext cx="5464066" cy="578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2439847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448</Words>
  <Application>Microsoft Office PowerPoint</Application>
  <PresentationFormat>Özel</PresentationFormat>
  <Paragraphs>53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Badge</vt:lpstr>
      <vt:lpstr>Nobody will be left behind (nwblb)</vt:lpstr>
      <vt:lpstr>DEMOCRATIC/ Civic  Citizenship module  Utena “Saulė’ Gymnasium </vt:lpstr>
      <vt:lpstr>KONU 7: Demokratİk Vatandaşlİk İçİn Temel Yetkİnlİkler. Bİlgİ.</vt:lpstr>
      <vt:lpstr>KONU 7: Demokratİk VatandaşlIk İçİn Temel Yetkİnlİkler. Bİlgİ.  </vt:lpstr>
      <vt:lpstr>ÇalIşma şeklİ: ZİHİN HARİTALAMA, 4 grupta çalIşma. AsIl GÖREV "Bİr VATANDAŞIN NOTU" oluşturmaktIr.</vt:lpstr>
      <vt:lpstr>ÇALIŞMA GRUPLARI DÜŞÜNCELERİ BİR ZİHİN HARİTASINA YAZAR</vt:lpstr>
      <vt:lpstr>VATANDAŞIN NOTU</vt:lpstr>
      <vt:lpstr>2. HÜKÜMETE SORUN</vt:lpstr>
      <vt:lpstr>3. SİSTEMİ TANIYIN</vt:lpstr>
      <vt:lpstr> 4. MEDYAYI KULLANIN</vt:lpstr>
      <vt:lpstr>5. BİRLEŞİN</vt:lpstr>
      <vt:lpstr>6. ISRARCI OLUN</vt:lpstr>
      <vt:lpstr>7. ÖĞRENDİKLERİNİZİ KULLANIN</vt:lpstr>
      <vt:lpstr>8. HATALARINIZDAN DERS ÇIKARIN</vt:lpstr>
      <vt:lpstr>9. KENDİNİZE VE DİĞERLERİNE DİKKAT EDİN</vt:lpstr>
      <vt:lpstr>“VATANDAŞ NOTU” OLUŞTURURKEN GRUPLAR HALİNDE ÇALIŞMANIN ÖZETİ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PC</cp:lastModifiedBy>
  <cp:revision>85</cp:revision>
  <dcterms:created xsi:type="dcterms:W3CDTF">2021-12-01T10:07:52Z</dcterms:created>
  <dcterms:modified xsi:type="dcterms:W3CDTF">2022-04-06T12:55:47Z</dcterms:modified>
</cp:coreProperties>
</file>